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58" r:id="rId5"/>
    <p:sldId id="259" r:id="rId6"/>
    <p:sldId id="260" r:id="rId7"/>
    <p:sldId id="286" r:id="rId8"/>
    <p:sldId id="287" r:id="rId9"/>
    <p:sldId id="28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87081-6A80-44E6-8AE1-9125DC768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555B9D-849E-4407-B4EE-98E91D635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8A1728-70D8-4BC0-AE9B-F3FBCA3E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54E-CF93-41BA-B21B-886329526B95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8F05A0-1507-4BD6-94A9-7982C327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077279-FFB0-41AC-8EB5-291E9246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DDFD-E266-46E8-AD55-482BDEDF43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41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9842C-C3E2-4F13-AE5D-5045AAB7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F9FD3-08DC-4F94-A3CA-1644F2D45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DA839D-C046-4D54-8822-419C1421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54E-CF93-41BA-B21B-886329526B95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BAB64-808C-49CA-AFD5-4214D96A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426920-0A79-4B2D-9590-074D3A40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DDFD-E266-46E8-AD55-482BDEDF43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74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F982AC4-4580-4CB5-BA5D-7FA81DCCA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D4A1E0-56FB-49DB-AE53-297977832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A3A99F-F67C-4455-A07F-81106A40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54E-CF93-41BA-B21B-886329526B95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BD6510-3C51-446B-8647-C386D8D9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CDDC4F-B6E1-4F85-B116-CFF010AC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DDFD-E266-46E8-AD55-482BDEDF43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22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39A07-8F33-4F2C-B1CE-984B308C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A2A20B-601D-48F5-BB5C-B4905535D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BF76FA-1213-418D-A4A1-790A45E8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54E-CF93-41BA-B21B-886329526B95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C79BD3-A8A1-4684-BA93-D6993108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560B23-6890-4824-A0A2-ED0CC84C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DDFD-E266-46E8-AD55-482BDEDF43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29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449EF-E093-4BE2-9B51-3F5C252E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5C550A-23B4-4B11-9516-D93C2F5D9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2AFEE9-8E1A-477E-9FB8-03BAEEF3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54E-CF93-41BA-B21B-886329526B95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AA013D-C2AF-43E0-9FC9-14EFC064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E99909-DCFD-45BA-B2EF-161B0578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DDFD-E266-46E8-AD55-482BDEDF43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23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8A5D2-6852-43B1-BE90-C6CF48AA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9B38CC-F274-4340-87BC-B3DD1DA95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7E7088-F108-4CC6-9D0B-00265D629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930613-46FF-4642-8C27-25EC3E91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54E-CF93-41BA-B21B-886329526B95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C1C57E-9FEC-4F63-A810-455172C1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4F0F3F-7564-419E-9F8B-FD155787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DDFD-E266-46E8-AD55-482BDEDF43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59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19AF9-FE11-4A87-A06E-F84B4E07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40E903-B56B-45A2-91A5-143C10CCF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7C1E0B-ED0F-44CC-93F1-71472DBF2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286458-73B3-4955-8B77-C4DD05313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336494D-1340-4D60-B3EB-19C37AD02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BD39A4-390C-458B-A22C-48C4DC01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54E-CF93-41BA-B21B-886329526B95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88CA59-1A50-4705-8BB4-5EE36D10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E1D7E7-1322-476C-9A68-13A1DB0D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DDFD-E266-46E8-AD55-482BDEDF43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62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C4652-40F5-4A1C-AE2A-54881B4C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D1DEF1-923C-4C35-8E7A-DC0A05C7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54E-CF93-41BA-B21B-886329526B95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B6E63C-C4DA-4F30-96F9-53CB31DF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AD2B9B-8A17-4991-94BD-2048EA88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DDFD-E266-46E8-AD55-482BDEDF43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3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9F8DF3-B6AD-4A0D-8B34-C643D346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54E-CF93-41BA-B21B-886329526B95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CC94E9-12BF-44F3-AD43-5D4F260F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8B6B7A-6E7A-4E35-BEA4-745923EB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DDFD-E266-46E8-AD55-482BDEDF43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54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2C28D-B644-4F9F-94CF-4A3F19E2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54986-86DF-45DA-ABB0-339E79684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B4ED86-0102-409C-ADF0-3C14301AB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FAC6F7-1931-4A0F-B6AD-A70D340D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54E-CF93-41BA-B21B-886329526B95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7C37ED-D14E-44A8-AD69-5605496F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553911-4B28-42C8-9C86-C70BAE2F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DDFD-E266-46E8-AD55-482BDEDF43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F0160-5CC1-4C11-80E4-59C68981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48899E-A6ED-4E49-AAB3-086D2BF79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81D270-A6DB-4678-8EBC-9F39C58C9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7699A4-4FB0-4D61-B4A0-8D7DC54E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54E-CF93-41BA-B21B-886329526B95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D802D4-F8A1-418F-B296-A41CA673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68520E-AAA0-4D65-8F57-42C3D629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DDFD-E266-46E8-AD55-482BDEDF43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72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4EDE7-E7A2-4B1A-A42D-7403E903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9ADF9C-71D1-4A73-824F-AC24FD087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CA3E07-343C-49A3-A76F-50A02458A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D854E-CF93-41BA-B21B-886329526B95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C43CB2-E8D2-47F1-8076-27D6C02D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E319A8-12E3-4241-A601-8619C72CA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FDDFD-E266-46E8-AD55-482BDEDF43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6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5AADE-E46C-4684-8B94-0209CF281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Линейное пространство, подпространство, линейная независимость, базисы</a:t>
            </a:r>
          </a:p>
        </p:txBody>
      </p:sp>
    </p:spTree>
    <p:extLst>
      <p:ext uri="{BB962C8B-B14F-4D97-AF65-F5344CB8AC3E}">
        <p14:creationId xmlns:p14="http://schemas.microsoft.com/office/powerpoint/2010/main" val="90224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90FFD-46B4-47A9-9555-E568E56A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ru-RU" sz="3600" b="1" dirty="0"/>
              <a:t>Матрицы линейных операторов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6DBC278-8C05-4BFF-B0A5-C60C4166D3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3895"/>
                <a:ext cx="10515600" cy="48630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Линейный оператор</a:t>
                </a:r>
              </a:p>
              <a:p>
                <a:pPr marL="0" indent="0">
                  <a:buNone/>
                </a:pPr>
                <a:r>
                  <a:rPr lang="ru-RU" dirty="0"/>
                  <a:t>Будем называть оператор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dirty="0"/>
                  <a:t>, отображающий элементы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dirty="0"/>
                  <a:t> ЛП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в элементы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ЛП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том смысле, что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</a:t>
                </a:r>
                <a:r>
                  <a:rPr lang="ru-RU" i="1" dirty="0">
                    <a:solidFill>
                      <a:srgbClr val="C00000"/>
                    </a:solidFill>
                  </a:rPr>
                  <a:t>линейным</a:t>
                </a:r>
                <a:r>
                  <a:rPr lang="ru-RU" dirty="0"/>
                  <a:t>, если выполняются следующие условия:</a:t>
                </a:r>
                <a:endParaRPr lang="en-US" dirty="0"/>
              </a:p>
              <a:p>
                <a:pPr marL="0" indent="0" algn="r">
                  <a:buNone/>
                </a:pPr>
                <a:endParaRPr lang="ru-RU" b="1" i="1" dirty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ru-RU" dirty="0"/>
                  <a:t>		(8)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Вектор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ru-RU" dirty="0"/>
                  <a:t> – </a:t>
                </a:r>
                <a:r>
                  <a:rPr lang="ru-RU" i="1" dirty="0">
                    <a:solidFill>
                      <a:srgbClr val="C00000"/>
                    </a:solidFill>
                  </a:rPr>
                  <a:t>образ</a:t>
                </a:r>
                <a:r>
                  <a:rPr lang="ru-RU" dirty="0">
                    <a:solidFill>
                      <a:srgbClr val="C00000"/>
                    </a:solidFill>
                  </a:rPr>
                  <a:t> </a:t>
                </a:r>
                <a:r>
                  <a:rPr lang="ru-RU" dirty="0"/>
                  <a:t>вектора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Вектор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dirty="0"/>
                  <a:t> – </a:t>
                </a:r>
                <a:r>
                  <a:rPr lang="ru-RU" i="1" dirty="0">
                    <a:solidFill>
                      <a:srgbClr val="C00000"/>
                    </a:solidFill>
                  </a:rPr>
                  <a:t>прообраз</a:t>
                </a:r>
                <a:r>
                  <a:rPr lang="ru-RU" dirty="0"/>
                  <a:t> вектора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6DBC278-8C05-4BFF-B0A5-C60C4166D3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3895"/>
                <a:ext cx="10515600" cy="4863068"/>
              </a:xfrm>
              <a:blipFill>
                <a:blip r:embed="rId2"/>
                <a:stretch>
                  <a:fillRect l="-1217" t="-2133" r="-1159" b="-28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96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4A2CB-8247-4897-B665-20D4F731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/>
          </a:bodyPr>
          <a:lstStyle/>
          <a:p>
            <a:r>
              <a:rPr lang="ru-RU" sz="3600" b="1" dirty="0"/>
              <a:t>Структура пространства линейного оператора (ЛО)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771E1D-CAD6-43E9-A7C2-50D0B6759D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09708"/>
                <a:ext cx="10809303" cy="554854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i="1" dirty="0">
                    <a:solidFill>
                      <a:srgbClr val="C00000"/>
                    </a:solidFill>
                  </a:rPr>
                  <a:t>Область значений ЛО (образ ЛО) </a:t>
                </a:r>
                <a:r>
                  <a:rPr lang="ru-RU" dirty="0"/>
                  <a:t>– множество всех образов </a:t>
                </a:r>
                <a:endParaRPr lang="ru-RU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  <m:r>
                          <a:rPr lang="ru-R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</m:e>
                      <m:sub/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</m:oMath>
                </a14:m>
                <a:r>
                  <a:rPr lang="ru-RU" dirty="0"/>
                  <a:t>обозначается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, задается в форме </a:t>
                </a:r>
                <a:endParaRPr lang="en-US" dirty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𝐼𝑚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			(9)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>
                    <a:solidFill>
                      <a:srgbClr val="C00000"/>
                    </a:solidFill>
                  </a:rPr>
                  <a:t>Ядро (нуль-пространство) ЛО </a:t>
                </a:r>
                <a:r>
                  <a:rPr lang="ru-RU" dirty="0"/>
                  <a:t>–</a:t>
                </a:r>
                <a:r>
                  <a:rPr lang="ru-RU" dirty="0">
                    <a:solidFill>
                      <a:srgbClr val="C00000"/>
                    </a:solidFill>
                  </a:rPr>
                  <a:t>  </a:t>
                </a:r>
                <a:r>
                  <a:rPr lang="ru-RU" dirty="0"/>
                  <a:t>множество всех векторов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/>
                  <a:t>для которых выполняется равенство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𝑨𝒙</m:t>
                    </m:r>
                    <m:r>
                      <a:rPr lang="ru-R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/>
                  <a:t>обозначается</a:t>
                </a:r>
                <a:r>
                  <a:rPr lang="ru-RU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𝐾𝑒𝑟</m:t>
                    </m:r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>
                    <a:solidFill>
                      <a:srgbClr val="C00000"/>
                    </a:solidFill>
                  </a:rPr>
                  <a:t> </a:t>
                </a:r>
                <a:r>
                  <a:rPr lang="ru-RU" dirty="0"/>
                  <a:t>задается в форме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𝐾𝑒𝑟</m:t>
                    </m:r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			(10)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>
                    <a:solidFill>
                      <a:srgbClr val="C00000"/>
                    </a:solidFill>
                  </a:rPr>
                  <a:t>Ранг линейного оператора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ru-RU" dirty="0"/>
                  <a:t> – размерность образа этого оператора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𝐼𝑚</m:t>
                    </m:r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>
                    <a:solidFill>
                      <a:srgbClr val="C00000"/>
                    </a:solidFill>
                  </a:rPr>
                  <a:t>Инвариантное подпространство </a:t>
                </a:r>
                <a:r>
                  <a:rPr lang="ru-RU" dirty="0"/>
                  <a:t>– подпространство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ЛП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при выполнении условия </a:t>
                </a:r>
                <a:endParaRPr lang="ru-RU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ru-RU" dirty="0">
                    <a:solidFill>
                      <a:srgbClr val="C00000"/>
                    </a:solidFill>
                  </a:rPr>
                  <a:t>					 </a:t>
                </a:r>
                <a:r>
                  <a:rPr lang="ru-RU" dirty="0"/>
                  <a:t>(11)</a:t>
                </a:r>
              </a:p>
              <a:p>
                <a:pPr marL="0" indent="0">
                  <a:buNone/>
                </a:pPr>
                <a:r>
                  <a:rPr lang="ru-RU" dirty="0"/>
                  <a:t>в том смысле, что для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ru-RU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ru-RU" dirty="0">
                    <a:solidFill>
                      <a:srgbClr val="C00000"/>
                    </a:solidFill>
                  </a:rPr>
                  <a:t> 				</a:t>
                </a:r>
                <a:endParaRPr lang="en-US" dirty="0"/>
              </a:p>
              <a:p>
                <a:pPr marL="0" indent="0">
                  <a:buNone/>
                </a:pPr>
                <a:endParaRPr lang="ru-RU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771E1D-CAD6-43E9-A7C2-50D0B6759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09708"/>
                <a:ext cx="10809303" cy="5548543"/>
              </a:xfrm>
              <a:blipFill>
                <a:blip r:embed="rId2"/>
                <a:stretch>
                  <a:fillRect l="-958" t="-2198" r="-9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93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32C4572-030D-4550-BC4D-92B9F7DD32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2761"/>
                <a:ext cx="10515600" cy="57242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rgbClr val="C00000"/>
                    </a:solidFill>
                  </a:rPr>
                  <a:t>Собственные значения и собственные вектора:</a:t>
                </a:r>
              </a:p>
              <a:p>
                <a:pPr marL="0" indent="0">
                  <a:buNone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то </a:t>
                </a:r>
                <a:r>
                  <a:rPr lang="ru-RU" i="1" dirty="0"/>
                  <a:t>инвариантное</a:t>
                </a:r>
                <a:r>
                  <a:rPr lang="ru-RU" dirty="0"/>
                  <a:t> подпространство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ru-RU" dirty="0"/>
                  <a:t> вырождается в вектор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/>
                  <a:t>Условие (11) принимает вид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𝜆𝜉</m:t>
                    </m:r>
                  </m:oMath>
                </a14:m>
                <a:r>
                  <a:rPr lang="en-US" dirty="0"/>
                  <a:t>					 (12)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dirty="0"/>
                  <a:t> </a:t>
                </a:r>
                <a:r>
                  <a:rPr lang="ru-RU" i="1" dirty="0"/>
                  <a:t>собственное </a:t>
                </a:r>
                <a:r>
                  <a:rPr lang="ru-RU" dirty="0"/>
                  <a:t>значение (число) ЛО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ru-RU" dirty="0"/>
                  <a:t>собственный вектор ЛО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	Линейная оболочка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/>
                  <a:t>натянутая на собственный вектор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, </a:t>
                </a:r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представляет собой </a:t>
                </a:r>
                <a:r>
                  <a:rPr lang="ru-RU" i="1" dirty="0"/>
                  <a:t>собственное (инвариантное)</a:t>
                </a:r>
                <a:r>
                  <a:rPr lang="ru-RU" dirty="0"/>
                  <a:t> подпространство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ru-RU" dirty="0"/>
                  <a:t>. </a:t>
                </a:r>
              </a:p>
              <a:p>
                <a:pPr marL="0" indent="0" algn="just">
                  <a:buNone/>
                </a:pPr>
                <a:r>
                  <a:rPr lang="ru-RU" dirty="0"/>
                  <a:t>	В силу (12) собственный вектор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ru-RU" dirty="0"/>
                  <a:t> задается с помощью мультипликативной константы.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32C4572-030D-4550-BC4D-92B9F7DD3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2761"/>
                <a:ext cx="10515600" cy="5724202"/>
              </a:xfrm>
              <a:blipFill>
                <a:blip r:embed="rId2"/>
                <a:stretch>
                  <a:fillRect l="-1217" t="-1704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73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7462FF2-D7D8-4533-A35D-DB65899B9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5107"/>
                <a:ext cx="10515600" cy="58218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rgbClr val="C00000"/>
                    </a:solidFill>
                  </a:rPr>
                  <a:t>Матрица линейного оператора</a:t>
                </a:r>
              </a:p>
              <a:p>
                <a:pPr marL="0" indent="0">
                  <a:buNone/>
                </a:pPr>
                <a:r>
                  <a:rPr lang="ru-RU" dirty="0"/>
                  <a:t>Введем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мерном пространстве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базис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а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мерном пространстве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базис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:r>
                  <a:rPr lang="ru-RU" i="1" dirty="0"/>
                  <a:t>матрицей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относительно пары базисов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линейного оператора</a:t>
                </a: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ru-RU" b="1" i="1" dirty="0"/>
              </a:p>
              <a:p>
                <a:pPr marL="0" indent="0">
                  <a:buNone/>
                </a:pPr>
                <a:r>
                  <a:rPr lang="ru-RU" dirty="0"/>
                  <a:t>называется </a:t>
                </a:r>
                <a:r>
                  <a:rPr lang="ru-RU" i="1" dirty="0"/>
                  <a:t>двумерный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- </a:t>
                </a:r>
                <a:r>
                  <a:rPr lang="ru-RU" i="1" dirty="0"/>
                  <a:t>массив чисел</a:t>
                </a:r>
                <a:r>
                  <a:rPr lang="ru-RU" dirty="0"/>
                  <a:t>, </a:t>
                </a:r>
                <a:r>
                  <a:rPr lang="ru-RU" dirty="0" err="1"/>
                  <a:t>столбцовое</a:t>
                </a:r>
                <a:r>
                  <a:rPr lang="ru-RU" dirty="0"/>
                  <a:t> представление которого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таково, что его столбцы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составлены из числовых коэффициентов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  <a:r>
                  <a:rPr lang="ru-RU" dirty="0"/>
                  <a:t>представления вектора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в базисе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линейной комбинацией </a:t>
                </a:r>
                <a:endParaRPr lang="en-US" dirty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		(13)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7462FF2-D7D8-4533-A35D-DB65899B9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5107"/>
                <a:ext cx="10515600" cy="5821856"/>
              </a:xfrm>
              <a:blipFill>
                <a:blip r:embed="rId2"/>
                <a:stretch>
                  <a:fillRect l="-1217" t="-1675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16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8E7AF-8090-404A-9E40-3D39746A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1329"/>
          </a:xfrm>
        </p:spPr>
        <p:txBody>
          <a:bodyPr>
            <a:normAutofit/>
          </a:bodyPr>
          <a:lstStyle/>
          <a:p>
            <a:r>
              <a:rPr lang="ru-RU" sz="3600" b="1" dirty="0"/>
              <a:t>Преобразование базисов. Матричное условие подобия матриц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C659EAD-D38E-48E8-ACE6-AF19B28B0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1146"/>
                <a:ext cx="10515600" cy="4445817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ru-RU" dirty="0">
                    <a:solidFill>
                      <a:srgbClr val="C00000"/>
                    </a:solidFill>
                  </a:rPr>
                  <a:t>Подобные матрицы</a:t>
                </a:r>
                <a:r>
                  <a:rPr lang="ru-RU" dirty="0"/>
                  <a:t>: две матрицы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называются </a:t>
                </a:r>
                <a:r>
                  <a:rPr lang="ru-RU" i="1" dirty="0"/>
                  <a:t>подобными,</a:t>
                </a:r>
                <a:r>
                  <a:rPr lang="ru-RU" dirty="0"/>
                  <a:t> если они задают один и тот же линейный оператор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dirty="0"/>
                  <a:t> относительно различных пар базисов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	Т.к. пары базисов можно сконструировать бесконечным числом способов, то существует бесконечное число подобных матриц, задающих один и тот же линейный оператор.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C659EAD-D38E-48E8-ACE6-AF19B28B0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1146"/>
                <a:ext cx="10515600" cy="4445817"/>
              </a:xfrm>
              <a:blipFill>
                <a:blip r:embed="rId2"/>
                <a:stretch>
                  <a:fillRect l="-1217" t="-2332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13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767D27-EB1F-431B-AB47-0B587AD825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417250"/>
                <a:ext cx="10960223" cy="57597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i="1" dirty="0">
                    <a:solidFill>
                      <a:srgbClr val="C00000"/>
                    </a:solidFill>
                  </a:rPr>
                  <a:t>Матричное условие подобия</a:t>
                </a:r>
                <a:r>
                  <a:rPr lang="ru-RU" dirty="0">
                    <a:solidFill>
                      <a:srgbClr val="C00000"/>
                    </a:solidFill>
                  </a:rPr>
                  <a:t> </a:t>
                </a:r>
                <a:r>
                  <a:rPr lang="ru-RU" dirty="0"/>
                  <a:t>двух матриц одной размерности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/>
                  <a:t>Пусть линейный оператор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реализует отображение 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b="1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pPr marL="0" indent="0" algn="just">
                  <a:buNone/>
                </a:pPr>
                <a:r>
                  <a:rPr lang="ru-RU" dirty="0"/>
                  <a:t>Пусть в ЛП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задана пара базисов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ru-RU" dirty="0"/>
                  <a:t>каждый из которых представляет собой систему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линейно независимых векторов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=1,…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</a:t>
                </a:r>
                <a:r>
                  <a:rPr lang="ru-RU" i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=1,…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/>
                  <a:t>.</a:t>
                </a:r>
              </a:p>
              <a:p>
                <a:pPr marL="0" indent="0" algn="just">
                  <a:buNone/>
                </a:pPr>
                <a:r>
                  <a:rPr lang="ru-RU" dirty="0"/>
                  <a:t>Базисы связаны </a:t>
                </a:r>
                <a:r>
                  <a:rPr lang="ru-RU" i="1" dirty="0"/>
                  <a:t>матрицей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преобразования базисов,</a:t>
                </a:r>
                <a:r>
                  <a:rPr lang="ru-RU" dirty="0"/>
                  <a:t> задаваемого соотношением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i="1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матрица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составлена из коэффициентов линейного разложения элементов</a:t>
                </a:r>
                <a:r>
                  <a:rPr lang="en-US" dirty="0"/>
                  <a:t> </a:t>
                </a:r>
                <a:r>
                  <a:rPr lang="ru-RU" dirty="0"/>
                  <a:t>базиса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по базисным компонентам</a:t>
                </a:r>
                <a:r>
                  <a:rPr lang="en-US" dirty="0"/>
                  <a:t> </a:t>
                </a:r>
                <a:r>
                  <a:rPr lang="ru-RU" dirty="0"/>
                  <a:t>базиса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endParaRPr lang="ru-RU" i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767D27-EB1F-431B-AB47-0B587AD825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17250"/>
                <a:ext cx="10960223" cy="5759713"/>
              </a:xfrm>
              <a:blipFill>
                <a:blip r:embed="rId2"/>
                <a:stretch>
                  <a:fillRect l="-1112" t="-1693" r="-1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78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44867C2-A4CE-4DAA-9343-394B2A8294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7250"/>
                <a:ext cx="10515600" cy="600130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Пусть в ЛП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задана пара базисов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ru-RU" dirty="0"/>
                  <a:t>каждый из которых представляет собой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линейно независимых векторов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</a:t>
                </a:r>
                <a:r>
                  <a:rPr lang="ru-RU" i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i="1" dirty="0"/>
                  <a:t>.</a:t>
                </a:r>
              </a:p>
              <a:p>
                <a:pPr marL="0" indent="0" algn="just">
                  <a:buNone/>
                </a:pPr>
                <a:r>
                  <a:rPr lang="ru-RU" dirty="0"/>
                  <a:t>Базисы связаны </a:t>
                </a:r>
                <a:r>
                  <a:rPr lang="ru-RU" i="1" dirty="0"/>
                  <a:t>матрицей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преобразования базисов,</a:t>
                </a:r>
                <a:r>
                  <a:rPr lang="ru-RU" dirty="0"/>
                  <a:t> задаваемого соотношением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i="1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матрица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составлена из коэффициентов линейного разложения элементов</a:t>
                </a:r>
                <a:r>
                  <a:rPr lang="en-US" dirty="0"/>
                  <a:t> </a:t>
                </a:r>
                <a:r>
                  <a:rPr lang="ru-RU" dirty="0"/>
                  <a:t>базиса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по базисным компонентам</a:t>
                </a:r>
                <a:r>
                  <a:rPr lang="en-US" dirty="0"/>
                  <a:t> </a:t>
                </a:r>
                <a:r>
                  <a:rPr lang="ru-RU" dirty="0"/>
                  <a:t>базиса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:r>
                  <a:rPr lang="ru-RU" dirty="0"/>
                  <a:t>Тогда подобные</a:t>
                </a:r>
                <a:r>
                  <a:rPr lang="en-US" dirty="0"/>
                  <a:t> </a:t>
                </a:r>
                <a:r>
                  <a:rPr lang="ru-RU" dirty="0"/>
                  <a:t>матрицы и задающие линейный оператор относительно пар базисов связаны </a:t>
                </a:r>
                <a:r>
                  <a:rPr lang="ru-RU" i="1" dirty="0"/>
                  <a:t>матричным соотношением (условием) подобия</a:t>
                </a:r>
                <a:endParaRPr lang="ru-RU" dirty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𝐴𝑀</m:t>
                    </m:r>
                  </m:oMath>
                </a14:m>
                <a:r>
                  <a:rPr lang="en-US" dirty="0"/>
                  <a:t> 					(14)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44867C2-A4CE-4DAA-9343-394B2A829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7250"/>
                <a:ext cx="10515600" cy="6001305"/>
              </a:xfrm>
              <a:blipFill>
                <a:blip r:embed="rId2"/>
                <a:stretch>
                  <a:fillRect l="-1217" t="-1117" r="-1159" b="-13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7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94CD27A-2301-4D17-9AAF-7FEFB79BD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5006"/>
                <a:ext cx="10515600" cy="574195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Выражение (14) имеет следующие эквивалентные представления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			(15)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ru-RU" dirty="0"/>
                  <a:t>Если размерности линейных пространств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dirty="0"/>
                  <a:t> совпадают </a:t>
                </a:r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матричные условия подобия (14) и (15) принимают вид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𝐴𝑀</m:t>
                      </m:r>
                    </m:oMath>
                  </m:oMathPara>
                </a14:m>
                <a:endParaRPr lang="en-US" i="1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i="1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𝐴𝑀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ru-RU" dirty="0"/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 подобные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i="1" dirty="0"/>
                  <a:t>квадратные </a:t>
                </a:r>
                <a:r>
                  <a:rPr lang="ru-RU" dirty="0"/>
                  <a:t>матрицы.</a:t>
                </a:r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94CD27A-2301-4D17-9AAF-7FEFB79BD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5006"/>
                <a:ext cx="10515600" cy="5741957"/>
              </a:xfrm>
              <a:blipFill>
                <a:blip r:embed="rId2"/>
                <a:stretch>
                  <a:fillRect l="-1217" t="-1699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893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2B6E1-BC0F-4F36-BF17-0A6661E3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84"/>
          </a:xfrm>
        </p:spPr>
        <p:txBody>
          <a:bodyPr>
            <a:normAutofit/>
          </a:bodyPr>
          <a:lstStyle/>
          <a:p>
            <a:r>
              <a:rPr lang="ru-RU" sz="3200" b="1" dirty="0"/>
              <a:t>Норма 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6E3DF87-9B6E-4F0F-95A5-BC73B416CB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710"/>
                <a:ext cx="10515600" cy="50672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Рассмотрим численную (скалярную) характеристику элементов (векторов)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арифметического пространства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b="1" dirty="0"/>
                  <a:t>Определение. </a:t>
                </a:r>
                <a:r>
                  <a:rPr lang="ru-RU" dirty="0"/>
                  <a:t>Пусть функция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ru-RU" dirty="0"/>
                  <a:t> сопоставляет каждому вектору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/>
                  <a:t> число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r>
                  <a:rPr lang="ru-RU" dirty="0"/>
                  <a:t> называемое </a:t>
                </a:r>
                <a:r>
                  <a:rPr lang="ru-RU" i="1" dirty="0"/>
                  <a:t>нормой </a:t>
                </a:r>
                <a:r>
                  <a:rPr lang="ru-RU" dirty="0"/>
                  <a:t>(размером) этого вектора, если выполняются условия:</a:t>
                </a:r>
                <a:endParaRPr lang="en-US" dirty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&gt;0 </a:t>
                </a: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=</a:t>
                </a:r>
                <a:r>
                  <a:rPr lang="en-US" dirty="0"/>
                  <a:t>0 </a:t>
                </a:r>
                <a:r>
                  <a:rPr lang="ru-RU" dirty="0"/>
                  <a:t>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;</a:t>
                </a: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;</a:t>
                </a: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6E3DF87-9B6E-4F0F-95A5-BC73B416C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710"/>
                <a:ext cx="10515600" cy="5067253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733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330B24E-2388-4BA0-967A-5C585600BE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2963"/>
                <a:ext cx="10515600" cy="636528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Универсальная векторная норма – векторная норма Гельдера, задаваемая выражением: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целое положительное.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Наиболее употребительные векторные нормы:</a:t>
                </a: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абсолютная норма вектора</a:t>
                </a: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квадратичная (евклидова) 						         норма вектора</a:t>
                </a: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u-RU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бесконечная 							(экстремальная) норма вектора</a:t>
                </a:r>
              </a:p>
              <a:p>
                <a:pPr marL="0" indent="0" algn="just">
                  <a:buNone/>
                </a:pPr>
                <a:r>
                  <a:rPr lang="ru-RU" dirty="0"/>
                  <a:t>Линейное арифметическое пространство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с введенной векторной нормой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образует линейное </a:t>
                </a:r>
                <a:r>
                  <a:rPr lang="ru-RU" i="1" dirty="0"/>
                  <a:t>нормированное </a:t>
                </a:r>
                <a:r>
                  <a:rPr lang="ru-RU" dirty="0"/>
                  <a:t>пространство.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330B24E-2388-4BA0-967A-5C585600BE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2963"/>
                <a:ext cx="10515600" cy="6365289"/>
              </a:xfrm>
              <a:blipFill>
                <a:blip r:embed="rId2"/>
                <a:stretch>
                  <a:fillRect l="-1217" t="-2107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2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4475E-D608-4F83-A7AD-0E22BB56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/>
          <a:lstStyle/>
          <a:p>
            <a:r>
              <a:rPr lang="ru-RU" dirty="0"/>
              <a:t>Линейное векторное пространство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13A0A62-7B30-46B2-BFA8-43F36D5551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718" y="1162976"/>
                <a:ext cx="11576482" cy="506914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Множество</a:t>
                </a:r>
                <a:r>
                  <a:rPr lang="ru-RU" b="1" i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ru-RU" dirty="0"/>
                  <a:t> называется линейным векторным пространством, если выполнены следующие условия:</a:t>
                </a:r>
              </a:p>
              <a:p>
                <a:pPr marL="514350" indent="-514350" algn="just">
                  <a:buAutoNum type="arabicParenR"/>
                </a:pPr>
                <a:r>
                  <a:rPr lang="ru-RU" dirty="0"/>
                  <a:t>В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ru-RU" b="1" i="1" dirty="0"/>
                  <a:t> </a:t>
                </a:r>
                <a:r>
                  <a:rPr lang="ru-RU" dirty="0"/>
                  <a:t>введена операция сложения элементов, т.е.</a:t>
                </a:r>
              </a:p>
              <a:p>
                <a:pPr marL="0" indent="0" algn="just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      для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определено отображение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     </a:t>
                </a:r>
                <a:r>
                  <a:rPr lang="en-US" dirty="0"/>
                  <a:t>(</a:t>
                </a:r>
                <a:r>
                  <a:rPr lang="ru-RU" dirty="0"/>
                  <a:t>означает,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), </a:t>
                </a:r>
                <a:r>
                  <a:rPr lang="ru-RU" dirty="0"/>
                  <a:t>обладающая следующими свойствами: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ru-RU" dirty="0"/>
                  <a:t>   а)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b="0" dirty="0"/>
              </a:p>
              <a:p>
                <a:pPr marL="0" indent="0" algn="just">
                  <a:buNone/>
                </a:pPr>
                <a:r>
                  <a:rPr lang="ru-RU" b="0" dirty="0"/>
                  <a:t>   б)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 algn="just">
                  <a:buNone/>
                </a:pPr>
                <a:r>
                  <a:rPr lang="ru-RU" b="0" dirty="0"/>
                  <a:t>   в) существование нулевого элемента 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∃0∈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b="0" dirty="0"/>
                  <a:t> для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marL="0" indent="0" algn="just">
                  <a:buNone/>
                </a:pPr>
                <a:r>
                  <a:rPr lang="en-US" dirty="0"/>
                  <a:t>   </a:t>
                </a:r>
                <a:r>
                  <a:rPr lang="ru-RU" dirty="0"/>
                  <a:t>г) существование противоположного элемента  – </a:t>
                </a:r>
                <a:r>
                  <a:rPr lang="ru-RU" b="0" dirty="0"/>
                  <a:t>для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13A0A62-7B30-46B2-BFA8-43F36D555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718" y="1162976"/>
                <a:ext cx="11576482" cy="5069148"/>
              </a:xfrm>
              <a:blipFill>
                <a:blip r:embed="rId2"/>
                <a:stretch>
                  <a:fillRect l="-1106" t="-2046" r="-10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730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2A559-F9F1-4909-89C1-97AE59A5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73"/>
            <a:ext cx="10515600" cy="575908"/>
          </a:xfrm>
        </p:spPr>
        <p:txBody>
          <a:bodyPr>
            <a:normAutofit/>
          </a:bodyPr>
          <a:lstStyle/>
          <a:p>
            <a:r>
              <a:rPr lang="ru-RU" sz="3200" b="1" dirty="0"/>
              <a:t>Скалярное произведение векторов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B13DB0E-84E5-45A8-BE73-A0CFFB8905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83581"/>
                <a:ext cx="10515600" cy="5924703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Численная характеристика, оценивающая </a:t>
                </a:r>
                <a:r>
                  <a:rPr lang="ru-RU" i="1" dirty="0">
                    <a:solidFill>
                      <a:srgbClr val="C00000"/>
                    </a:solidFill>
                  </a:rPr>
                  <a:t>взаимное положение</a:t>
                </a:r>
                <a:r>
                  <a:rPr lang="ru-RU" dirty="0">
                    <a:solidFill>
                      <a:srgbClr val="C00000"/>
                    </a:solidFill>
                  </a:rPr>
                  <a:t> </a:t>
                </a:r>
                <a:r>
                  <a:rPr lang="ru-RU" dirty="0"/>
                  <a:t>элементов (векторов) линейного пространства.</a:t>
                </a:r>
              </a:p>
              <a:p>
                <a:pPr marL="0" indent="0" algn="just">
                  <a:buNone/>
                </a:pPr>
                <a:r>
                  <a:rPr lang="ru-RU" b="1" dirty="0"/>
                  <a:t>Определение.</a:t>
                </a:r>
                <a:r>
                  <a:rPr lang="ru-RU" dirty="0"/>
                  <a:t> Пусть функция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}</a:t>
                </a:r>
                <a:r>
                  <a:rPr lang="ru-RU" dirty="0"/>
                  <a:t> сопоставляет каждой паре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 векторов линейного вещественного арифметического пространства вещественное </a:t>
                </a:r>
                <a:r>
                  <a:rPr lang="ru-RU" i="1" dirty="0">
                    <a:solidFill>
                      <a:srgbClr val="C00000"/>
                    </a:solidFill>
                  </a:rPr>
                  <a:t>число</a:t>
                </a:r>
                <a:r>
                  <a:rPr lang="ru-RU" dirty="0"/>
                  <a:t>, называемое </a:t>
                </a:r>
                <a:r>
                  <a:rPr lang="ru-RU" i="1" dirty="0">
                    <a:solidFill>
                      <a:srgbClr val="C00000"/>
                    </a:solidFill>
                  </a:rPr>
                  <a:t>скалярным произведением </a:t>
                </a:r>
                <a:r>
                  <a:rPr lang="ru-RU" dirty="0"/>
                  <a:t>векторов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обозначаемое как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или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/>
                  <a:t>, если выполняются условия:</a:t>
                </a:r>
              </a:p>
              <a:p>
                <a:pPr marL="0" indent="0">
                  <a:buNone/>
                </a:pPr>
                <a:r>
                  <a:rPr lang="en-US" dirty="0"/>
                  <a:t>1. </a:t>
                </a:r>
                <a:r>
                  <a:rPr lang="ru-RU" dirty="0"/>
                  <a:t>коммутативности: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2. дистрибутивности: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3. линейности: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5. </a:t>
                </a:r>
                <a:r>
                  <a:rPr lang="ru-RU" dirty="0"/>
                  <a:t>неравенства Коши-</a:t>
                </a:r>
                <a:r>
                  <a:rPr lang="ru-RU" dirty="0" err="1"/>
                  <a:t>Буняковского</a:t>
                </a:r>
                <a:r>
                  <a:rPr lang="ru-RU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6.</a:t>
                </a:r>
                <a:r>
                  <a:rPr lang="ru-RU" dirty="0"/>
                  <a:t> оценки взаимного положения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B13DB0E-84E5-45A8-BE73-A0CFFB8905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83581"/>
                <a:ext cx="10515600" cy="5924703"/>
              </a:xfrm>
              <a:blipFill>
                <a:blip r:embed="rId2"/>
                <a:stretch>
                  <a:fillRect l="-1217" t="-2263" r="-1159" b="-2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182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173C9CF-D02E-448B-B929-E1E91FECC3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3984"/>
                <a:ext cx="10515600" cy="62054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Скалярное произведение</a:t>
                </a:r>
                <a:r>
                  <a:rPr lang="en-US" dirty="0"/>
                  <a:t> </a:t>
                </a:r>
                <a:r>
                  <a:rPr lang="ru-RU" dirty="0"/>
                  <a:t>векторов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𝑐𝑜𝑙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marL="0" indent="0" algn="r">
                  <a:buNone/>
                </a:pPr>
                <a:r>
                  <a:rPr lang="en-US" dirty="0"/>
                  <a:t> (16)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Можно записать следующие представления скалярного произведения: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i="1" dirty="0"/>
                  <a:t>        </a:t>
                </a:r>
                <a:r>
                  <a:rPr lang="en-US" dirty="0"/>
                  <a:t>(17)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Соотношения (</a:t>
                </a:r>
                <a:r>
                  <a:rPr lang="en-US" dirty="0"/>
                  <a:t>17) </a:t>
                </a:r>
                <a:r>
                  <a:rPr lang="ru-RU" dirty="0"/>
                  <a:t>позволяют ввести в рассмотрение понятие </a:t>
                </a:r>
                <a:r>
                  <a:rPr lang="ru-RU" i="1" dirty="0">
                    <a:solidFill>
                      <a:srgbClr val="C00000"/>
                    </a:solidFill>
                  </a:rPr>
                  <a:t>скалярного произведения  с весом</a:t>
                </a:r>
                <a:r>
                  <a:rPr lang="ru-RU" dirty="0">
                    <a:solidFill>
                      <a:srgbClr val="C00000"/>
                    </a:solidFill>
                  </a:rPr>
                  <a:t> </a:t>
                </a:r>
                <a:r>
                  <a:rPr lang="ru-RU" dirty="0"/>
                  <a:t>(в  (</a:t>
                </a:r>
                <a:r>
                  <a:rPr lang="en-US" dirty="0"/>
                  <a:t>17</a:t>
                </a:r>
                <a:r>
                  <a:rPr lang="ru-RU" dirty="0"/>
                  <a:t>) с </a:t>
                </a:r>
                <a:r>
                  <a:rPr lang="ru-RU" i="1" dirty="0">
                    <a:solidFill>
                      <a:srgbClr val="C00000"/>
                    </a:solidFill>
                  </a:rPr>
                  <a:t>единичным</a:t>
                </a:r>
                <a:r>
                  <a:rPr lang="ru-RU" dirty="0"/>
                  <a:t> весом, задаваемым </a:t>
                </a:r>
                <a:r>
                  <a:rPr lang="ru-RU" i="1" dirty="0">
                    <a:solidFill>
                      <a:srgbClr val="C00000"/>
                    </a:solidFill>
                  </a:rPr>
                  <a:t>единичной</a:t>
                </a:r>
                <a:r>
                  <a:rPr lang="ru-RU" dirty="0">
                    <a:solidFill>
                      <a:srgbClr val="C00000"/>
                    </a:solidFill>
                  </a:rPr>
                  <a:t> </a:t>
                </a:r>
                <a:r>
                  <a:rPr lang="ru-RU" i="1" dirty="0">
                    <a:solidFill>
                      <a:srgbClr val="C00000"/>
                    </a:solidFill>
                  </a:rPr>
                  <a:t>весовой</a:t>
                </a:r>
                <a:r>
                  <a:rPr lang="ru-RU" dirty="0">
                    <a:solidFill>
                      <a:srgbClr val="C00000"/>
                    </a:solidFill>
                  </a:rPr>
                  <a:t> </a:t>
                </a:r>
                <a:r>
                  <a:rPr lang="ru-RU" dirty="0"/>
                  <a:t>матрицей)</a:t>
                </a:r>
                <a:r>
                  <a:rPr lang="en-US" dirty="0"/>
                  <a:t>.</a:t>
                </a:r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173C9CF-D02E-448B-B929-E1E91FECC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3984"/>
                <a:ext cx="10515600" cy="6205492"/>
              </a:xfrm>
              <a:blipFill>
                <a:blip r:embed="rId2"/>
                <a:stretch>
                  <a:fillRect l="-1217" t="-1670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459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05F2A3D-280B-450A-A78F-92D711A95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6027"/>
                <a:ext cx="10515600" cy="56709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По аналогии может быть введено скалярное произведение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с </a:t>
                </a:r>
                <a:r>
                  <a:rPr lang="ru-RU" i="1" dirty="0">
                    <a:solidFill>
                      <a:srgbClr val="C00000"/>
                    </a:solidFill>
                  </a:rPr>
                  <a:t>неединичным</a:t>
                </a:r>
                <a:r>
                  <a:rPr lang="ru-RU" i="1" dirty="0"/>
                  <a:t> весом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𝑃𝑦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ru-RU" dirty="0"/>
                  <a:t>Весовая матрица</a:t>
                </a:r>
                <a:r>
                  <a:rPr lang="en-US" dirty="0"/>
                  <a:t> </a:t>
                </a:r>
                <a:r>
                  <a:rPr lang="ru-RU" dirty="0"/>
                  <a:t>должна быть:</a:t>
                </a:r>
              </a:p>
              <a:p>
                <a:pPr marL="0" indent="0">
                  <a:buNone/>
                </a:pPr>
                <a:r>
                  <a:rPr lang="ru-RU" dirty="0"/>
                  <a:t>– </a:t>
                </a:r>
                <a:r>
                  <a:rPr lang="ru-RU" i="1" dirty="0"/>
                  <a:t>симметричной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– </a:t>
                </a:r>
                <a:r>
                  <a:rPr lang="ru-RU" i="1" dirty="0"/>
                  <a:t>положительно-определенной</a:t>
                </a:r>
                <a:r>
                  <a:rPr lang="en-US" i="1" dirty="0"/>
                  <a:t> </a:t>
                </a:r>
                <a:r>
                  <a:rPr lang="ru-RU" dirty="0"/>
                  <a:t>(все собственные значения положительны)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05F2A3D-280B-450A-A78F-92D711A95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6027"/>
                <a:ext cx="10515600" cy="5670936"/>
              </a:xfrm>
              <a:blipFill>
                <a:blip r:embed="rId2"/>
                <a:stretch>
                  <a:fillRect l="-1217" t="-1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53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06A77FE-6BC0-4C10-B32B-76D276BCB3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9495" y="284085"/>
                <a:ext cx="10954305" cy="58928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2) В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введена операция умножения элементов на действительные (комплексные) числа, т.е. для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определено отображение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означает,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), </a:t>
                </a:r>
                <a:r>
                  <a:rPr lang="ru-RU" dirty="0"/>
                  <a:t>обладающее свойствами:</a:t>
                </a:r>
              </a:p>
              <a:p>
                <a:pPr marL="0" indent="0">
                  <a:buNone/>
                </a:pPr>
                <a:r>
                  <a:rPr lang="ru-RU" dirty="0"/>
                  <a:t>  а)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r>
                  <a:rPr lang="ru-RU" dirty="0"/>
                  <a:t>б)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3) Операции сложения элементов и умножения их на числа удовлетворяют законам дистрибутивности</a:t>
                </a:r>
              </a:p>
              <a:p>
                <a:pPr marL="0" indent="0">
                  <a:buNone/>
                </a:pPr>
                <a:r>
                  <a:rPr lang="ru-RU" dirty="0"/>
                  <a:t>   а)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ru-RU" dirty="0"/>
                  <a:t>б)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Элементы линейного векторного пространства называются векторами.</a:t>
                </a:r>
              </a:p>
              <a:p>
                <a:pPr marL="0" indent="0">
                  <a:buNone/>
                </a:pPr>
                <a:r>
                  <a:rPr lang="ru-RU" dirty="0"/>
                  <a:t>Пространство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ru-RU" dirty="0"/>
                  <a:t> – действительное, если в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ru-RU" dirty="0"/>
                  <a:t> операция умножения векторов на число определена только для действительных чисел и комплексное, если эта операция определена для комплексных чисел.</a:t>
                </a:r>
              </a:p>
              <a:p>
                <a:pPr marL="0" indent="0">
                  <a:buNone/>
                </a:pPr>
                <a:r>
                  <a:rPr lang="ru-RU" dirty="0"/>
                  <a:t> 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06A77FE-6BC0-4C10-B32B-76D276BCB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495" y="284085"/>
                <a:ext cx="10954305" cy="5892878"/>
              </a:xfrm>
              <a:blipFill>
                <a:blip r:embed="rId2"/>
                <a:stretch>
                  <a:fillRect l="-1002" t="-2174" r="-2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06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1191E85-098C-475A-A934-DC0D3FC47B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8272"/>
                <a:ext cx="10515600" cy="56886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Рассмотрим линейное пространство (ЛП)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endParaRPr lang="ru-RU" b="1" dirty="0"/>
              </a:p>
              <a:p>
                <a:pPr marL="0" indent="0">
                  <a:buNone/>
                </a:pPr>
                <a:r>
                  <a:rPr lang="ru-RU" b="1" dirty="0"/>
                  <a:t>Линейная комбинация векторов</a:t>
                </a:r>
                <a:r>
                  <a:rPr lang="en-US" b="1" dirty="0"/>
                  <a:t>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               </m:t>
                    </m:r>
                  </m:oMath>
                </a14:m>
                <a:r>
                  <a:rPr lang="en-US" dirty="0"/>
                  <a:t>(1)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– коэффициенты </a:t>
                </a:r>
                <a:r>
                  <a:rPr lang="en-US" dirty="0"/>
                  <a:t>, </a:t>
                </a:r>
                <a:r>
                  <a:rPr lang="ru-RU" dirty="0"/>
                  <a:t>вектора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b="1" dirty="0"/>
              </a:p>
              <a:p>
                <a:pPr marL="0" indent="0">
                  <a:buNone/>
                </a:pPr>
                <a:endParaRPr lang="ru-RU" b="1" dirty="0"/>
              </a:p>
              <a:p>
                <a:pPr marL="0" indent="0">
                  <a:buNone/>
                </a:pPr>
                <a:r>
                  <a:rPr lang="ru-RU" b="1" dirty="0"/>
                  <a:t>Линейно независимое множество векторов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ru-RU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ru-RU" dirty="0"/>
                  <a:t>возможно только при всех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/>
              </a:p>
              <a:p>
                <a:pPr marL="0" indent="0" algn="just">
                  <a:buNone/>
                </a:pPr>
                <a:r>
                  <a:rPr lang="ru-RU" b="1" dirty="0"/>
                  <a:t>Линейно зависимое множество векторов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ru-RU" dirty="0"/>
                  <a:t>:</a:t>
                </a:r>
              </a:p>
              <a:p>
                <a:pPr marL="0" indent="0" algn="just">
                  <a:buNone/>
                </a:pPr>
                <a:r>
                  <a:rPr lang="ru-RU" dirty="0"/>
                  <a:t>если существуют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одновременно не равные нулю, для которых выполняется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1191E85-098C-475A-A934-DC0D3FC47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8272"/>
                <a:ext cx="10515600" cy="5688691"/>
              </a:xfrm>
              <a:blipFill>
                <a:blip r:embed="rId2"/>
                <a:stretch>
                  <a:fillRect l="-1217" t="-1715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49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009529F-09E0-4291-83DE-546E2D23F0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426129"/>
                <a:ext cx="11128899" cy="5655076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ru-RU" b="1" dirty="0"/>
                  <a:t>Размерность пространства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ru-RU" b="0" i="0" dirty="0">
                    <a:solidFill>
                      <a:srgbClr val="000000"/>
                    </a:solidFill>
                    <a:effectLst/>
                  </a:rPr>
                  <a:t>Линейное пространство </a:t>
                </a:r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i="0" dirty="0">
                    <a:solidFill>
                      <a:srgbClr val="000000"/>
                    </a:solidFill>
                    <a:effectLst/>
                  </a:rPr>
                  <a:t> называется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i="0" dirty="0">
                    <a:solidFill>
                      <a:srgbClr val="000000"/>
                    </a:solidFill>
                    <a:effectLst/>
                  </a:rPr>
                  <a:t>-мерным, если в нем существует </a:t>
                </a:r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i="0" dirty="0">
                    <a:solidFill>
                      <a:srgbClr val="000000"/>
                    </a:solidFill>
                    <a:effectLst/>
                  </a:rPr>
                  <a:t> </a:t>
                </a:r>
                <a:r>
                  <a:rPr lang="ru-RU" b="0" i="1" dirty="0">
                    <a:solidFill>
                      <a:srgbClr val="000000"/>
                    </a:solidFill>
                    <a:effectLst/>
                  </a:rPr>
                  <a:t>линейно независимых </a:t>
                </a:r>
                <a:r>
                  <a:rPr lang="ru-RU" b="0" i="0" dirty="0">
                    <a:solidFill>
                      <a:srgbClr val="000000"/>
                    </a:solidFill>
                    <a:effectLst/>
                  </a:rPr>
                  <a:t>элементов, а любые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ru-R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b="0" i="0" dirty="0">
                    <a:solidFill>
                      <a:srgbClr val="000000"/>
                    </a:solidFill>
                    <a:effectLst/>
                  </a:rPr>
                  <a:t>элементов уже являются </a:t>
                </a:r>
                <a:r>
                  <a:rPr lang="ru-RU" b="0" i="1" u="none" strike="noStrike" dirty="0">
                    <a:effectLst/>
                  </a:rPr>
                  <a:t>линейно зависимыми</a:t>
                </a:r>
                <a:r>
                  <a:rPr lang="ru-RU" b="0" i="0" dirty="0">
                    <a:solidFill>
                      <a:srgbClr val="000000"/>
                    </a:solidFill>
                    <a:effectLst/>
                  </a:rPr>
                  <a:t>. При этом число </a:t>
                </a:r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i="0" dirty="0">
                    <a:solidFill>
                      <a:srgbClr val="000000"/>
                    </a:solidFill>
                    <a:effectLst/>
                  </a:rPr>
                  <a:t> называется размерностью пространства </a:t>
                </a:r>
                <a:r>
                  <a:rPr lang="ru-RU" b="0" i="1" dirty="0">
                    <a:solidFill>
                      <a:srgbClr val="000000"/>
                    </a:solidFill>
                    <a:effectLst/>
                  </a:rPr>
                  <a:t>R</a:t>
                </a:r>
                <a:r>
                  <a:rPr lang="ru-RU" b="0" i="0" dirty="0">
                    <a:solidFill>
                      <a:srgbClr val="000000"/>
                    </a:solidFill>
                    <a:effectLst/>
                  </a:rPr>
                  <a:t>.</a:t>
                </a:r>
              </a:p>
              <a:p>
                <a:pPr marL="0" indent="0" algn="l">
                  <a:buNone/>
                </a:pPr>
                <a:r>
                  <a:rPr lang="ru-RU" b="0" i="0" dirty="0">
                    <a:solidFill>
                      <a:srgbClr val="000000"/>
                    </a:solidFill>
                    <a:effectLst/>
                  </a:rPr>
                  <a:t>Размерность пространства обозначают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</m:t>
                    </m:r>
                  </m:oMath>
                </a14:m>
                <a:r>
                  <a:rPr lang="ru-RU" b="0" i="0" dirty="0">
                    <a:solidFill>
                      <a:srgbClr val="000000"/>
                    </a:solidFill>
                    <a:effectLst/>
                  </a:rPr>
                  <a:t>. </a:t>
                </a:r>
              </a:p>
              <a:p>
                <a:pPr marL="0" indent="0">
                  <a:buNone/>
                </a:pPr>
                <a:r>
                  <a:rPr lang="ru-RU" b="0" dirty="0">
                    <a:ea typeface="Cambria Math" panose="02040503050406030204" pitchFamily="18" charset="0"/>
                  </a:rPr>
                  <a:t>Другой вариант обозначен</a:t>
                </a:r>
                <a:r>
                  <a:rPr lang="ru-RU" dirty="0">
                    <a:ea typeface="Cambria Math" panose="02040503050406030204" pitchFamily="18" charset="0"/>
                  </a:rPr>
                  <a:t>ия: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009529F-09E0-4291-83DE-546E2D23F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26129"/>
                <a:ext cx="11128899" cy="5655076"/>
              </a:xfrm>
              <a:blipFill>
                <a:blip r:embed="rId2"/>
                <a:stretch>
                  <a:fillRect l="-1095" t="-1832" r="-11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8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E10CB99-DB12-434D-A18A-A43C8F7ED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8990" y="390617"/>
                <a:ext cx="10554810" cy="57863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Базис: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тогда любая система </a:t>
                </a:r>
                <a:r>
                  <a:rPr lang="ru-RU" i="1" dirty="0"/>
                  <a:t>линейно независимых </a:t>
                </a:r>
                <a:r>
                  <a:rPr lang="ru-RU" dirty="0"/>
                  <a:t>векторов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образует базис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образуют базис ЛП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тогда любой вектор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представим в форме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			(3)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коэффициенты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Представление (3) называется разложением вектора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 по базису. Коэффициенты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называются координатами этого вектора в базисе.  </a:t>
                </a:r>
              </a:p>
              <a:p>
                <a:pPr marL="0" indent="0">
                  <a:buNone/>
                </a:pPr>
                <a:r>
                  <a:rPr lang="ru-RU" b="1" dirty="0"/>
                  <a:t>Теорема.</a:t>
                </a:r>
                <a:r>
                  <a:rPr lang="ru-RU" dirty="0"/>
                  <a:t> Координаты вектора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относительно некоторого базиса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 этого линейного пространства определяются единственным образом.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E10CB99-DB12-434D-A18A-A43C8F7ED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8990" y="390617"/>
                <a:ext cx="10554810" cy="5786346"/>
              </a:xfrm>
              <a:blipFill>
                <a:blip r:embed="rId2"/>
                <a:stretch>
                  <a:fillRect l="-1155" t="-2318" r="-11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68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E831752-4490-45BC-9E1A-A71667BCCA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452"/>
                <a:ext cx="10515600" cy="591951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Рассмотрим следующее уравнение:</a:t>
                </a:r>
              </a:p>
              <a:p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ru-RU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ru-RU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 левая часть уравнения представляет собой произвольный вектор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ru-RU" dirty="0"/>
                  <a:t>а правая часть – набор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векторов такого же размера, умноженных на коэффициенты. Тогда если существует только одно решение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для данного уравнения, то векторы 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ru-RU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…,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составляют базис.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E831752-4490-45BC-9E1A-A71667BCC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452"/>
                <a:ext cx="10515600" cy="5919511"/>
              </a:xfrm>
              <a:blipFill>
                <a:blip r:embed="rId2"/>
                <a:stretch>
                  <a:fillRect l="-1043" t="-2060" b="-16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55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68FDD76A-553A-4135-B9E3-2CBF1346360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314814"/>
                <a:ext cx="10515600" cy="2159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Другими словами, базис – это минимальный набор векторов, необходимый для выражения произвольного вектора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ru-RU" dirty="0"/>
                  <a:t>Важное свойство базиса – вектора, входящие в этот набор, линейно независимы.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68FDD76A-553A-4135-B9E3-2CBF1346360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4814"/>
                <a:ext cx="10515600" cy="2159566"/>
              </a:xfrm>
              <a:prstGeom prst="rect">
                <a:avLst/>
              </a:prstGeom>
              <a:blipFill>
                <a:blip r:embed="rId2"/>
                <a:stretch>
                  <a:fillRect l="-1217" t="-4802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57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C23CAFDD-5C65-4666-AB22-56989715312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417513"/>
                <a:ext cx="10515600" cy="6666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ru-RU" sz="2000" b="1" dirty="0"/>
                  <a:t>Различие понятий линейной независимости векторов и базиса</a:t>
                </a:r>
                <a:endParaRPr lang="en-US" sz="2000" b="1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800" b="1" dirty="0"/>
              </a:p>
              <a:p>
                <a:pPr marL="342900" indent="-342900">
                  <a:lnSpc>
                    <a:spcPct val="100000"/>
                  </a:lnSpc>
                  <a:spcBef>
                    <a:spcPts val="0"/>
                  </a:spcBef>
                  <a:buAutoNum type="arabicPeriod"/>
                </a:pPr>
                <a:r>
                  <a:rPr lang="ru-RU" sz="1800" dirty="0"/>
                  <a:t>Линейная независимость</a:t>
                </a:r>
              </a:p>
              <a:p>
                <a:pPr marL="342900" indent="-342900">
                  <a:lnSpc>
                    <a:spcPct val="100000"/>
                  </a:lnSpc>
                  <a:spcBef>
                    <a:spcPts val="0"/>
                  </a:spcBef>
                  <a:buAutoNum type="arabicPeriod"/>
                </a:pPr>
                <a:endParaRPr lang="ru-RU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1800" dirty="0"/>
                  <a:t>Набор векторов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ru-RU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ru-RU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…</m:t>
                    </m:r>
                    <m:d>
                      <m:dPr>
                        <m:begChr m:val="["/>
                        <m:endChr m:val="]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 </a:t>
                </a:r>
                <a:r>
                  <a:rPr lang="ru-RU" sz="1800" dirty="0"/>
                  <a:t>линейно независим, если</a:t>
                </a:r>
                <a:r>
                  <a:rPr lang="en-US" sz="1800" dirty="0"/>
                  <a:t> </a:t>
                </a:r>
                <a:r>
                  <a:rPr lang="ru-RU" sz="1800" dirty="0"/>
                  <a:t>существует только одно решение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1800" dirty="0"/>
                  <a:t> </a:t>
                </a:r>
                <a:endParaRPr lang="en-US" sz="1800" dirty="0"/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1800" dirty="0"/>
                  <a:t>уравнения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sz="18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ru-RU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ru-RU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ru-RU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ru-RU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800" dirty="0"/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endParaRPr lang="ru-RU" sz="1800" dirty="0"/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1800" dirty="0"/>
                  <a:t>2. Базис</a:t>
                </a:r>
                <a:endParaRPr lang="en-US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1800" dirty="0"/>
                  <a:t>Набор векторов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ru-RU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ru-RU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…</m:t>
                    </m:r>
                    <m:d>
                      <m:dPr>
                        <m:begChr m:val="["/>
                        <m:endChr m:val="]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 </a:t>
                </a:r>
                <a:r>
                  <a:rPr lang="ru-RU" sz="1800" dirty="0"/>
                  <a:t>образует базис, если</a:t>
                </a:r>
                <a:r>
                  <a:rPr lang="en-US" sz="1800" dirty="0"/>
                  <a:t> </a:t>
                </a:r>
                <a:r>
                  <a:rPr lang="ru-RU" sz="1800" dirty="0"/>
                  <a:t>существует только одно решение уравнения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ru-RU" sz="18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ru-RU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ru-RU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ru-RU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ru-RU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ru-RU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dirty="0"/>
              </a:p>
              <a:p>
                <a:pPr marL="0" indent="0" algn="ctr">
                  <a:buNone/>
                </a:pPr>
                <a:endParaRPr lang="ru-RU" b="1" dirty="0"/>
              </a:p>
            </p:txBody>
          </p:sp>
        </mc:Choice>
        <mc:Fallback xmlns="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C23CAFDD-5C65-4666-AB22-56989715312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7513"/>
                <a:ext cx="10515600" cy="6666633"/>
              </a:xfrm>
              <a:prstGeom prst="rect">
                <a:avLst/>
              </a:prstGeom>
              <a:blipFill>
                <a:blip r:embed="rId2"/>
                <a:stretch>
                  <a:fillRect l="-522" t="-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4970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1916</Words>
  <Application>Microsoft Office PowerPoint</Application>
  <PresentationFormat>Широкоэкранный</PresentationFormat>
  <Paragraphs>168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Тема Office</vt:lpstr>
      <vt:lpstr>Линейное пространство, подпространство, линейная независимость, базисы</vt:lpstr>
      <vt:lpstr>Линейное векторное пространство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Матрицы линейных операторов</vt:lpstr>
      <vt:lpstr>Структура пространства линейного оператора (ЛО)</vt:lpstr>
      <vt:lpstr>Презентация PowerPoint</vt:lpstr>
      <vt:lpstr>Презентация PowerPoint</vt:lpstr>
      <vt:lpstr>Преобразование базисов. Матричное условие подобия матриц</vt:lpstr>
      <vt:lpstr>Презентация PowerPoint</vt:lpstr>
      <vt:lpstr>Презентация PowerPoint</vt:lpstr>
      <vt:lpstr>Презентация PowerPoint</vt:lpstr>
      <vt:lpstr>Норма вектора</vt:lpstr>
      <vt:lpstr>Презентация PowerPoint</vt:lpstr>
      <vt:lpstr>Скалярное произведение векторов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Линейное пространство, подпространство, линейная независимость, базисы</dc:title>
  <dc:creator>user</dc:creator>
  <cp:lastModifiedBy>user</cp:lastModifiedBy>
  <cp:revision>135</cp:revision>
  <dcterms:created xsi:type="dcterms:W3CDTF">2019-09-16T13:44:26Z</dcterms:created>
  <dcterms:modified xsi:type="dcterms:W3CDTF">2022-02-27T11:07:55Z</dcterms:modified>
</cp:coreProperties>
</file>