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5" r:id="rId18"/>
    <p:sldId id="274" r:id="rId19"/>
    <p:sldId id="270" r:id="rId20"/>
    <p:sldId id="271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F2E8E-6C9F-41C2-BCF9-258D3AB2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5C47EF-1E25-4D0D-8457-A0E931C09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7867E-5588-4A1F-970A-CEE9F87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4682D-167D-4521-A2C8-87C0BC4F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21EC5-511C-44C8-9505-AB5DA306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4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FDB81-062A-4686-9797-7C852BEB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87918-961E-4CB5-886B-D7E5258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0DF18-44C2-4DA7-8316-BD589329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C8818-F79B-473E-AD63-37CC2171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11871-5F6B-45CE-9F85-1B32CD19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F97521-FCCD-44EC-8601-596962E18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EDADCB-6F97-4A8C-9A68-EC4763CA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CE502-711A-499A-A9A8-C87EE750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36894-7BD4-428F-8C79-43B26D1A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281AF-48C2-4AD4-B636-CB2A4075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1D65-5CCE-4CA6-BE44-2912345C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B999D-2E0A-4CD0-BE47-DE62B87C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DE2385-C5A2-4B27-8464-30B0614C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D28F7-1CCA-439C-9828-26D4FA81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DFB26-CDF9-41C5-9D2D-9AE03F66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E8E50-00C2-4CC0-AE44-F2E9FFDF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0FC10E-82E7-4AF2-8F31-AF5DB0B5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39B11-2917-4A0A-9F33-DB886782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739D7-30B8-4251-915B-E6FAC094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B26C7-DE1A-4AA6-B3B6-9809EE16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C2EA1-4567-4A13-872C-94E9A695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54D70-EABF-48F8-9AA4-1486B161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913563-91AE-4EAA-9704-32155FED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7008E-2A3B-4056-9187-2531CF98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19B3F-63AE-4EC1-9504-156772FE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2BA96-1E41-4087-9CF8-691B1972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4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ACEFC-DFF4-4B76-94C1-7BCC36C5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0FFF2-356B-4362-8438-9EA90890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60D295-25B8-4CA7-9235-1004C210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D78BFB-BB84-4928-899C-6CEF0250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196EFB-AEA7-4806-8EA8-2974C747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A71F35-E96A-4711-BCA5-42601B5B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4993F8-D75F-4436-B419-55356CC5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04FEAF-E15E-4EB7-ACD5-EDA737A7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6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43A8F-6054-49F9-B7F3-42271E7A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A5C041-64BE-412F-B9DA-D82CB13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74A05A-316F-491D-8153-6EC6CC11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524F0E-B958-4731-86F7-E4F1266E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8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13DD09-1E21-49A1-8720-DB5B1A9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C3B602-8715-4AB0-ACA8-91B2EFE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78E07F-6A6A-40C8-9AD5-225FBAB6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1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3301A-558E-4E0F-BB32-4D37FDF5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808B1-B996-4222-995B-75816272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838DAF-3F51-4223-8D06-FD3EFABB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A2DB8-386A-40ED-B61A-69FC2DE8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CF8375-2496-4CBE-9F4A-78A8A01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E7C23-B48C-4AC7-AED3-0B8DA928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4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51B2E-B66A-4C86-95A9-92D7F6AD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4C237A-9E9A-4814-A717-7D6DFEDD1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ACC00-5DD9-4037-B4DE-CB2F3D8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038CA-C3F4-4D9E-B874-0895C431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6D165-E955-4D67-B3C1-688B167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08B00A-66B2-48FA-A667-AF1EB600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5DB1-8321-4286-99FC-A64222C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F2082E-F128-4EF8-B676-F5AF1D63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9D176-932F-4125-A140-BEFB2B46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29A9-8DBB-442D-ABF4-566C5744E623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9CA91-E9DE-4E84-BDDE-D3138F5E2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8B88D-1455-46BA-B339-8AB7E2E9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B5D6-7BEE-42E1-91A1-FB6CF1029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image" Target="../media/image29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3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B7BE1-B54E-475C-89DE-91F077308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Матричные инварианты и </a:t>
            </a:r>
            <a:r>
              <a:rPr lang="ru-RU" dirty="0" err="1"/>
              <a:t>неинварианты</a:t>
            </a:r>
            <a:r>
              <a:rPr lang="ru-RU" dirty="0"/>
              <a:t>. Сингулярное разложение матриц</a:t>
            </a:r>
          </a:p>
        </p:txBody>
      </p:sp>
    </p:spTree>
    <p:extLst>
      <p:ext uri="{BB962C8B-B14F-4D97-AF65-F5344CB8AC3E}">
        <p14:creationId xmlns:p14="http://schemas.microsoft.com/office/powerpoint/2010/main" val="108905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6BC5F-1C19-4C39-93B3-D971A24A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r>
              <a:rPr lang="ru-RU" sz="4000" dirty="0"/>
              <a:t>Нормы 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63983-75BE-437E-9D28-F564FD3E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8"/>
            <a:ext cx="10515600" cy="49942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Матричные нормы удовлетворяют следующим оценочным неравенствам (на примере матрицы </a:t>
            </a:r>
            <a:r>
              <a:rPr lang="ru-RU" i="1" dirty="0"/>
              <a:t>А</a:t>
            </a:r>
            <a:r>
              <a:rPr lang="ru-RU" dirty="0"/>
              <a:t>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этом (как правило) выполняется отношение неравенства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57555C-783E-443C-8F3C-CC9AE377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559526D-BB66-4BD3-928F-B984C8ED2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6998"/>
              </p:ext>
            </p:extLst>
          </p:nvPr>
        </p:nvGraphicFramePr>
        <p:xfrm>
          <a:off x="1141344" y="2197411"/>
          <a:ext cx="2995900" cy="60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r:id="rId3" imgW="1497950" imgH="304668" progId="Equation.3">
                  <p:embed/>
                </p:oleObj>
              </mc:Choice>
              <mc:Fallback>
                <p:oleObj r:id="rId3" imgW="1497950" imgH="30466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344" y="2197411"/>
                        <a:ext cx="2995900" cy="609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D017438D-B1D0-40C9-856D-B7FFA4D3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B5AAEDB-66B3-47C3-8123-2CA47EB18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42269"/>
              </p:ext>
            </p:extLst>
          </p:nvPr>
        </p:nvGraphicFramePr>
        <p:xfrm>
          <a:off x="5834270" y="2158523"/>
          <a:ext cx="406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r:id="rId5" imgW="2032000" imgH="393700" progId="Equation.3">
                  <p:embed/>
                </p:oleObj>
              </mc:Choice>
              <mc:Fallback>
                <p:oleObj r:id="rId5" imgW="2032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270" y="2158523"/>
                        <a:ext cx="4064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2EFF089-5CA5-459A-97FB-CEE70E4F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361E6DF-88EB-4175-9343-D73AA510D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45208"/>
              </p:ext>
            </p:extLst>
          </p:nvPr>
        </p:nvGraphicFramePr>
        <p:xfrm>
          <a:off x="1123120" y="3005990"/>
          <a:ext cx="370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r:id="rId7" imgW="1854200" imgH="469900" progId="Equation.3">
                  <p:embed/>
                </p:oleObj>
              </mc:Choice>
              <mc:Fallback>
                <p:oleObj r:id="rId7" imgW="18542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120" y="3005990"/>
                        <a:ext cx="3708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C850625A-55E8-474B-9FE4-BCB76FD6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64B8484-F427-4F08-BFEB-1D55598CE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14863"/>
              </p:ext>
            </p:extLst>
          </p:nvPr>
        </p:nvGraphicFramePr>
        <p:xfrm>
          <a:off x="5846067" y="3017943"/>
          <a:ext cx="370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r:id="rId9" imgW="1854200" imgH="469900" progId="Equation.3">
                  <p:embed/>
                </p:oleObj>
              </mc:Choice>
              <mc:Fallback>
                <p:oleObj r:id="rId9" imgW="18542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067" y="3017943"/>
                        <a:ext cx="3708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>
            <a:extLst>
              <a:ext uri="{FF2B5EF4-FFF2-40B4-BE49-F238E27FC236}">
                <a16:creationId xmlns:a16="http://schemas.microsoft.com/office/drawing/2014/main" id="{F79F6C30-0312-447D-9F1F-D1A3A7E7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6159024-895B-4991-97A8-FEB282F63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59616"/>
              </p:ext>
            </p:extLst>
          </p:nvPr>
        </p:nvGraphicFramePr>
        <p:xfrm>
          <a:off x="1267694" y="4135226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r:id="rId11" imgW="1371600" imgH="355600" progId="Equation.3">
                  <p:embed/>
                </p:oleObj>
              </mc:Choice>
              <mc:Fallback>
                <p:oleObj r:id="rId11" imgW="13716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694" y="4135226"/>
                        <a:ext cx="2743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>
            <a:extLst>
              <a:ext uri="{FF2B5EF4-FFF2-40B4-BE49-F238E27FC236}">
                <a16:creationId xmlns:a16="http://schemas.microsoft.com/office/drawing/2014/main" id="{BC9470E6-F897-451F-A44A-4B50912F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2C78A8AB-9CC5-4E75-ADDA-1901BFAB7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28546"/>
              </p:ext>
            </p:extLst>
          </p:nvPr>
        </p:nvGraphicFramePr>
        <p:xfrm>
          <a:off x="1527141" y="5720425"/>
          <a:ext cx="167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r:id="rId13" imgW="838200" imgH="368300" progId="Equation.3">
                  <p:embed/>
                </p:oleObj>
              </mc:Choice>
              <mc:Fallback>
                <p:oleObj r:id="rId13" imgW="838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41" y="5720425"/>
                        <a:ext cx="167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>
            <a:extLst>
              <a:ext uri="{FF2B5EF4-FFF2-40B4-BE49-F238E27FC236}">
                <a16:creationId xmlns:a16="http://schemas.microsoft.com/office/drawing/2014/main" id="{D9B56F20-D259-4499-B6DB-97C68FBC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CD7E888F-627B-4F60-A75B-B92B6ABC0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9858"/>
              </p:ext>
            </p:extLst>
          </p:nvPr>
        </p:nvGraphicFramePr>
        <p:xfrm>
          <a:off x="4316552" y="5860125"/>
          <a:ext cx="1523338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r:id="rId15" imgW="761669" imgH="228501" progId="Equation.3">
                  <p:embed/>
                </p:oleObj>
              </mc:Choice>
              <mc:Fallback>
                <p:oleObj r:id="rId15" imgW="761669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52" y="5860125"/>
                        <a:ext cx="1523338" cy="457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68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ED282-3A72-40BC-A8C4-C2D86210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/>
              <a:t>Сингулярные числа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0EC8C1-013D-4D74-B3B0-48FA9F4A1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2574"/>
                <a:ext cx="10515600" cy="49643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 понятием «сингулярное число» связана процедура сингулярного разложения матриц (</a:t>
                </a:r>
                <a:r>
                  <a:rPr lang="en-US" i="1" dirty="0"/>
                  <a:t>SVD</a:t>
                </a:r>
                <a:r>
                  <a:rPr lang="ru-RU" i="1" dirty="0"/>
                  <a:t> – </a:t>
                </a:r>
                <a:r>
                  <a:rPr lang="en-US" i="1" dirty="0"/>
                  <a:t>singular value decomposition</a:t>
                </a:r>
                <a:r>
                  <a:rPr lang="ru-RU" dirty="0"/>
                  <a:t>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Определение</a:t>
                </a:r>
                <a:r>
                  <a:rPr lang="en-US" b="1" dirty="0"/>
                  <a:t>. </a:t>
                </a:r>
                <a:r>
                  <a:rPr lang="ru-RU" dirty="0"/>
                  <a:t>Сингулярным разложением </a:t>
                </a:r>
                <a:r>
                  <a:rPr lang="ru-RU" dirty="0" err="1"/>
                  <a:t>вещественнозначной</a:t>
                </a:r>
                <a:r>
                  <a:rPr lang="ru-RU" dirty="0"/>
                  <a:t>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размерности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ее факторизация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				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ru-RU" i="1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ортогональная матрица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ru-RU" i="1" dirty="0"/>
                  <a:t>– </a:t>
                </a:r>
                <a:r>
                  <a:rPr lang="en-US" i="1" dirty="0"/>
                  <a:t> </a:t>
                </a:r>
                <a:r>
                  <a:rPr lang="ru-RU" dirty="0"/>
                  <a:t>ортогональная</a:t>
                </a:r>
                <a:r>
                  <a:rPr lang="en-US" dirty="0"/>
                  <a:t> </a:t>
                </a:r>
                <a:r>
                  <a:rPr lang="ru-RU" dirty="0"/>
                  <a:t>матрица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образующие левый и правый сингулярные базисы и обладающие свойствами: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0EC8C1-013D-4D74-B3B0-48FA9F4A1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2574"/>
                <a:ext cx="10515600" cy="4964389"/>
              </a:xfrm>
              <a:blipFill>
                <a:blip r:embed="rId2"/>
                <a:stretch>
                  <a:fillRect l="-1217" t="-208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6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04FCCF-4E56-446F-86B7-24B279D93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713"/>
                <a:ext cx="10515600" cy="56402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матрица сингулярных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04FCCF-4E56-446F-86B7-24B279D93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713"/>
                <a:ext cx="10515600" cy="5640250"/>
              </a:xfrm>
              <a:blipFill>
                <a:blip r:embed="rId3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D83FEF3F-F6A2-4374-8619-86A4893C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93DB358-E817-42BB-AEFE-07884468A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82860"/>
              </p:ext>
            </p:extLst>
          </p:nvPr>
        </p:nvGraphicFramePr>
        <p:xfrm>
          <a:off x="2822713" y="1166654"/>
          <a:ext cx="2894344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r:id="rId4" imgW="1447172" imgH="266584" progId="Equation.3">
                  <p:embed/>
                </p:oleObj>
              </mc:Choice>
              <mc:Fallback>
                <p:oleObj r:id="rId4" imgW="1447172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13" y="1166654"/>
                        <a:ext cx="2894344" cy="533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F6E7A0F6-2E48-4E93-9F83-4D516215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CACFD1F-AE62-454A-AE2E-B75652AEC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24550"/>
              </p:ext>
            </p:extLst>
          </p:nvPr>
        </p:nvGraphicFramePr>
        <p:xfrm>
          <a:off x="974035" y="1280838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r:id="rId6" imgW="457200" imgH="152400" progId="Equation.3">
                  <p:embed/>
                </p:oleObj>
              </mc:Choice>
              <mc:Fallback>
                <p:oleObj r:id="rId6" imgW="457200" imgH="15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035" y="1280838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040712D8-9C17-4007-BD8E-798172D7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148F7B6-B592-4849-A6C0-592C217B8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819850"/>
              </p:ext>
            </p:extLst>
          </p:nvPr>
        </p:nvGraphicFramePr>
        <p:xfrm>
          <a:off x="2822713" y="1856951"/>
          <a:ext cx="457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r:id="rId8" imgW="2286000" imgH="292100" progId="Equation.3">
                  <p:embed/>
                </p:oleObj>
              </mc:Choice>
              <mc:Fallback>
                <p:oleObj r:id="rId8" imgW="22860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13" y="1856951"/>
                        <a:ext cx="4572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B292FACC-879E-404E-B7C9-8C6587F7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DC2030A-EA1C-4BF4-8699-33F2E6303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16063"/>
              </p:ext>
            </p:extLst>
          </p:nvPr>
        </p:nvGraphicFramePr>
        <p:xfrm>
          <a:off x="974035" y="2086994"/>
          <a:ext cx="888614" cy="30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r:id="rId10" imgW="444307" imgH="152334" progId="Equation.3">
                  <p:embed/>
                </p:oleObj>
              </mc:Choice>
              <mc:Fallback>
                <p:oleObj r:id="rId10" imgW="444307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035" y="2086994"/>
                        <a:ext cx="888614" cy="304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021E706F-3639-47CF-BE75-E5B2C724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A49E9DF6-3E2E-4ABE-8AA8-90EE4ED15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62434"/>
              </p:ext>
            </p:extLst>
          </p:nvPr>
        </p:nvGraphicFramePr>
        <p:xfrm>
          <a:off x="2822713" y="2598280"/>
          <a:ext cx="3200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r:id="rId12" imgW="1600200" imgH="596900" progId="Equation.3">
                  <p:embed/>
                </p:oleObj>
              </mc:Choice>
              <mc:Fallback>
                <p:oleObj r:id="rId12" imgW="16002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13" y="2598280"/>
                        <a:ext cx="3200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8B9BA75F-F7E4-4B13-96C2-6002A4AF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826D6E0-5D0D-4A26-A069-87E9DBD07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22866"/>
              </p:ext>
            </p:extLst>
          </p:nvPr>
        </p:nvGraphicFramePr>
        <p:xfrm>
          <a:off x="954826" y="3021286"/>
          <a:ext cx="888614" cy="30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r:id="rId14" imgW="444307" imgH="152334" progId="Equation.3">
                  <p:embed/>
                </p:oleObj>
              </mc:Choice>
              <mc:Fallback>
                <p:oleObj r:id="rId14" imgW="444307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826" y="3021286"/>
                        <a:ext cx="888614" cy="304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6">
            <a:extLst>
              <a:ext uri="{FF2B5EF4-FFF2-40B4-BE49-F238E27FC236}">
                <a16:creationId xmlns:a16="http://schemas.microsoft.com/office/drawing/2014/main" id="{EA083B24-D04B-4AA8-BF06-3EB1A988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8E68B602-0759-45E6-B25C-5D97467C7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03374"/>
              </p:ext>
            </p:extLst>
          </p:nvPr>
        </p:nvGraphicFramePr>
        <p:xfrm>
          <a:off x="3220822" y="4416850"/>
          <a:ext cx="299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r:id="rId16" imgW="1498600" imgH="279400" progId="Equation.3">
                  <p:embed/>
                </p:oleObj>
              </mc:Choice>
              <mc:Fallback>
                <p:oleObj r:id="rId16" imgW="14986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822" y="4416850"/>
                        <a:ext cx="2997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35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95D401-6473-4D37-AE1D-576185CBF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1538"/>
                <a:ext cx="10515600" cy="56354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Запишем соотношение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…≥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Пример: 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9975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8884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три ненулевых сингулярных числа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95D401-6473-4D37-AE1D-576185CBF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1538"/>
                <a:ext cx="10515600" cy="5635425"/>
              </a:xfrm>
              <a:blipFill>
                <a:blip r:embed="rId2"/>
                <a:stretch>
                  <a:fillRect l="-1043" t="-2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C8DAB9-4C81-41B2-B166-6FE369250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208"/>
                <a:ext cx="10515600" cy="5901755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2584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4914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два ненулевых сингулярных числа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C8DAB9-4C81-41B2-B166-6FE369250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208"/>
                <a:ext cx="10515600" cy="59017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5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343C54-7948-45D5-9467-759E464A7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383"/>
                <a:ext cx="10515600" cy="574958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i="1" dirty="0">
                    <a:solidFill>
                      <a:srgbClr val="C00000"/>
                    </a:solidFill>
                  </a:rPr>
                  <a:t>Геометрическая</a:t>
                </a:r>
                <a:r>
                  <a:rPr lang="ru-RU" dirty="0"/>
                  <a:t> интерпретация сингулярного разложения матрицы</a:t>
                </a:r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Умножим (4)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справа. Получим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				 (5)</a:t>
                </a:r>
              </a:p>
              <a:p>
                <a:pPr marL="0" indent="0" algn="just">
                  <a:buNone/>
                </a:pPr>
                <a:r>
                  <a:rPr lang="ru-RU" dirty="0"/>
                  <a:t>Запишем (5) в </a:t>
                </a:r>
                <a:r>
                  <a:rPr lang="ru-RU" dirty="0" err="1"/>
                  <a:t>столбцовой</a:t>
                </a:r>
                <a:r>
                  <a:rPr lang="ru-RU" dirty="0"/>
                  <a:t> форме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	(6)</a:t>
                </a:r>
              </a:p>
              <a:p>
                <a:pPr marL="0" indent="0" algn="just">
                  <a:buNone/>
                </a:pPr>
                <a:r>
                  <a:rPr lang="ru-RU" dirty="0"/>
                  <a:t>Сконструируем</a:t>
                </a:r>
                <a:r>
                  <a:rPr lang="en-US" dirty="0"/>
                  <a:t> </a:t>
                </a:r>
                <a:r>
                  <a:rPr lang="ru-RU" dirty="0"/>
                  <a:t>на соотношении (6) согласованные тройки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которые несут информацию о том, что в силу</a:t>
                </a:r>
                <a:r>
                  <a:rPr lang="en-US" dirty="0"/>
                  <a:t> </a:t>
                </a:r>
                <a:r>
                  <a:rPr lang="ru-RU" dirty="0"/>
                  <a:t>(6) эффект действия оператора с матрицей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правого сингулярного базиса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состоит в умножении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ое</a:t>
                </a:r>
                <a:r>
                  <a:rPr lang="ru-RU" dirty="0"/>
                  <a:t> сингулярное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левого сингулярного базиса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343C54-7948-45D5-9467-759E464A7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383"/>
                <a:ext cx="10515600" cy="5749580"/>
              </a:xfrm>
              <a:blipFill>
                <a:blip r:embed="rId2"/>
                <a:stretch>
                  <a:fillRect l="-1217" t="-169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A062F8B-8908-4FBF-8EA1-6FB550F9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7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AD9BF3-11C3-40E3-ACF9-C374EAD7C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87" y="337930"/>
                <a:ext cx="10515600" cy="58390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Отобразим сферу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с помощью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="0" dirty="0"/>
                  <a:t>. 					(7)</a:t>
                </a:r>
              </a:p>
              <a:p>
                <a:pPr marL="0" indent="0" algn="just">
                  <a:buNone/>
                </a:pPr>
                <a:r>
                  <a:rPr lang="ru-RU" dirty="0"/>
                  <a:t>Она отобразится в </a:t>
                </a:r>
                <a:r>
                  <a:rPr lang="ru-RU" i="1" dirty="0">
                    <a:solidFill>
                      <a:srgbClr val="C00000"/>
                    </a:solidFill>
                  </a:rPr>
                  <a:t>эллипсоид</a:t>
                </a:r>
                <a:r>
                  <a:rPr lang="ru-RU" dirty="0"/>
                  <a:t>, </a:t>
                </a:r>
                <a:r>
                  <a:rPr lang="ru-RU" i="1" dirty="0">
                    <a:solidFill>
                      <a:srgbClr val="C00000"/>
                    </a:solidFill>
                  </a:rPr>
                  <a:t>положение</a:t>
                </a:r>
                <a:r>
                  <a:rPr lang="ru-RU" dirty="0"/>
                  <a:t> полуосей которого определяется элементами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левого сингулярного базиса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а </a:t>
                </a:r>
                <a:r>
                  <a:rPr lang="ru-RU" i="1" dirty="0">
                    <a:solidFill>
                      <a:srgbClr val="C00000"/>
                    </a:solidFill>
                  </a:rPr>
                  <a:t>длины</a:t>
                </a:r>
                <a:r>
                  <a:rPr lang="ru-RU" dirty="0"/>
                  <a:t> этих полуосей в силу (6) будут равны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AD9BF3-11C3-40E3-ACF9-C374EAD7C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87" y="337930"/>
                <a:ext cx="10515600" cy="5839033"/>
              </a:xfrm>
              <a:blipFill>
                <a:blip r:embed="rId3"/>
                <a:stretch>
                  <a:fillRect l="-1217" t="-167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6DB92F94-41C0-4FEE-8038-109B286D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8113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2969A96-D8D9-4BC6-A4A2-65AAA618A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21960"/>
              </p:ext>
            </p:extLst>
          </p:nvPr>
        </p:nvGraphicFramePr>
        <p:xfrm>
          <a:off x="2703443" y="2792895"/>
          <a:ext cx="7600950" cy="385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4" imgW="6334125" imgH="3216656" progId="Visio.Drawing.11">
                  <p:embed/>
                </p:oleObj>
              </mc:Choice>
              <mc:Fallback>
                <p:oleObj r:id="rId4" imgW="6334125" imgH="32166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443" y="2792895"/>
                        <a:ext cx="7600950" cy="385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8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35F4F4-0ED2-4F97-A4CA-E9483266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3850"/>
                <a:ext cx="10515600" cy="585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Пример.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,96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1,72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2,28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−0,8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−0,8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Выполняются равенства</a:t>
                </a:r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mr>
                        </m:m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35F4F4-0ED2-4F97-A4CA-E9483266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3850"/>
                <a:ext cx="10515600" cy="5853113"/>
              </a:xfrm>
              <a:blipFill>
                <a:blip r:embed="rId2"/>
                <a:stretch>
                  <a:fillRect l="-1217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6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84D891-E905-4EAF-8A98-7417CE03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41" y="425450"/>
            <a:ext cx="5051517" cy="57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A858-E880-47C5-9A90-64E29C5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/>
          </a:bodyPr>
          <a:lstStyle/>
          <a:p>
            <a:r>
              <a:rPr lang="ru-RU" sz="4000" dirty="0"/>
              <a:t>Число обусловленности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96D910-2A61-4861-B262-7EBB4C03A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2696"/>
                <a:ext cx="10515600" cy="49842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Определение. </a:t>
                </a:r>
                <a:r>
                  <a:rPr lang="ru-RU" dirty="0"/>
                  <a:t>Числом обусловленности произвольной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</a:t>
                </a:r>
                <a:r>
                  <a:rPr lang="ru-RU" dirty="0" err="1"/>
                  <a:t>положительнозначная</a:t>
                </a:r>
                <a:r>
                  <a:rPr lang="ru-RU" dirty="0"/>
                  <a:t> скалярная характеристика этой матрицы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			(8)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Число обусловленности</a:t>
                </a:r>
                <a:r>
                  <a:rPr lang="en-US" dirty="0"/>
                  <a:t>,</a:t>
                </a:r>
                <a:r>
                  <a:rPr lang="ru-RU" dirty="0"/>
                  <a:t> построенное на спектральных нормах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принимает вид</a:t>
                </a: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		</a:t>
                </a:r>
                <a:r>
                  <a:rPr lang="en-US" dirty="0"/>
                  <a:t>(9)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Выражение (9) показывает, что число обусловленности матрицы линейной алгебраической задачи (7) характеризует</a:t>
                </a:r>
                <a:r>
                  <a:rPr lang="ru-RU" i="1" dirty="0"/>
                  <a:t> </a:t>
                </a:r>
                <a:r>
                  <a:rPr lang="ru-RU" dirty="0"/>
                  <a:t>степень </a:t>
                </a:r>
                <a:r>
                  <a:rPr lang="ru-RU" i="1" dirty="0">
                    <a:solidFill>
                      <a:srgbClr val="C00000"/>
                    </a:solidFill>
                  </a:rPr>
                  <a:t>сплющивания</a:t>
                </a:r>
                <a:r>
                  <a:rPr lang="ru-RU" dirty="0"/>
                  <a:t> эллипсоида, получаемого при отображении сферы единичного радиуса (геометрическое определение числа обусловленности).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96D910-2A61-4861-B262-7EBB4C03A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2696"/>
                <a:ext cx="10515600" cy="4984267"/>
              </a:xfrm>
              <a:blipFill>
                <a:blip r:embed="rId2"/>
                <a:stretch>
                  <a:fillRect l="-1217" t="-2815" r="-1159" b="-1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2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02008-D470-43DE-BCB7-255632248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8474"/>
                <a:ext cx="10515600" cy="58484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подобные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dim</m:t>
                        </m:r>
                      </m:e>
                    </m:func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ru-RU" dirty="0"/>
                  <a:t>Для этих матриц существует невырожденная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связывающая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матричным соотношением подобия</a:t>
                </a: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i="1" dirty="0"/>
                  <a:t> 					</a:t>
                </a:r>
                <a:r>
                  <a:rPr lang="en-US" b="0" dirty="0"/>
                  <a:t>(1)</a:t>
                </a:r>
              </a:p>
              <a:p>
                <a:pPr marL="0" indent="0">
                  <a:buNone/>
                </a:pPr>
                <a:r>
                  <a:rPr lang="ru-RU" dirty="0"/>
                  <a:t>Соотношение (1) можно представить как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en-US" dirty="0"/>
                  <a:t> 				(2)</a:t>
                </a:r>
              </a:p>
              <a:p>
                <a:pPr marL="0" indent="0">
                  <a:buNone/>
                </a:pPr>
                <a:r>
                  <a:rPr lang="ru-RU" dirty="0"/>
                  <a:t>или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				(3)</a:t>
                </a:r>
              </a:p>
              <a:p>
                <a:pPr marL="0" indent="0" algn="just">
                  <a:buNone/>
                </a:pPr>
                <a:endParaRPr lang="ru-RU" i="1" dirty="0"/>
              </a:p>
              <a:p>
                <a:pPr marL="0" indent="0" algn="just">
                  <a:buNone/>
                </a:pPr>
                <a:r>
                  <a:rPr lang="ru-RU" dirty="0"/>
                  <a:t>Какие</a:t>
                </a:r>
                <a:r>
                  <a:rPr lang="ru-RU" i="1" dirty="0"/>
                  <a:t> </a:t>
                </a:r>
                <a:r>
                  <a:rPr lang="ru-RU" i="1" dirty="0">
                    <a:solidFill>
                      <a:srgbClr val="C00000"/>
                    </a:solidFill>
                  </a:rPr>
                  <a:t>характеристики </a:t>
                </a:r>
                <a:r>
                  <a:rPr lang="ru-RU" dirty="0"/>
                  <a:t>подобных матриц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i="1" dirty="0">
                    <a:solidFill>
                      <a:srgbClr val="C00000"/>
                    </a:solidFill>
                  </a:rPr>
                  <a:t>не изменяются </a:t>
                </a:r>
                <a:r>
                  <a:rPr lang="ru-RU" dirty="0"/>
                  <a:t>при преобразованиях подобия вида (2) и (3), а какие </a:t>
                </a:r>
                <a:r>
                  <a:rPr lang="ru-RU" i="1" dirty="0">
                    <a:solidFill>
                      <a:srgbClr val="C00000"/>
                    </a:solidFill>
                  </a:rPr>
                  <a:t>изменяются</a:t>
                </a:r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02008-D470-43DE-BCB7-255632248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8474"/>
                <a:ext cx="10515600" cy="5848489"/>
              </a:xfrm>
              <a:blipFill>
                <a:blip r:embed="rId2"/>
                <a:stretch>
                  <a:fillRect l="-1217" t="-1773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0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BA7C7-3410-4FAD-9336-C38AF18E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ru-RU" sz="4000" dirty="0"/>
              <a:t>Число обусловленности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093610-AB1A-4B4D-9FBF-AFBF8641D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565"/>
                <a:ext cx="10515600" cy="463639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Определение.</a:t>
                </a:r>
                <a:r>
                  <a:rPr lang="ru-RU" dirty="0"/>
                  <a:t> Число обусловленности, заданное в форме (8)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dirty="0"/>
                  <a:t>содержательно представляет собой </a:t>
                </a:r>
                <a:r>
                  <a:rPr lang="ru-RU" i="1" dirty="0">
                    <a:solidFill>
                      <a:srgbClr val="C00000"/>
                    </a:solidFill>
                  </a:rPr>
                  <a:t>коэффициент усиления относительных погрешностей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задания (знания) компонентов правой части линейной алгебраической задачи  (7) в относительную погрешность </a:t>
                </a:r>
                <a:r>
                  <a:rPr lang="en-US" dirty="0" err="1"/>
                  <a:t>ee</a:t>
                </a:r>
                <a:r>
                  <a:rPr lang="ru-RU" dirty="0"/>
                  <a:t> левой части (алгебраическое определение числа обусловленности).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093610-AB1A-4B4D-9FBF-AFBF8641D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565"/>
                <a:ext cx="10515600" cy="4636398"/>
              </a:xfrm>
              <a:blipFill>
                <a:blip r:embed="rId2"/>
                <a:stretch>
                  <a:fillRect l="-1217" t="-223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5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11C651-31D8-4AB5-92BA-3CA9BBC5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158" y="550413"/>
                <a:ext cx="11282482" cy="5819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возмущенную ЛАЗ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 				(10)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Запишем абсолютные приращения ЛАЗ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				(11)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И перейдем к матричным и векторным нормам:</a:t>
                </a: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											     (12)	</a:t>
                </a: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Введем в рассмотрение относительные погрешности представления компонентов ЛАЗ и ее решения</a:t>
                </a: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(13)</a:t>
                </a:r>
                <a:endParaRPr lang="ru-RU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11C651-31D8-4AB5-92BA-3CA9BBC5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158" y="550413"/>
                <a:ext cx="11282482" cy="5819875"/>
              </a:xfrm>
              <a:blipFill>
                <a:blip r:embed="rId3"/>
                <a:stretch>
                  <a:fillRect l="-1080" t="-1675" r="-1135" b="-1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CA6B60B-64DA-46B6-B8CF-CF531F021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30704"/>
              </p:ext>
            </p:extLst>
          </p:nvPr>
        </p:nvGraphicFramePr>
        <p:xfrm>
          <a:off x="3342021" y="3718339"/>
          <a:ext cx="528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r:id="rId4" imgW="2641600" imgH="266700" progId="Equation.3">
                  <p:embed/>
                </p:oleObj>
              </mc:Choice>
              <mc:Fallback>
                <p:oleObj r:id="rId4" imgW="26416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021" y="3718339"/>
                        <a:ext cx="528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406EA35C-5BEC-4CFB-9CFA-0BED0E1B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BE2C17C-3DEA-416A-AF11-EB0E25DD8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50301"/>
              </p:ext>
            </p:extLst>
          </p:nvPr>
        </p:nvGraphicFramePr>
        <p:xfrm>
          <a:off x="1920239" y="5496559"/>
          <a:ext cx="1421782" cy="109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6" imgW="710891" imgH="545863" progId="Equation.3">
                  <p:embed/>
                </p:oleObj>
              </mc:Choice>
              <mc:Fallback>
                <p:oleObj r:id="rId6" imgW="710891" imgH="545863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2ED86985-736C-4144-A7D3-C8EB832C9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239" y="5496559"/>
                        <a:ext cx="1421782" cy="1091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BC6F13A4-9D50-41CD-BC43-7163AF0C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3AEC1336-D82A-4407-AAA2-70DE09520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11844"/>
              </p:ext>
            </p:extLst>
          </p:nvPr>
        </p:nvGraphicFramePr>
        <p:xfrm>
          <a:off x="4937760" y="5496559"/>
          <a:ext cx="1523338" cy="109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r:id="rId8" imgW="761669" imgH="545863" progId="Equation.3">
                  <p:embed/>
                </p:oleObj>
              </mc:Choice>
              <mc:Fallback>
                <p:oleObj r:id="rId8" imgW="761669" imgH="5458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760" y="5496559"/>
                        <a:ext cx="1523338" cy="1091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3B4F6A95-E1EC-40C5-A1D6-0C2F6B2B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19FB5041-EE34-4FD6-820D-73F4ADB8E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47914"/>
              </p:ext>
            </p:extLst>
          </p:nvPr>
        </p:nvGraphicFramePr>
        <p:xfrm>
          <a:off x="7687945" y="5496559"/>
          <a:ext cx="1447172" cy="109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10" imgW="723586" imgH="545863" progId="Equation.3">
                  <p:embed/>
                </p:oleObj>
              </mc:Choice>
              <mc:Fallback>
                <p:oleObj r:id="rId10" imgW="723586" imgH="5458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945" y="5496559"/>
                        <a:ext cx="1447172" cy="1091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6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305ECC-6784-4841-A346-FCCBFBFA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35280"/>
            <a:ext cx="11612880" cy="621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Свяжем относительные погрешности (13) аналитической зависимостью, опираясь на соотношение (12). Для этих целей представим номинальную версию ЛАЗ (7) в форме </a:t>
            </a:r>
          </a:p>
          <a:p>
            <a:pPr marL="0" indent="0" algn="r">
              <a:buNone/>
            </a:pPr>
            <a:r>
              <a:rPr lang="ru-RU" sz="2400" dirty="0">
                <a:ea typeface="Times New Roman" panose="02020603050405020304" pitchFamily="18" charset="0"/>
              </a:rPr>
              <a:t>											(14)</a:t>
            </a:r>
          </a:p>
          <a:p>
            <a:pPr marL="0" indent="0">
              <a:buNone/>
            </a:pP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которая в согласованных матричных и векторных нормах позволяет записать</a:t>
            </a:r>
          </a:p>
          <a:p>
            <a:pPr marL="0" indent="0" algn="r">
              <a:buNone/>
            </a:pPr>
            <a:r>
              <a:rPr lang="ru-RU" sz="2400" dirty="0">
                <a:ea typeface="Times New Roman" panose="02020603050405020304" pitchFamily="18" charset="0"/>
              </a:rPr>
              <a:t>												(15)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/>
              <a:t>Разделим левую часть неравенства (12) на левую часть неравенства (15) и правую часть (12) на правую часть второго неравенства (15) и запишем</a:t>
            </a:r>
          </a:p>
          <a:p>
            <a:pPr marL="0" indent="0">
              <a:buNone/>
            </a:pPr>
            <a:endParaRPr lang="ru-RU" sz="2400" dirty="0"/>
          </a:p>
          <a:p>
            <a:pPr marL="0" indent="0" algn="r">
              <a:buNone/>
            </a:pPr>
            <a:r>
              <a:rPr lang="ru-RU" sz="2400" dirty="0"/>
              <a:t>(16)</a:t>
            </a:r>
          </a:p>
          <a:p>
            <a:pPr marL="0" indent="0">
              <a:buNone/>
            </a:pP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8F75BFF-102C-4808-AA96-C54B6BCB5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74895"/>
              </p:ext>
            </p:extLst>
          </p:nvPr>
        </p:nvGraphicFramePr>
        <p:xfrm>
          <a:off x="5140959" y="1217685"/>
          <a:ext cx="1472560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3" imgW="736280" imgH="266584" progId="Equation.3">
                  <p:embed/>
                </p:oleObj>
              </mc:Choice>
              <mc:Fallback>
                <p:oleObj r:id="rId3" imgW="736280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959" y="1217685"/>
                        <a:ext cx="1472560" cy="533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3CEF7CF-F89C-4B2B-8C18-FA5486BE3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81679"/>
              </p:ext>
            </p:extLst>
          </p:nvPr>
        </p:nvGraphicFramePr>
        <p:xfrm>
          <a:off x="4757538" y="2311400"/>
          <a:ext cx="210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5" imgW="1054100" imgH="558800" progId="Equation.3">
                  <p:embed/>
                </p:oleObj>
              </mc:Choice>
              <mc:Fallback>
                <p:oleObj r:id="rId5" imgW="10541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538" y="2311400"/>
                        <a:ext cx="2108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A5963F0-F62F-4470-9E6C-CBFC6DFC2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19720"/>
              </p:ext>
            </p:extLst>
          </p:nvPr>
        </p:nvGraphicFramePr>
        <p:xfrm>
          <a:off x="3476619" y="4262120"/>
          <a:ext cx="627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r:id="rId7" imgW="3136900" imgH="571500" progId="Equation.3">
                  <p:embed/>
                </p:oleObj>
              </mc:Choice>
              <mc:Fallback>
                <p:oleObj r:id="rId7" imgW="31369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19" y="4262120"/>
                        <a:ext cx="6273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40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035CE-ACA9-4DB3-99FC-EE82908A3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3783"/>
                <a:ext cx="10515600" cy="6098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>
                    <a:effectLst/>
                    <a:ea typeface="Times New Roman" panose="02020603050405020304" pitchFamily="18" charset="0"/>
                  </a:rPr>
                  <a:t>Если в (16) учесть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, а также (13), то относительные погрешности  связаны следующим выражением:</a:t>
                </a:r>
              </a:p>
              <a:p>
                <a:pPr marL="0" indent="0">
                  <a:buNone/>
                </a:pPr>
                <a:endParaRPr lang="ru-RU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accent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accent1"/>
                  </a:solidFill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Пример</a:t>
                </a:r>
                <a:r>
                  <a:rPr lang="en-US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. </a:t>
                </a:r>
                <a:r>
                  <a:rPr lang="ru-RU" dirty="0"/>
                  <a:t>Рассмотрим линейную алгебраическую задачу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</a:t>
                </a:r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и</a:t>
                </a:r>
                <a:r>
                  <a:rPr lang="en-US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. </a:t>
                </a:r>
                <a:endParaRPr lang="ru-RU" dirty="0"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ea typeface="Times New Roman" panose="02020603050405020304" pitchFamily="18" charset="0"/>
                  </a:rPr>
                  <a:t>Точное решение этого уравнения:</a:t>
                </a:r>
              </a:p>
              <a:p>
                <a:pPr marL="0" indent="0">
                  <a:buNone/>
                </a:pPr>
                <a:endParaRPr lang="en-US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9.7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ea typeface="Times New Roman" panose="02020603050405020304" pitchFamily="18" charset="0"/>
                  </a:rPr>
                  <a:t>Предположим, что мы неточно знаем значение вектора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Запишем эту неопределенность: </a:t>
                </a:r>
              </a:p>
              <a:p>
                <a:pPr marL="0" indent="0">
                  <a:buNone/>
                </a:pPr>
                <a:r>
                  <a:rPr lang="en-US" dirty="0">
                    <a:ea typeface="Times New Roman" panose="02020603050405020304" pitchFamily="18" charset="0"/>
                  </a:rPr>
                  <a:t>	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.01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035CE-ACA9-4DB3-99FC-EE82908A3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3783"/>
                <a:ext cx="10515600" cy="6098959"/>
              </a:xfrm>
              <a:blipFill>
                <a:blip r:embed="rId3"/>
                <a:stretch>
                  <a:fillRect l="-928" t="-2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A714F40-3BAE-40F4-8762-FB7839516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3487"/>
              </p:ext>
            </p:extLst>
          </p:nvPr>
        </p:nvGraphicFramePr>
        <p:xfrm>
          <a:off x="4331380" y="1351576"/>
          <a:ext cx="3909902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4" imgW="1954951" imgH="266584" progId="Equation.3">
                  <p:embed/>
                </p:oleObj>
              </mc:Choice>
              <mc:Fallback>
                <p:oleObj r:id="rId4" imgW="1954951" imgH="266584" progId="Equation.3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580BA24-9E3B-4C8A-ABDB-4E58F0629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380" y="1351576"/>
                        <a:ext cx="3909902" cy="533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98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3D27697-C7B5-4934-80B1-0FC2AC8C0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8474"/>
                <a:ext cx="11093388" cy="584848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Теперь вычислим относительную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.01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9.7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13.8</m:t>
                    </m:r>
                  </m:oMath>
                </a14:m>
                <a:r>
                  <a:rPr lang="en-US" dirty="0"/>
                  <a:t>, 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13.8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=7.246∙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(0.0724 %)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Оценим оносиельную погрешность ЛАЗ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Как видно из предыдущей формулы, нам нужно вычислить число обусловленности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Будем использовать </a:t>
                </a:r>
                <a:r>
                  <a:rPr lang="ru-RU" dirty="0" err="1"/>
                  <a:t>столбцовые</a:t>
                </a:r>
                <a:r>
                  <a:rPr lang="ru-RU" dirty="0"/>
                  <a:t> матричные нормы матриц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13.8</m:t>
                              </m:r>
                            </m:e>
                          </m:mr>
                        </m:m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имеем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−66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97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=163,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4.1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9.7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=13.8,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=163∙13.8=2249.9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=2249.9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7.246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=1.63 (163 %)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3D27697-C7B5-4934-80B1-0FC2AC8C0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8474"/>
                <a:ext cx="11093388" cy="5848489"/>
              </a:xfrm>
              <a:blipFill>
                <a:blip r:embed="rId2"/>
                <a:stretch>
                  <a:fillRect l="-880" t="-1356" r="-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2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9A5935-7AEA-4394-B9C7-DB462F1F2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437"/>
                <a:ext cx="10515600" cy="55555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Теперь можно сказать, что относительная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ru-RU" dirty="0"/>
                  <a:t> неточности знания вектора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приводит к увеличению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относительн</m:t>
                    </m:r>
                    <m:r>
                      <m:rPr>
                        <m:nor/>
                      </m:rPr>
                      <a:rPr lang="ru-RU" b="0" i="0" dirty="0" smtClean="0"/>
                      <m:t>ой</m:t>
                    </m:r>
                    <m:r>
                      <m:rPr>
                        <m:nor/>
                      </m:rPr>
                      <a:rPr lang="ru-RU" dirty="0"/>
                      <m:t> погрешност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249.9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Проверим это точным решением возмущенной ЛАЗ, которая принимает следующий вид для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Вычислим абсолютные нормы впекторов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−0.66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0.97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=1.63,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относительная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=1.63.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Оценим число обусловленности с помощью неравенства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ru-RU" dirty="0"/>
                  <a:t>в предположении, что оно близко к равенству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7.246∙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=2249.4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9A5935-7AEA-4394-B9C7-DB462F1F2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437"/>
                <a:ext cx="10515600" cy="5555526"/>
              </a:xfrm>
              <a:blipFill>
                <a:blip r:embed="rId2"/>
                <a:stretch>
                  <a:fillRect l="-928" t="-2415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6A58AC-6D13-4BD0-B79B-4C0396689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437"/>
                <a:ext cx="10515600" cy="555552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Вывод</a:t>
                </a:r>
                <a:r>
                  <a:rPr lang="en-US" dirty="0"/>
                  <a:t>: </a:t>
                </a:r>
              </a:p>
              <a:p>
                <a:pPr marL="0" indent="0" algn="just">
                  <a:buNone/>
                </a:pPr>
                <a:r>
                  <a:rPr lang="ru-RU" dirty="0"/>
                  <a:t>оценка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числа обусловленности, которую мы получили когда рассматривали его в качестве коэффициенты усиления относительной погрешности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совпала с вычисленным на основе формулы (8)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Погрешность представления вектора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0.0724 %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результате плохой обусловленности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приводит в погрешности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163 %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вычисленного вектора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=2249.9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6A58AC-6D13-4BD0-B79B-4C0396689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437"/>
                <a:ext cx="10515600" cy="5555526"/>
              </a:xfrm>
              <a:blipFill>
                <a:blip r:embed="rId2"/>
                <a:stretch>
                  <a:fillRect l="-1217" t="-1866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9F646F-95FD-49AE-9DFB-D6D07B09B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294640"/>
                <a:ext cx="11389360" cy="626872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Числа обусловленности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подобных матриц, как правило, связаны неравенством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Рассмотрим две подобные матрицы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Вычислим их спектральные нормы и числа </a:t>
                </a:r>
                <a:r>
                  <a:rPr lang="ru-RU" dirty="0" err="1"/>
                  <a:t>обусловленноси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2,7321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0,7321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=3,7319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3,7025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0,5402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=6,8539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9F646F-95FD-49AE-9DFB-D6D07B09B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294640"/>
                <a:ext cx="11389360" cy="6268720"/>
              </a:xfrm>
              <a:blipFill>
                <a:blip r:embed="rId2"/>
                <a:stretch>
                  <a:fillRect l="-964" t="-1361" r="-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53B733-91AF-4F70-8517-3BBEA8A8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/>
          <a:lstStyle/>
          <a:p>
            <a:pPr marL="0" indent="0">
              <a:buNone/>
            </a:pPr>
            <a:endParaRPr lang="ru-RU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rgbClr val="C00000"/>
                </a:solidFill>
              </a:rPr>
              <a:t>Матричные инварианты </a:t>
            </a:r>
            <a:r>
              <a:rPr lang="ru-RU" i="1" dirty="0"/>
              <a:t>– х</a:t>
            </a:r>
            <a:r>
              <a:rPr lang="ru-RU" dirty="0"/>
              <a:t>арактеристики подобных матриц, которые сохраняются неизменными.</a:t>
            </a:r>
          </a:p>
          <a:p>
            <a:pPr marL="0" indent="0">
              <a:buNone/>
            </a:pPr>
            <a:endParaRPr lang="ru-RU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rgbClr val="C00000"/>
                </a:solidFill>
              </a:rPr>
              <a:t>Матричные </a:t>
            </a:r>
            <a:r>
              <a:rPr lang="ru-RU" i="1" dirty="0" err="1">
                <a:solidFill>
                  <a:srgbClr val="C00000"/>
                </a:solidFill>
              </a:rPr>
              <a:t>неинварианты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/>
              <a:t>– х</a:t>
            </a:r>
            <a:r>
              <a:rPr lang="ru-RU" dirty="0"/>
              <a:t>арактеристики матриц, которые для каждой реализации подобной матрицы оказываются своими.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6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FB4B1-FBD9-4441-8BB7-57AD6EA5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Матричные инварианты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13196F-9ACE-4E21-8662-7C602C354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2975"/>
                <a:ext cx="10515600" cy="501398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Характеристический полином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ru-RU" dirty="0"/>
                  <a:t>Алгебраические спектры</a:t>
                </a:r>
                <a:r>
                  <a:rPr lang="en-US" dirty="0"/>
                  <a:t> </a:t>
                </a:r>
                <a:r>
                  <a:rPr lang="ru-RU" dirty="0"/>
                  <a:t>собственных значений подобных матриц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:r>
                  <a:rPr lang="ru-RU" dirty="0"/>
                  <a:t>Определители подобных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4. Следы подобных матриц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</a:t>
                </a:r>
                <a:r>
                  <a:rPr lang="ru-RU" dirty="0"/>
                  <a:t>Ранги </a:t>
                </a:r>
                <a:r>
                  <a:rPr lang="ru-RU"/>
                  <a:t>подобных матриц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13196F-9ACE-4E21-8662-7C602C354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2975"/>
                <a:ext cx="10515600" cy="5013988"/>
              </a:xfrm>
              <a:blipFill>
                <a:blip r:embed="rId2"/>
                <a:stretch>
                  <a:fillRect l="-1101" t="-2676" b="-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0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EEF84-00A3-4512-90F9-F26F8CA07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Необходимое, но недостаточное условие подобия двух матриц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 – равенство определителей и следов матриц.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Достаточное условие подобия матриц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 – равенство характеристических полиномов матриц и совпадение алгебраических спектров собственных значений этих матриц.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EEF84-00A3-4512-90F9-F26F8CA07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  <a:blipFill>
                <a:blip r:embed="rId2"/>
                <a:stretch>
                  <a:fillRect l="-1217" t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6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470E0-48AE-4C13-BE9F-952BF13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ru-RU" sz="4000" dirty="0"/>
              <a:t>Матричные </a:t>
            </a:r>
            <a:r>
              <a:rPr lang="ru-RU" sz="4000" dirty="0" err="1"/>
              <a:t>неинварианты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53B242-60B0-4D54-8FF7-33AE1C82A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204"/>
                <a:ext cx="10515600" cy="4667759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ru-RU" dirty="0"/>
                  <a:t>Геометрические спектры собственных векторов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514350" indent="-514350">
                  <a:buAutoNum type="arabicPeriod"/>
                </a:pPr>
                <a:r>
                  <a:rPr lang="ru-RU" dirty="0"/>
                  <a:t>Нормы подобных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(∗)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(∗)</m:t>
                        </m:r>
                      </m:sub>
                    </m:sSub>
                  </m:oMath>
                </a14:m>
                <a:endParaRPr lang="ru-RU" dirty="0"/>
              </a:p>
              <a:p>
                <a:pPr marL="514350" indent="-514350">
                  <a:buAutoNum type="arabicPeriod"/>
                </a:pPr>
                <a:r>
                  <a:rPr lang="ru-RU" dirty="0"/>
                  <a:t>Алгебраические спектры сингулярных чисел подобных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Числа обусловленности подобных матриц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𝑐𝑜𝑛𝑑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53B242-60B0-4D54-8FF7-33AE1C82A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204"/>
                <a:ext cx="10515600" cy="4667759"/>
              </a:xfrm>
              <a:blipFill>
                <a:blip r:embed="rId2"/>
                <a:stretch>
                  <a:fillRect l="-1217" t="-235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C72FE-6A3F-43C3-88A2-30964F86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r>
              <a:rPr lang="ru-RU" sz="4000" dirty="0"/>
              <a:t>Нормы 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813F-B899-4855-8336-5D04A26A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20520"/>
          </a:xfrm>
        </p:spPr>
        <p:txBody>
          <a:bodyPr/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Евклидова (Фробениусова) норма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правило, выполняется неравенство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5A21ED-87EA-4ECC-A487-8BE90E8A0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695DD5B-1A0C-4EC4-96D9-0DE368FCE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08835"/>
              </p:ext>
            </p:extLst>
          </p:nvPr>
        </p:nvGraphicFramePr>
        <p:xfrm>
          <a:off x="1491448" y="2133600"/>
          <a:ext cx="825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3" imgW="4127500" imgH="647700" progId="Equation.3">
                  <p:embed/>
                </p:oleObj>
              </mc:Choice>
              <mc:Fallback>
                <p:oleObj r:id="rId3" imgW="4127500" imgH="647700" progId="Equation.3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6CD70329-D5AE-44CC-A01A-2024C3244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448" y="2133600"/>
                        <a:ext cx="82550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85A9443B-0CDB-4BCC-B1AA-401FFDEF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CBC9984-3B73-4E61-8C37-0F45287AE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02084"/>
              </p:ext>
            </p:extLst>
          </p:nvPr>
        </p:nvGraphicFramePr>
        <p:xfrm>
          <a:off x="3814996" y="4460081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r:id="rId5" imgW="1714500" imgH="342900" progId="Equation.3">
                  <p:embed/>
                </p:oleObj>
              </mc:Choice>
              <mc:Fallback>
                <p:oleObj r:id="rId5" imgW="17145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996" y="4460081"/>
                        <a:ext cx="3429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12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65B3B-DA28-4984-89AA-99C21F2B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ru-RU" dirty="0"/>
              <a:t>Нормы </a:t>
            </a:r>
            <a:r>
              <a:rPr lang="ru-RU" sz="4000" dirty="0"/>
              <a:t>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0E321-0E4D-4DE7-A0CF-7CF202F1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4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Операторные (индуцированные) нормы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2.1 				     </a:t>
            </a:r>
            <a:r>
              <a:rPr lang="ru-RU" dirty="0" err="1"/>
              <a:t>столбцовые</a:t>
            </a:r>
            <a:r>
              <a:rPr lang="ru-RU" dirty="0"/>
              <a:t> нормы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2.2					строчные нормы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E62EEB-F3BD-4369-B9D6-33CF093C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5B2668A-935E-4C3C-A354-6B788607A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98561"/>
              </p:ext>
            </p:extLst>
          </p:nvPr>
        </p:nvGraphicFramePr>
        <p:xfrm>
          <a:off x="3578086" y="1659833"/>
          <a:ext cx="5359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r:id="rId3" imgW="2679700" imgH="673100" progId="Equation.3">
                  <p:embed/>
                </p:oleObj>
              </mc:Choice>
              <mc:Fallback>
                <p:oleObj r:id="rId3" imgW="2679700" imgH="673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086" y="1659833"/>
                        <a:ext cx="53594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3B9FA93-DB78-4630-B6F9-4D8A74DF1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5C53642-5E2B-4480-80B4-94863399A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59553"/>
              </p:ext>
            </p:extLst>
          </p:nvPr>
        </p:nvGraphicFramePr>
        <p:xfrm>
          <a:off x="2613990" y="3275702"/>
          <a:ext cx="314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r:id="rId5" imgW="1574800" imgH="368300" progId="Equation.3">
                  <p:embed/>
                </p:oleObj>
              </mc:Choice>
              <mc:Fallback>
                <p:oleObj r:id="rId5" imgW="15748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990" y="3275702"/>
                        <a:ext cx="3149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0F54B53B-FDA0-44FC-8F41-3FAF6D45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D78C559-C852-4804-ABD9-A1E5F1E7F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53514"/>
              </p:ext>
            </p:extLst>
          </p:nvPr>
        </p:nvGraphicFramePr>
        <p:xfrm>
          <a:off x="2613990" y="4300917"/>
          <a:ext cx="363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r:id="rId7" imgW="1816100" imgH="368300" progId="Equation.3">
                  <p:embed/>
                </p:oleObj>
              </mc:Choice>
              <mc:Fallback>
                <p:oleObj r:id="rId7" imgW="1816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990" y="4300917"/>
                        <a:ext cx="3632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4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9701E-6EAF-43C4-997F-C60A5CC8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ru-RU" dirty="0"/>
              <a:t>Нормы </a:t>
            </a:r>
            <a:r>
              <a:rPr lang="ru-RU" sz="4000" dirty="0"/>
              <a:t>матриц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818684-650F-4C9A-84DC-4F8F1A974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2330"/>
                <a:ext cx="10515600" cy="492463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2.3					спектральные нормы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максимальные сингулярные числа матриц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818684-650F-4C9A-84DC-4F8F1A974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2330"/>
                <a:ext cx="10515600" cy="4924633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7B37C2E-B82C-4CFF-BE86-279929CB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29FBF4C-2D8C-4697-85BC-AE3535C7B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6756"/>
              </p:ext>
            </p:extLst>
          </p:nvPr>
        </p:nvGraphicFramePr>
        <p:xfrm>
          <a:off x="1798982" y="1687029"/>
          <a:ext cx="330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r:id="rId4" imgW="1651000" imgH="368300" progId="Equation.3">
                  <p:embed/>
                </p:oleObj>
              </mc:Choice>
              <mc:Fallback>
                <p:oleObj r:id="rId4" imgW="1651000" imgH="36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82" y="1687029"/>
                        <a:ext cx="3302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983A06D-5D04-496A-892F-8B495337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66D9DE7-51A6-4FAE-AC2D-90F5CA59B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56757"/>
              </p:ext>
            </p:extLst>
          </p:nvPr>
        </p:nvGraphicFramePr>
        <p:xfrm>
          <a:off x="1798982" y="2562776"/>
          <a:ext cx="8991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r:id="rId6" imgW="4495800" imgH="558800" progId="Equation.3">
                  <p:embed/>
                </p:oleObj>
              </mc:Choice>
              <mc:Fallback>
                <p:oleObj r:id="rId6" imgW="44958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82" y="2562776"/>
                        <a:ext cx="8991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CC85991F-3C8D-41BA-810F-E95A1FEA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6B13D9B-AC35-4311-88C0-01DFD5DD2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220898"/>
              </p:ext>
            </p:extLst>
          </p:nvPr>
        </p:nvGraphicFramePr>
        <p:xfrm>
          <a:off x="1798982" y="3734869"/>
          <a:ext cx="9169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r:id="rId8" imgW="4584700" imgH="596900" progId="Equation.3">
                  <p:embed/>
                </p:oleObj>
              </mc:Choice>
              <mc:Fallback>
                <p:oleObj r:id="rId8" imgW="45847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82" y="3734869"/>
                        <a:ext cx="9169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658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1505</Words>
  <Application>Microsoft Office PowerPoint</Application>
  <PresentationFormat>Широкоэкранный</PresentationFormat>
  <Paragraphs>203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Equation.3</vt:lpstr>
      <vt:lpstr>Visio.Drawing.11</vt:lpstr>
      <vt:lpstr>Матричные инварианты и неинварианты. Сингулярное разложение матриц</vt:lpstr>
      <vt:lpstr>Презентация PowerPoint</vt:lpstr>
      <vt:lpstr>Презентация PowerPoint</vt:lpstr>
      <vt:lpstr>Матричные инварианты</vt:lpstr>
      <vt:lpstr>Презентация PowerPoint</vt:lpstr>
      <vt:lpstr>Матричные неинварианты</vt:lpstr>
      <vt:lpstr>Нормы матриц</vt:lpstr>
      <vt:lpstr>Нормы матриц</vt:lpstr>
      <vt:lpstr>Нормы матриц</vt:lpstr>
      <vt:lpstr>Нормы матриц</vt:lpstr>
      <vt:lpstr>Сингулярные числа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Число обусловленности матрицы</vt:lpstr>
      <vt:lpstr>Число обусловленности матрицы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Матричные инварианты и неинварианты. Сингулярное разложение матриц</dc:title>
  <dc:creator>user</dc:creator>
  <cp:lastModifiedBy>user</cp:lastModifiedBy>
  <cp:revision>67</cp:revision>
  <dcterms:created xsi:type="dcterms:W3CDTF">2019-10-01T13:59:31Z</dcterms:created>
  <dcterms:modified xsi:type="dcterms:W3CDTF">2022-03-08T21:00:01Z</dcterms:modified>
</cp:coreProperties>
</file>