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74" r:id="rId9"/>
    <p:sldId id="282" r:id="rId10"/>
    <p:sldId id="286" r:id="rId11"/>
    <p:sldId id="275" r:id="rId12"/>
    <p:sldId id="276" r:id="rId13"/>
    <p:sldId id="277" r:id="rId14"/>
    <p:sldId id="262" r:id="rId15"/>
    <p:sldId id="264" r:id="rId16"/>
    <p:sldId id="265" r:id="rId17"/>
    <p:sldId id="266" r:id="rId18"/>
    <p:sldId id="267" r:id="rId19"/>
    <p:sldId id="268" r:id="rId20"/>
    <p:sldId id="283" r:id="rId21"/>
    <p:sldId id="284" r:id="rId22"/>
    <p:sldId id="285" r:id="rId23"/>
    <p:sldId id="269" r:id="rId24"/>
    <p:sldId id="270" r:id="rId25"/>
    <p:sldId id="271" r:id="rId26"/>
    <p:sldId id="287" r:id="rId27"/>
    <p:sldId id="272" r:id="rId28"/>
    <p:sldId id="278" r:id="rId29"/>
    <p:sldId id="273" r:id="rId30"/>
    <p:sldId id="279" r:id="rId31"/>
    <p:sldId id="280" r:id="rId32"/>
    <p:sldId id="281" r:id="rId33"/>
    <p:sldId id="288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F10F6-F41D-4AAD-80A1-D474C892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A90BA6-DD93-484D-B61E-23C8F972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2B605-4F22-4276-91B1-A8C23FD9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1D43A3-67EF-4FFD-961F-0DECDDD3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3A6BD-292F-492A-9FCB-F3EC4C8B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48D0F-FD54-4A21-A09B-9DBA5422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3590DD-6EA6-4052-98B7-9F87045D4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C9D6E-2066-498E-9243-5B82A319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6E58F3-2DA9-41A2-9D1B-AA65295A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002E37-CDFF-43B3-93FE-D34C600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EE520-6882-45FA-B633-1C9EAF42C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074B48-360D-4C15-97F2-4377168C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83C28-C910-4D5B-B8B8-1A3A2B58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2948D-0640-43E3-861E-5706422E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CB5D-1045-4C5C-8D55-5D7171A1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4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09D25-F6DF-4BAF-BD16-8150A7C3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5C6DC-971E-4F90-B9B4-17A2E5E0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7858F-F917-4586-ADE2-AFD7E7D7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DC8C6-69A8-4814-BA33-E950326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AF3A75-4845-464A-9727-86ECCFD9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6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0AFB5-CD54-4720-9DC9-DC92B22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09FEE-B39A-43B4-AA16-8B267F1A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3318DB-2A26-43B4-9AFF-15A71675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32782-D5D6-4EE0-AE3A-EA74D332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8DCCD-6050-4771-83D8-1D1B2063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0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D13CD-D755-4D6D-9078-CD0F1B27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3B272-F39E-4E0A-A875-72A45950A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3B3CB3-8C93-4286-BAF6-FDE8203D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C8BD7-D4F6-46D3-BB78-9BCD702C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A623E6-C607-4308-90D8-4A62B034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4FBD6-D2CF-4D41-816F-DF4C8473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ADC5C-C9A1-47A4-B4BE-3FB9B75E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8809C1-8CD4-44B6-8602-5D1350BE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F4BEAC-04D6-4BFC-A432-C7575737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E836A2-21AC-46FB-83B9-E4952BED9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EA5D5B-4C42-47E0-A935-2A47AE071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DF62D8-9215-4E98-81B5-8C9C891C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58D519-D6F9-4A47-8A80-ACB6906F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AEFF0A-D5FF-47EF-B5A0-EAD4BE0E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26D7D-E644-459D-9567-6D505D4A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475E84-6403-48E8-AE19-B7D03174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6AEA17-F2C3-4E52-83FA-2B642D6D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02550B-9626-412B-9A94-221F17D6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95F32D-1E43-4D0E-81C6-B31E9561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5358CE-ABC1-4B95-B038-1DA9E9CA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98675-5AD6-485A-909E-AF5725E6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49F5E-7D55-4130-93D7-CE6D1827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A4144-30EC-437B-830E-C4F084D6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C87A0-5251-4BC7-948B-3631B873F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337C28-7A82-48C2-8176-F65C5D2F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6037D-03A4-417C-9A29-06CF4559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6400E4-3FD9-4239-AB94-AEFA882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113FF-006C-4560-B2E3-5AC39CCE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AC79F5-69D4-4DD9-8BAE-3E9E325C0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6B7BA3-8ECC-43E6-8753-1979EDEB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E1A718-FC3B-45E2-8DB0-069800A7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90F15-E701-4689-85D6-DDFFC1AB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53BBDE-E165-462A-BEA1-A4E982D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6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333BE-CF60-4A1E-AF26-871F83C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C2B8C8-AF1A-4CDA-9E2F-E8765ED6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7C246-DB36-46A7-BD18-75034E5C9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DDA1-D02F-46FD-8DF1-3F18F74C69E3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E8B6E-2F93-4DFE-ADA1-5DB9CA24E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96CAE-4BE4-4008-A70E-AA9EE6755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863B-E784-4E12-924D-5C0FE7B7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7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E97B9-34D7-44C7-B64C-C84C7C6CE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КАНОНИЧЕСКИЕ ФОРМЫ МАТРИЦ. МАТРИЦЫ ПРИВЕДЕНИЯ ПОДОБИЯ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030C6-7CCD-46CB-AAB9-34D32992223B}"/>
                  </a:ext>
                </a:extLst>
              </p:cNvPr>
              <p:cNvSpPr txBox="1"/>
              <p:nvPr/>
            </p:nvSpPr>
            <p:spPr>
              <a:xfrm>
                <a:off x="685799" y="493457"/>
                <a:ext cx="10571085" cy="107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1" dirty="0"/>
                  <a:t>Задание. </a:t>
                </a:r>
                <a:r>
                  <a:rPr lang="ru-RU" sz="2400" dirty="0"/>
                  <a:t>Привести матрицу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к диагональному виду и построить матрицу преобразования подобия.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030C6-7CCD-46CB-AAB9-34D329922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93457"/>
                <a:ext cx="10571085" cy="1075103"/>
              </a:xfrm>
              <a:prstGeom prst="rect">
                <a:avLst/>
              </a:prstGeom>
              <a:blipFill>
                <a:blip r:embed="rId2"/>
                <a:stretch>
                  <a:fillRect l="-865" b="-11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4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2AC10F-422E-4DFA-A33A-303558B10B78}"/>
                  </a:ext>
                </a:extLst>
              </p:cNvPr>
              <p:cNvSpPr txBox="1"/>
              <p:nvPr/>
            </p:nvSpPr>
            <p:spPr>
              <a:xfrm>
                <a:off x="701336" y="292963"/>
                <a:ext cx="11026066" cy="5614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Пример</a:t>
                </a:r>
                <a:r>
                  <a:rPr lang="en-US" sz="2800" b="1" dirty="0"/>
                  <a:t> 2</a:t>
                </a:r>
                <a:r>
                  <a:rPr lang="ru-RU" sz="2800" b="1" dirty="0"/>
                  <a:t>. </a:t>
                </a:r>
                <a:r>
                  <a:rPr lang="ru-RU" sz="2800" dirty="0"/>
                  <a:t>Рассмотрим матрицу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ru-RU" sz="2800" dirty="0"/>
                  <a:t>Характеристический полином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800" dirty="0"/>
                  <a:t>Собственные значения этой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 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  <a:p>
                <a:r>
                  <a:rPr lang="ru-RU" sz="2800" dirty="0"/>
                  <a:t>Вычислим собственные векторы: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r>
                  <a:rPr lang="ru-RU" sz="2800" dirty="0"/>
                  <a:t>Собственный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sz="28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sz="2800" b="0" dirty="0"/>
                  <a:t> может принимать любое значение (плоскость).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2AC10F-422E-4DFA-A33A-303558B1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6" y="292963"/>
                <a:ext cx="11026066" cy="5614614"/>
              </a:xfrm>
              <a:prstGeom prst="rect">
                <a:avLst/>
              </a:prstGeom>
              <a:blipFill>
                <a:blip r:embed="rId2"/>
                <a:stretch>
                  <a:fillRect l="-1106" b="-2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8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6E8E31-E03D-4F6D-AF0B-457E465D1001}"/>
                  </a:ext>
                </a:extLst>
              </p:cNvPr>
              <p:cNvSpPr txBox="1"/>
              <p:nvPr/>
            </p:nvSpPr>
            <p:spPr>
              <a:xfrm>
                <a:off x="471997" y="298999"/>
                <a:ext cx="11248006" cy="604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b="0" dirty="0"/>
              </a:p>
              <a:p>
                <a:r>
                  <a:rPr lang="ru-RU" sz="2800" dirty="0"/>
                  <a:t>Собственный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.</a:t>
                </a:r>
                <a:r>
                  <a:rPr lang="ru-RU" sz="2800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ru-RU" sz="2800" dirty="0"/>
                  <a:t>Построим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этого выберем линейно независимые собственные векторы для кратных собственных значений</a:t>
                </a:r>
                <a:r>
                  <a:rPr lang="en-US" sz="2800" dirty="0"/>
                  <a:t>, </a:t>
                </a:r>
                <a:r>
                  <a:rPr lang="ru-RU" sz="2800" dirty="0"/>
                  <a:t>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6E8E31-E03D-4F6D-AF0B-457E465D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" y="298999"/>
                <a:ext cx="11248006" cy="6043449"/>
              </a:xfrm>
              <a:prstGeom prst="rect">
                <a:avLst/>
              </a:prstGeo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89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305E6-C443-4561-B037-9CD0EFED179A}"/>
                  </a:ext>
                </a:extLst>
              </p:cNvPr>
              <p:cNvSpPr txBox="1"/>
              <p:nvPr/>
            </p:nvSpPr>
            <p:spPr>
              <a:xfrm>
                <a:off x="754602" y="390617"/>
                <a:ext cx="10777491" cy="489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Тогда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305E6-C443-4561-B037-9CD0EFED1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390617"/>
                <a:ext cx="10777491" cy="4898905"/>
              </a:xfrm>
              <a:prstGeom prst="rect">
                <a:avLst/>
              </a:prstGeo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92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110D67C-B54B-4CA6-8D85-34E9325CB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1341"/>
                <a:ext cx="10515600" cy="5755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</a:t>
                </a:r>
                <a:r>
                  <a:rPr lang="ru-RU" i="1" dirty="0" err="1"/>
                  <a:t>Блочно</a:t>
                </a:r>
                <a:r>
                  <a:rPr lang="ru-RU" i="1" dirty="0"/>
                  <a:t>-диагональная каноническая форма </a:t>
                </a:r>
                <a:r>
                  <a:rPr lang="ru-RU" dirty="0"/>
                  <a:t>матрицы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Может быть построена, когда спектр собственных значений содержит не кратные комплексно-сопряженные собственные значения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=1,3, 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en-US" dirty="0"/>
                  <a:t> </a:t>
                </a:r>
                <a:r>
                  <a:rPr lang="ru-RU" dirty="0"/>
                  <a:t>этом  случае может быть построена </a:t>
                </a:r>
                <a:r>
                  <a:rPr lang="ru-RU" dirty="0" err="1"/>
                  <a:t>блочно</a:t>
                </a:r>
                <a:r>
                  <a:rPr lang="ru-RU" dirty="0"/>
                  <a:t>-диагональная матрица с </a:t>
                </a:r>
                <a:r>
                  <a:rPr lang="ru-RU" dirty="0" err="1"/>
                  <a:t>вещественнозначными</a:t>
                </a:r>
                <a:r>
                  <a:rPr lang="ru-RU" dirty="0"/>
                  <a:t> матричными блоками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 главной диагонали и нулями на остальных позициях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(5)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110D67C-B54B-4CA6-8D85-34E9325CB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1341"/>
                <a:ext cx="10515600" cy="5755622"/>
              </a:xfrm>
              <a:blipFill>
                <a:blip r:embed="rId2"/>
                <a:stretch>
                  <a:fillRect l="-1217" t="-1695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2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DB81DE-C369-4891-B86D-73DAE02D1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0988"/>
                <a:ext cx="10515600" cy="56659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−2±3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;−5±4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;−6±2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4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−5 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−6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DB81DE-C369-4891-B86D-73DAE02D1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0988"/>
                <a:ext cx="10515600" cy="5665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22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B76922-9A98-4605-ACE9-255DE380C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8235"/>
                <a:ext cx="10515600" cy="5728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Комбинированная </a:t>
                </a:r>
                <a:r>
                  <a:rPr lang="ru-RU" dirty="0" err="1"/>
                  <a:t>блочно</a:t>
                </a:r>
                <a:r>
                  <a:rPr lang="ru-RU" dirty="0"/>
                  <a:t>-диагональная форма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Может быть построена, когда алгебраический спектр собственных значений содержит только </a:t>
                </a:r>
                <a:r>
                  <a:rPr lang="ru-RU" i="1" dirty="0">
                    <a:solidFill>
                      <a:srgbClr val="C00000"/>
                    </a:solidFill>
                  </a:rPr>
                  <a:t>простые</a:t>
                </a:r>
                <a:r>
                  <a:rPr 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i="1" dirty="0">
                    <a:solidFill>
                      <a:srgbClr val="C00000"/>
                    </a:solidFill>
                  </a:rPr>
                  <a:t>вещественные </a:t>
                </a:r>
                <a:r>
                  <a:rPr lang="ru-RU" i="1" dirty="0"/>
                  <a:t>и </a:t>
                </a:r>
                <a:r>
                  <a:rPr lang="ru-RU" i="1" dirty="0">
                    <a:solidFill>
                      <a:srgbClr val="C00000"/>
                    </a:solidFill>
                  </a:rPr>
                  <a:t>комплексно-сопряженные </a:t>
                </a:r>
                <a:r>
                  <a:rPr lang="ru-RU" dirty="0"/>
                  <a:t>собственные значения.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вещественных собственных значений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количество комплексно-сопряженных собственных значений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B76922-9A98-4605-ACE9-255DE380C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8235"/>
                <a:ext cx="10515600" cy="5728728"/>
              </a:xfrm>
              <a:blipFill>
                <a:blip r:embed="rId2"/>
                <a:stretch>
                  <a:fillRect l="-1217" t="-1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26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09ACE6-859E-42D8-896A-079AA973D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1671"/>
                <a:ext cx="10515600" cy="55852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На главной диагонали комбинированной </a:t>
                </a:r>
                <a:r>
                  <a:rPr lang="ru-RU" dirty="0" err="1"/>
                  <a:t>блочно</a:t>
                </a:r>
                <a:r>
                  <a:rPr lang="ru-RU" dirty="0"/>
                  <a:t>-диагональной матрицы находятся диагональная матрица вида (4) и </a:t>
                </a:r>
                <a:r>
                  <a:rPr lang="ru-RU" dirty="0" err="1"/>
                  <a:t>блочно</a:t>
                </a:r>
                <a:r>
                  <a:rPr lang="ru-RU" dirty="0"/>
                  <a:t>-диагональная матрица вида (5)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			(6)</a:t>
                </a:r>
              </a:p>
              <a:p>
                <a:pPr marL="0" indent="0" algn="r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Матричные блоки на диагонали комбинированной </a:t>
                </a:r>
                <a:r>
                  <a:rPr lang="ru-RU" dirty="0" err="1"/>
                  <a:t>блочно</a:t>
                </a:r>
                <a:r>
                  <a:rPr lang="ru-RU" dirty="0"/>
                  <a:t>-диагональной матрицы можно менять местами</a:t>
                </a:r>
              </a:p>
              <a:p>
                <a:pPr marL="0" indent="0" algn="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			(7)</a:t>
                </a:r>
              </a:p>
              <a:p>
                <a:pPr marL="0" indent="0" algn="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09ACE6-859E-42D8-896A-079AA973D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1671"/>
                <a:ext cx="10515600" cy="5585292"/>
              </a:xfrm>
              <a:blipFill>
                <a:blip r:embed="rId2"/>
                <a:stretch>
                  <a:fillRect l="-1217" t="-174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70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2D37D7-020A-4172-9D6A-C5A4219FB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8235"/>
                <a:ext cx="10515600" cy="5728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=3,…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−2)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−2)×2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−2)×(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−2)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		(8)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−2)×2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ru-RU" dirty="0"/>
                  <a:t> – нулевые матрицы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−2)×(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ru-RU" dirty="0"/>
                  <a:t> – диагональная матрица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2D37D7-020A-4172-9D6A-C5A4219FB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8235"/>
                <a:ext cx="10515600" cy="5728728"/>
              </a:xfrm>
              <a:blipFill>
                <a:blip r:embed="rId2"/>
                <a:stretch>
                  <a:fillRect l="-1217" t="-181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F368D0-7FF3-4AA1-BC19-96EC7F187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2706"/>
                <a:ext cx="10515600" cy="55942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i="1" dirty="0"/>
                  <a:t>4. Жорданова каноническая форма </a:t>
                </a:r>
              </a:p>
              <a:p>
                <a:pPr marL="0" indent="0">
                  <a:buNone/>
                </a:pPr>
                <a:r>
                  <a:rPr lang="ru-RU" dirty="0"/>
                  <a:t>Может быть построена, когда алгебраический спектр собственных значений имеет вид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кратности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…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…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F368D0-7FF3-4AA1-BC19-96EC7F187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2706"/>
                <a:ext cx="10515600" cy="5594257"/>
              </a:xfrm>
              <a:blipFill>
                <a:blip r:embed="rId2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3D406EF-3FD5-4D91-976C-180399B1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575"/>
                <a:ext cx="10515600" cy="57673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	Эти матрицы называются подобными, если существует невырожденная 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связывающая матрицы матричным соотношением подобия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b="0" dirty="0"/>
                  <a:t>						</a:t>
                </a:r>
                <a:r>
                  <a:rPr lang="en-US" b="0" dirty="0"/>
                  <a:t>(1)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𝐴𝑀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				</a:t>
                </a:r>
                <a:r>
                  <a:rPr lang="en-US" dirty="0"/>
                  <a:t>(2)</a:t>
                </a:r>
                <a:endParaRPr lang="ru-RU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	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задана в </a:t>
                </a:r>
                <a:r>
                  <a:rPr lang="ru-RU" i="1" dirty="0"/>
                  <a:t>произвольном базисе</a:t>
                </a:r>
                <a:r>
                  <a:rPr lang="ru-RU" dirty="0"/>
                  <a:t> (имеет произвольную форму).</a:t>
                </a:r>
              </a:p>
              <a:p>
                <a:pPr marL="0" indent="0" algn="just">
                  <a:buNone/>
                </a:pPr>
                <a:r>
                  <a:rPr lang="ru-RU" dirty="0"/>
                  <a:t>	Матрица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задана в </a:t>
                </a:r>
                <a:r>
                  <a:rPr lang="ru-RU" i="1" dirty="0"/>
                  <a:t>каноническом базисе</a:t>
                </a:r>
                <a:r>
                  <a:rPr lang="ru-RU" dirty="0"/>
                  <a:t> (имеет каноническую форму).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3D406EF-3FD5-4D91-976C-180399B1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575"/>
                <a:ext cx="10515600" cy="5767388"/>
              </a:xfrm>
              <a:blipFill>
                <a:blip r:embed="rId2"/>
                <a:stretch>
                  <a:fillRect l="-1217" t="-169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2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DF2164-5EE2-4050-B34E-EE22D418F8CC}"/>
                  </a:ext>
                </a:extLst>
              </p:cNvPr>
              <p:cNvSpPr txBox="1"/>
              <p:nvPr/>
            </p:nvSpPr>
            <p:spPr>
              <a:xfrm>
                <a:off x="392097" y="479395"/>
                <a:ext cx="1140780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Приведение произвольной матрицы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c</a:t>
                </a:r>
                <a:r>
                  <a:rPr lang="ru-RU" sz="2800" dirty="0"/>
                  <a:t> вещественным спектром кратных собственных значений определяется в силу соотношения</a:t>
                </a:r>
                <a:endParaRPr lang="en-US" sz="2800" dirty="0"/>
              </a:p>
              <a:p>
                <a:pPr algn="just"/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algn="just"/>
                <a:r>
                  <a:rPr lang="ru-RU" sz="2800" dirty="0"/>
                  <a:t>Матрица </a:t>
                </a:r>
                <a:r>
                  <a:rPr lang="en-US" sz="2800" dirty="0"/>
                  <a:t>c</a:t>
                </a:r>
                <a:r>
                  <a:rPr lang="ru-RU" sz="2800" dirty="0"/>
                  <a:t> вещественным спектром кратных собственных значений кратности равной степени характеристического полинома приводится к жордановой форме с помощью матрицы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800" dirty="0"/>
                  <a:t>При представлении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/>
                  <a:t> в столбцовой форме столбцы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определяются из условий</a:t>
                </a:r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DF2164-5EE2-4050-B34E-EE22D418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97" y="479395"/>
                <a:ext cx="11407806" cy="5262979"/>
              </a:xfrm>
              <a:prstGeom prst="rect">
                <a:avLst/>
              </a:prstGeom>
              <a:blipFill>
                <a:blip r:embed="rId2"/>
                <a:stretch>
                  <a:fillRect l="-1068" t="-1159" r="-1068" b="-2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0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609E46-A31F-4551-B1AA-F920F4D1B531}"/>
                  </a:ext>
                </a:extLst>
              </p:cNvPr>
              <p:cNvSpPr txBox="1"/>
              <p:nvPr/>
            </p:nvSpPr>
            <p:spPr>
              <a:xfrm>
                <a:off x="727969" y="443883"/>
                <a:ext cx="10662081" cy="399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Пример. </a:t>
                </a:r>
                <a:r>
                  <a:rPr lang="ru-RU" sz="2400" dirty="0"/>
                  <a:t>Рассмотрим матрицу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/>
                  <a:t>Собственные числа этой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/>
                  <a:t>Собственный вектор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принимает любые значения,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  <a:p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609E46-A31F-4551-B1AA-F920F4D1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9" y="443883"/>
                <a:ext cx="10662081" cy="3997120"/>
              </a:xfrm>
              <a:prstGeom prst="rect">
                <a:avLst/>
              </a:prstGeom>
              <a:blipFill>
                <a:blip r:embed="rId2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9AA626-C29F-4F0E-BB99-D0C277F92BB0}"/>
                  </a:ext>
                </a:extLst>
              </p:cNvPr>
              <p:cNvSpPr txBox="1"/>
              <p:nvPr/>
            </p:nvSpPr>
            <p:spPr>
              <a:xfrm>
                <a:off x="801950" y="3871748"/>
                <a:ext cx="7679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sz="2400" dirty="0"/>
                  <a:t> собственный вектор – это прямая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9AA626-C29F-4F0E-BB99-D0C277F9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0" y="3871748"/>
                <a:ext cx="767918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B0318B-7052-4BF9-8CD1-37C647583947}"/>
                  </a:ext>
                </a:extLst>
              </p:cNvPr>
              <p:cNvSpPr txBox="1"/>
              <p:nvPr/>
            </p:nvSpPr>
            <p:spPr>
              <a:xfrm>
                <a:off x="887767" y="4687410"/>
                <a:ext cx="11088210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Найдем матрицу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. Зададим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 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ищем из уравнения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B0318B-7052-4BF9-8CD1-37C647583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7" y="4687410"/>
                <a:ext cx="11088210" cy="1068947"/>
              </a:xfrm>
              <a:prstGeom prst="rect">
                <a:avLst/>
              </a:prstGeom>
              <a:blipFill>
                <a:blip r:embed="rId4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9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0CFF22-D294-4E34-81B5-9CB9A81461C1}"/>
                  </a:ext>
                </a:extLst>
              </p:cNvPr>
              <p:cNvSpPr txBox="1"/>
              <p:nvPr/>
            </p:nvSpPr>
            <p:spPr>
              <a:xfrm>
                <a:off x="772357" y="301840"/>
                <a:ext cx="11088210" cy="574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400" dirty="0"/>
                  <a:t> ищем из уравнения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/>
                  <a:t>Матрица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400" dirty="0"/>
                  <a:t> должна выглядеть как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Проверяем</a:t>
                </a:r>
                <a:r>
                  <a:rPr lang="en-US" sz="2400" dirty="0"/>
                  <a:t>:  </a:t>
                </a:r>
              </a:p>
              <a:p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0CFF22-D294-4E34-81B5-9CB9A8146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" y="301840"/>
                <a:ext cx="11088210" cy="5748369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75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97277D8-5875-4A41-9029-1E03C5610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0635"/>
                <a:ext cx="10515600" cy="55763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i="1" dirty="0"/>
                  <a:t>Жорданова каноническая форма</a:t>
                </a:r>
                <a:r>
                  <a:rPr lang="ru-RU" dirty="0"/>
                  <a:t> может быть построена и для случая, когда спектр собственных значений матрицы ЛО содержит кратные комплексно-сопряженные элементы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кратности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ru-RU" dirty="0"/>
                  <a:t> 		(9)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97277D8-5875-4A41-9029-1E03C5610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0635"/>
                <a:ext cx="10515600" cy="5576328"/>
              </a:xfrm>
              <a:blipFill>
                <a:blip r:embed="rId2"/>
                <a:stretch>
                  <a:fillRect l="-1217" t="-186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72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F656A-C06B-437D-AF46-2F3846C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Канонические формы, конструируемые на алгебраическом спектре характеристического полинома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64781C-F061-49CE-80E5-F678E5696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i="1" dirty="0"/>
                  <a:t>Нормальная </a:t>
                </a:r>
                <a:r>
                  <a:rPr lang="ru-RU" dirty="0"/>
                  <a:t>или</a:t>
                </a:r>
                <a:r>
                  <a:rPr lang="ru-RU" i="1" dirty="0"/>
                  <a:t> сопровождающая</a:t>
                </a:r>
                <a:r>
                  <a:rPr lang="ru-RU" dirty="0"/>
                  <a:t> или </a:t>
                </a:r>
                <a:r>
                  <a:rPr lang="ru-RU" i="1" dirty="0"/>
                  <a:t>фробениусова каноническая</a:t>
                </a:r>
                <a:r>
                  <a:rPr lang="ru-RU" dirty="0"/>
                  <a:t> форма.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1. Каноническая управляемая форма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ru-RU" dirty="0"/>
                  <a:t>		(10)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64781C-F061-49CE-80E5-F678E5696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1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234D89-7E4B-4C8D-8626-477813663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2353"/>
                <a:ext cx="10515600" cy="550461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2. Каноническая наблюдаемая форма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				(11)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234D89-7E4B-4C8D-8626-477813663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2353"/>
                <a:ext cx="10515600" cy="5504610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99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1CE7F0F-D199-47D9-BA96-390EB8A0B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229"/>
                <a:ext cx="10515600" cy="58307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следующих характеристических полиномов записать сопровождающие матрицы: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1CE7F0F-D199-47D9-BA96-390EB8A0B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229"/>
                <a:ext cx="10515600" cy="5830734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9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78D7A-3B1B-4B27-B238-D9A2EBD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Матрицы приведения к каноническим формам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06F10D-9317-40F3-9508-3C807233A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Утверждение 1</a:t>
                </a:r>
                <a:r>
                  <a:rPr lang="ru-RU" dirty="0"/>
                  <a:t>. Столбцами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преобразующей матрицу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простой структуры к диагональной форме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𝐴𝑀</m:t>
                    </m:r>
                  </m:oMath>
                </a14:m>
                <a:r>
                  <a:rPr lang="ru-RU" dirty="0"/>
                  <a:t>, являются собственные векторы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Утверждение 2. </a:t>
                </a:r>
                <a:r>
                  <a:rPr lang="ru-RU" dirty="0"/>
                  <a:t>Собственные векторы канонической управляемой формы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простой структуры строятся по схеме </a:t>
                </a:r>
                <a:r>
                  <a:rPr lang="ru-RU" dirty="0" err="1"/>
                  <a:t>Вандермонда</a:t>
                </a:r>
                <a:r>
                  <a:rPr lang="en-US" dirty="0"/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		(12)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06F10D-9317-40F3-9508-3C807233A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83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E1F27-C8B6-46DC-AC20-4E3BF162BD0E}"/>
                  </a:ext>
                </a:extLst>
              </p:cNvPr>
              <p:cNvSpPr txBox="1"/>
              <p:nvPr/>
            </p:nvSpPr>
            <p:spPr>
              <a:xfrm>
                <a:off x="674702" y="319596"/>
                <a:ext cx="11061577" cy="564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Пример. </a:t>
                </a:r>
                <a:r>
                  <a:rPr lang="ru-RU" sz="2800" dirty="0"/>
                  <a:t>Рассмотрим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800" dirty="0"/>
                  <a:t>заданную в канонической управляемой форме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endParaRPr lang="en-US" sz="2800" dirty="0"/>
              </a:p>
              <a:p>
                <a:r>
                  <a:rPr lang="ru-RU" sz="2800" dirty="0"/>
                  <a:t>Найдем собственные числа и собственные векторы этой матрицы.</a:t>
                </a:r>
              </a:p>
              <a:p>
                <a:r>
                  <a:rPr lang="ru-RU" sz="2800" dirty="0"/>
                  <a:t>Запишем характеристический полином этой матрицы:</a:t>
                </a:r>
                <a:endParaRPr lang="en-US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−21</m:t>
                    </m:r>
                  </m:oMath>
                </a14:m>
                <a:r>
                  <a:rPr lang="ru-RU" sz="2800" dirty="0"/>
                  <a:t> </a:t>
                </a:r>
              </a:p>
              <a:p>
                <a:r>
                  <a:rPr lang="ru-RU" sz="2800" dirty="0"/>
                  <a:t>Приравняем его к нулю, чтобы найти корни характеристического уравнения. 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dirty="0"/>
              </a:p>
              <a:p>
                <a:endParaRPr lang="ru-RU" sz="2800" dirty="0"/>
              </a:p>
              <a:p>
                <a:r>
                  <a:rPr lang="ru-RU" sz="2800" dirty="0"/>
                  <a:t>Находим собственные векторы в соответствии с уравнением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𝜆𝜉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ru-RU" sz="2800" dirty="0"/>
                  <a:t>Получаем,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/>
                  <a:t>.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E1F27-C8B6-46DC-AC20-4E3BF162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2" y="319596"/>
                <a:ext cx="11061577" cy="5644815"/>
              </a:xfrm>
              <a:prstGeom prst="rect">
                <a:avLst/>
              </a:prstGeom>
              <a:blipFill>
                <a:blip r:embed="rId2"/>
                <a:stretch>
                  <a:fillRect l="-1158" t="-9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2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4B033E-0F8D-4EB0-9803-C15D436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9271"/>
                <a:ext cx="10515600" cy="573769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b="1" dirty="0"/>
                  <a:t>Утверждение 3. </a:t>
                </a:r>
                <a:r>
                  <a:rPr lang="ru-RU" dirty="0"/>
                  <a:t>Пусть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является канонической формой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простой структуры. Тогда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может быть приведена к канонической диагональной форме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помощью матрицы </a:t>
                </a:r>
                <a:r>
                  <a:rPr lang="ru-RU" dirty="0" err="1"/>
                  <a:t>Вандермонда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dirty="0"/>
                  <a:t>, столбцами которой являются собственные векторы вида (12):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		 (13)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Приведение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простой структуры к канонической управляемой форме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𝐴𝑀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𝐴𝑀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 algn="r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4B033E-0F8D-4EB0-9803-C15D436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9271"/>
                <a:ext cx="10515600" cy="5737692"/>
              </a:xfrm>
              <a:blipFill>
                <a:blip r:embed="rId2"/>
                <a:stretch>
                  <a:fillRect l="-1217" t="-170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A5B955-118A-43DE-95A2-0BAF8E8AE28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48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8C3F1E-0D41-4A97-96AD-969CD9A61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8918"/>
                <a:ext cx="10515600" cy="600635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Как формируются матрицы  в </a:t>
                </a:r>
                <a:r>
                  <a:rPr lang="ru-RU" i="1" dirty="0"/>
                  <a:t>канонической </a:t>
                </a:r>
                <a:r>
                  <a:rPr lang="ru-RU" dirty="0"/>
                  <a:t>форме?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Как формируется 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приводящая матрицу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матрице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?</a:t>
                </a:r>
              </a:p>
              <a:p>
                <a:pPr marL="0" indent="0" algn="just">
                  <a:buNone/>
                </a:pPr>
                <a:endParaRPr lang="ru-RU" b="1" dirty="0"/>
              </a:p>
              <a:p>
                <a:pPr marL="0" indent="0" algn="just">
                  <a:buNone/>
                </a:pPr>
                <a:r>
                  <a:rPr lang="ru-RU" b="1" dirty="0"/>
                  <a:t>Определение. </a:t>
                </a:r>
                <a:r>
                  <a:rPr lang="ru-RU" dirty="0">
                    <a:solidFill>
                      <a:srgbClr val="C00000"/>
                    </a:solidFill>
                  </a:rPr>
                  <a:t>Каноническая форма матрицы </a:t>
                </a:r>
                <a:r>
                  <a:rPr lang="ru-RU" dirty="0"/>
                  <a:t>линейного оператора – это форма матрицы, которая построена в соответствии с некоторым правилом (законом, </a:t>
                </a:r>
                <a:r>
                  <a:rPr lang="ru-RU" i="1" dirty="0"/>
                  <a:t>каноном</a:t>
                </a:r>
                <a:r>
                  <a:rPr lang="ru-RU" dirty="0"/>
                  <a:t>).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Использование канонических форм позволяет решить одну из возможных задач: сокращение объема матричных вычислений путем минимизации числа </a:t>
                </a:r>
                <a:r>
                  <a:rPr lang="ru-RU" i="1" dirty="0"/>
                  <a:t>ненулевых </a:t>
                </a:r>
                <a:r>
                  <a:rPr lang="ru-RU" dirty="0"/>
                  <a:t>элементов матрицы; облегчение анализа </a:t>
                </a:r>
                <a:r>
                  <a:rPr lang="ru-RU" i="1" dirty="0"/>
                  <a:t>структуры пространства</a:t>
                </a:r>
                <a:r>
                  <a:rPr lang="ru-RU" dirty="0"/>
                  <a:t> ЛО, обеспечение вычислительной устойчивости всех матричных процедур путем уменьшения числа обусловленности матрицы ЛО  и т.д.   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8C3F1E-0D41-4A97-96AD-969CD9A6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8918"/>
                <a:ext cx="10515600" cy="6006353"/>
              </a:xfrm>
              <a:blipFill>
                <a:blip r:embed="rId2"/>
                <a:stretch>
                  <a:fillRect l="-1217" t="-1726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18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C67714-895D-4FCA-A9A2-620241A772FB}"/>
                  </a:ext>
                </a:extLst>
              </p:cNvPr>
              <p:cNvSpPr txBox="1"/>
              <p:nvPr/>
            </p:nvSpPr>
            <p:spPr>
              <a:xfrm>
                <a:off x="503067" y="79899"/>
                <a:ext cx="10919534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Пример. </a:t>
                </a:r>
                <a:r>
                  <a:rPr lang="ru-RU" sz="2400" dirty="0"/>
                  <a:t>Рассмотрим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заданную в каноническом управляемом базисе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 со следующими собственными значениями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endParaRPr lang="ru-RU" sz="2400" dirty="0"/>
              </a:p>
              <a:p>
                <a:r>
                  <a:rPr lang="ru-RU" sz="2400" dirty="0"/>
                  <a:t>Запишем собственные векторы этой матрицы: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r>
                  <a:rPr lang="ru-RU" sz="2400" dirty="0"/>
                  <a:t>Составим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sz="2400" dirty="0"/>
                  <a:t> из собственных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r>
                  <a:rPr lang="ru-RU" sz="2400" dirty="0"/>
                  <a:t>Вычислим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r>
                  <a:rPr lang="ru-RU" sz="24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−2,5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C67714-895D-4FCA-A9A2-620241A7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67" y="79899"/>
                <a:ext cx="10919534" cy="6924973"/>
              </a:xfrm>
              <a:prstGeom prst="rect">
                <a:avLst/>
              </a:prstGeom>
              <a:blipFill>
                <a:blip r:embed="rId2"/>
                <a:stretch>
                  <a:fillRect l="-893" t="-704" r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15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E72852-4AE0-48B6-882B-49DECE6EE15C}"/>
                  </a:ext>
                </a:extLst>
              </p:cNvPr>
              <p:cNvSpPr txBox="1"/>
              <p:nvPr/>
            </p:nvSpPr>
            <p:spPr>
              <a:xfrm>
                <a:off x="559293" y="275208"/>
                <a:ext cx="11132598" cy="646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:r>
                  <a:rPr lang="ru-RU" sz="2800" b="1" dirty="0"/>
                  <a:t>Пример.</a:t>
                </a:r>
                <a:r>
                  <a:rPr lang="ru-RU" sz="2800" dirty="0"/>
                  <a:t> Приведем матрицу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простой структуры к канонической управляемой форме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по формуле </a:t>
                </a:r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𝐴𝑀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sz="2800" dirty="0"/>
                  <a:t>Рассмотрим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algn="just"/>
                <a:r>
                  <a:rPr lang="ru-RU" sz="2800" dirty="0"/>
                  <a:t>Собственные значения этой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0,618, 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1,618,  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ru-RU" sz="2800" dirty="0"/>
              </a:p>
              <a:p>
                <a:pPr algn="just"/>
                <a:endParaRPr lang="ru-RU" sz="2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,2607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0,8798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−0,7682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0,6826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0,3361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−0,3841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−0,6826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−0,3361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0,5121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algn="just"/>
                <a:r>
                  <a:rPr lang="ru-RU" sz="2800" dirty="0"/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−0,618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1,618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0,3819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2,6179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just"/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E72852-4AE0-48B6-882B-49DECE6EE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3" y="275208"/>
                <a:ext cx="11132598" cy="6466386"/>
              </a:xfrm>
              <a:prstGeom prst="rect">
                <a:avLst/>
              </a:prstGeom>
              <a:blipFill>
                <a:blip r:embed="rId2"/>
                <a:stretch>
                  <a:fillRect l="-1150" t="-848" r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1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0BC56-3334-4FE6-9E95-49FA194FAEAF}"/>
                  </a:ext>
                </a:extLst>
              </p:cNvPr>
              <p:cNvSpPr txBox="1"/>
              <p:nvPr/>
            </p:nvSpPr>
            <p:spPr>
              <a:xfrm>
                <a:off x="648070" y="319596"/>
                <a:ext cx="10999433" cy="527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𝐴𝑀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800" dirty="0"/>
                  <a:t>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−0,618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1,618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0,3819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2,6179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6,5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7,8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7,8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,2607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0,8798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−0,7682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0,6826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0,3361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−0,3841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−0,6826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−0,3361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0,5121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−0,7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−0,28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sz="2800" dirty="0"/>
                  <a:t>Характеристический полином матрицы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/>
                  <a:t>   </a:t>
                </a:r>
                <a:endParaRPr lang="en-US" sz="2800" dirty="0"/>
              </a:p>
              <a:p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0BC56-3334-4FE6-9E95-49FA194FA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0" y="319596"/>
                <a:ext cx="10999433" cy="5276701"/>
              </a:xfrm>
              <a:prstGeom prst="rect">
                <a:avLst/>
              </a:prstGeom>
              <a:blipFill>
                <a:blip r:embed="rId2"/>
                <a:stretch>
                  <a:fillRect l="-1108" t="-924" r="-12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5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E29FE-B0ED-4189-89DD-E8FDBBA9BDFC}"/>
                  </a:ext>
                </a:extLst>
              </p:cNvPr>
              <p:cNvSpPr txBox="1"/>
              <p:nvPr/>
            </p:nvSpPr>
            <p:spPr>
              <a:xfrm>
                <a:off x="497150" y="381740"/>
                <a:ext cx="11301273" cy="182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Задание. </a:t>
                </a:r>
                <a:r>
                  <a:rPr lang="ru-RU" sz="2400" dirty="0"/>
                  <a:t>Привести матрицу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 к сопровождающей форме с помощью матричных соотношений </a:t>
                </a:r>
              </a:p>
              <a:p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𝐴𝑀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E29FE-B0ED-4189-89DD-E8FDBBA9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50" y="381740"/>
                <a:ext cx="11301273" cy="1820563"/>
              </a:xfrm>
              <a:prstGeom prst="rect">
                <a:avLst/>
              </a:prstGeo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05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A819E3-D939-47CB-B5DE-32C6206C8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896600" cy="5719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Базовые канонические формы строятся на двух алгебраических спектрах исходной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заданной в </a:t>
                </a:r>
                <a:r>
                  <a:rPr lang="ru-RU" i="1" dirty="0"/>
                  <a:t>произвольном базисе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514350" indent="-514350">
                  <a:buAutoNum type="arabicParenR"/>
                </a:pPr>
                <a:r>
                  <a:rPr lang="ru-RU" dirty="0"/>
                  <a:t>спектре собственных значений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begChr m:val="{"/>
                        <m:endChr m:val="}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спектре коэффициентов характеристического полинома матрицы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514350" indent="-514350">
                  <a:buAutoNum type="arabicParenR"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A819E3-D939-47CB-B5DE-32C6206C8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896600" cy="5719763"/>
              </a:xfrm>
              <a:blipFill>
                <a:blip r:embed="rId2"/>
                <a:stretch>
                  <a:fillRect l="-1175" t="-1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4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20239-8753-4618-85FD-E661F51E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Канонические формы, конструируемые на алгебраическом спектре собственных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769E29-24A1-4252-9734-444A540D5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9868"/>
                <a:ext cx="10880324" cy="5091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ru-RU" b="1" i="1" dirty="0"/>
                  <a:t>Диагональная каноническая форма </a:t>
                </a:r>
                <a:r>
                  <a:rPr lang="ru-RU" b="1" dirty="0"/>
                  <a:t>матрицы</a:t>
                </a:r>
              </a:p>
              <a:p>
                <a:pPr marL="0" indent="0" algn="just">
                  <a:buNone/>
                </a:pPr>
                <a:r>
                  <a:rPr lang="ru-RU" dirty="0"/>
                  <a:t>Может быть построена, если 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линейно независимых собственных векторов.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Например, диагональная матрица с ненулевыми элементами на главной диагонали и нулями на остальных позициях этой матрицы может быть построена, если все собственные значения </a:t>
                </a:r>
                <a:r>
                  <a:rPr lang="ru-RU" i="1" dirty="0"/>
                  <a:t>вещественные и простые (различные, не кратные).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к, что она принимает следующий вид: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769E29-24A1-4252-9734-444A540D5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9868"/>
                <a:ext cx="10880324" cy="5091851"/>
              </a:xfrm>
              <a:blipFill>
                <a:blip r:embed="rId2"/>
                <a:stretch>
                  <a:fillRect l="-1177" t="-2033" r="-11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8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387417-A86F-4EC0-94A0-382DD6971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9271"/>
                <a:ext cx="10515600" cy="5737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 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	(</a:t>
                </a:r>
                <a:r>
                  <a:rPr lang="ru-RU" dirty="0"/>
                  <a:t>4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Матрица преобразования подобия строится на собственных векторах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			(5)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387417-A86F-4EC0-94A0-382DD697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9271"/>
                <a:ext cx="10515600" cy="5737692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0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15FD69-57D2-45EA-BD62-39CFFDD35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050" y="359894"/>
                <a:ext cx="10515600" cy="404308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−3, −5, −7, −10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0 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0   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0 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5  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−7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0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15FD69-57D2-45EA-BD62-39CFFDD35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050" y="359894"/>
                <a:ext cx="10515600" cy="40430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82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C1C34-1E82-4BD6-9EDA-FD9A12585DEB}"/>
                  </a:ext>
                </a:extLst>
              </p:cNvPr>
              <p:cNvSpPr txBox="1"/>
              <p:nvPr/>
            </p:nvSpPr>
            <p:spPr>
              <a:xfrm>
                <a:off x="285564" y="177552"/>
                <a:ext cx="11620871" cy="435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Пример</a:t>
                </a:r>
                <a:r>
                  <a:rPr lang="en-US" sz="2800" b="1" dirty="0"/>
                  <a:t> 1</a:t>
                </a:r>
                <a:r>
                  <a:rPr lang="ru-RU" sz="2800" dirty="0"/>
                  <a:t>. Привести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к диагональному виду.</a:t>
                </a:r>
              </a:p>
              <a:p>
                <a:r>
                  <a:rPr lang="ru-RU" sz="2800" dirty="0"/>
                  <a:t>Запишем характеристический полином этой матрицы: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sz="2800" dirty="0"/>
                  <a:t> </a:t>
                </a:r>
              </a:p>
              <a:p>
                <a:r>
                  <a:rPr lang="ru-RU" sz="2800" dirty="0"/>
                  <a:t>Приравняем его к нулю, чтобы найти корни характеристического уравнения. 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  <a:p>
                <a:r>
                  <a:rPr lang="ru-RU" sz="2800" dirty="0"/>
                  <a:t>Находим собственные векторы в соответствии с уравнением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𝜆𝜉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ru-RU" sz="2800" dirty="0"/>
                  <a:t>Получаем,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C1C34-1E82-4BD6-9EDA-FD9A1258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" y="177552"/>
                <a:ext cx="11620871" cy="4352153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1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CB54C-DB08-4B43-B2D3-2721C435D8C9}"/>
                  </a:ext>
                </a:extLst>
              </p:cNvPr>
              <p:cNvSpPr txBox="1"/>
              <p:nvPr/>
            </p:nvSpPr>
            <p:spPr>
              <a:xfrm>
                <a:off x="550416" y="363984"/>
                <a:ext cx="11017188" cy="5158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Составляем матрицу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ru-RU" sz="2800" dirty="0"/>
                  <a:t>Вычисляем матрицу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  <a:p>
                <a:r>
                  <a:rPr lang="ru-RU" sz="2800" dirty="0"/>
                  <a:t>Подставляем матрицы в выражение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𝐴𝑀</m:t>
                    </m:r>
                  </m:oMath>
                </a14:m>
                <a:r>
                  <a:rPr lang="ru-RU" sz="2800" dirty="0"/>
                  <a:t>:</a:t>
                </a:r>
              </a:p>
              <a:p>
                <a:endParaRPr lang="ru-RU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800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CB54C-DB08-4B43-B2D3-2721C435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6" y="363984"/>
                <a:ext cx="11017188" cy="5158015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344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1507</Words>
  <Application>Microsoft Office PowerPoint</Application>
  <PresentationFormat>Широкоэкранный</PresentationFormat>
  <Paragraphs>199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Тема Office</vt:lpstr>
      <vt:lpstr>КАНОНИЧЕСКИЕ ФОРМЫ МАТРИЦ. МАТРИЦЫ ПРИВЕДЕНИЯ ПОДОБИЯ  </vt:lpstr>
      <vt:lpstr>Презентация PowerPoint</vt:lpstr>
      <vt:lpstr>Презентация PowerPoint</vt:lpstr>
      <vt:lpstr>Презентация PowerPoint</vt:lpstr>
      <vt:lpstr>Канонические формы, конструируемые на алгебраическом спектре собственных значений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Канонические формы, конструируемые на алгебраическом спектре характеристического полинома</vt:lpstr>
      <vt:lpstr>Презентация PowerPoint</vt:lpstr>
      <vt:lpstr>Презентация PowerPoint</vt:lpstr>
      <vt:lpstr>Матрицы приведения к каноническим формам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Матричные инварианты и неинварианты подобных матриц </dc:title>
  <dc:creator>user</dc:creator>
  <cp:lastModifiedBy>user</cp:lastModifiedBy>
  <cp:revision>98</cp:revision>
  <dcterms:created xsi:type="dcterms:W3CDTF">2019-10-16T07:51:35Z</dcterms:created>
  <dcterms:modified xsi:type="dcterms:W3CDTF">2022-03-13T14:27:41Z</dcterms:modified>
</cp:coreProperties>
</file>