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5"/>
  </p:notesMasterIdLst>
  <p:handoutMasterIdLst>
    <p:handoutMasterId r:id="rId26"/>
  </p:handoutMasterIdLst>
  <p:sldIdLst>
    <p:sldId id="265" r:id="rId3"/>
    <p:sldId id="270" r:id="rId4"/>
    <p:sldId id="271" r:id="rId5"/>
    <p:sldId id="282" r:id="rId6"/>
    <p:sldId id="283" r:id="rId7"/>
    <p:sldId id="284" r:id="rId8"/>
    <p:sldId id="296" r:id="rId9"/>
    <p:sldId id="300" r:id="rId10"/>
    <p:sldId id="301" r:id="rId11"/>
    <p:sldId id="285" r:id="rId12"/>
    <p:sldId id="297" r:id="rId13"/>
    <p:sldId id="303" r:id="rId14"/>
    <p:sldId id="288" r:id="rId15"/>
    <p:sldId id="298" r:id="rId16"/>
    <p:sldId id="299" r:id="rId17"/>
    <p:sldId id="289" r:id="rId18"/>
    <p:sldId id="304" r:id="rId19"/>
    <p:sldId id="290" r:id="rId20"/>
    <p:sldId id="291" r:id="rId21"/>
    <p:sldId id="292" r:id="rId22"/>
    <p:sldId id="293" r:id="rId23"/>
    <p:sldId id="302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2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82" y="91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hyperlink" Target="https://www.multitran.com/m.exe?s=does+not+exist&amp;l1=1&amp;l2=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4443" y="1942994"/>
            <a:ext cx="6615113" cy="1771315"/>
          </a:xfrm>
        </p:spPr>
        <p:txBody>
          <a:bodyPr anchor="t">
            <a:norm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Математические основы теории систем</a:t>
            </a:r>
            <a:br>
              <a:rPr lang="en-US" sz="2400" dirty="0"/>
            </a:br>
            <a:br>
              <a:rPr lang="en-US" sz="2400" dirty="0"/>
            </a:br>
            <a:r>
              <a:rPr lang="ru-RU" sz="2400" b="1" dirty="0"/>
              <a:t>Системы линейных уравнений</a:t>
            </a:r>
            <a:br>
              <a:rPr lang="ru-RU" sz="2400" b="1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889311"/>
            <a:ext cx="6400800" cy="462905"/>
          </a:xfrm>
        </p:spPr>
        <p:txBody>
          <a:bodyPr>
            <a:normAutofit/>
          </a:bodyPr>
          <a:lstStyle/>
          <a:p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10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26" y="611776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dirty="0"/>
                  <a:t>Рассмотрим систему уравнений</a:t>
                </a:r>
                <a:r>
                  <a:rPr lang="en-US" dirty="0"/>
                  <a:t>: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ru-RU" dirty="0"/>
                  <a:t>Мы можем переписать ее как</a:t>
                </a:r>
                <a:endParaRPr lang="en-US" dirty="0"/>
              </a:p>
              <a:p>
                <a:pPr marL="0" indent="0" algn="ctr">
                  <a:buFontTx/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sz="1200" dirty="0"/>
              </a:p>
              <a:p>
                <a:pPr marL="0" indent="0">
                  <a:buFontTx/>
                  <a:buNone/>
                </a:pPr>
                <a:r>
                  <a:rPr lang="ru-RU" dirty="0"/>
                  <a:t>г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де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6" y="611776"/>
                <a:ext cx="7886699" cy="4886016"/>
              </a:xfrm>
              <a:prstGeom prst="rect">
                <a:avLst/>
              </a:prstGeom>
              <a:blipFill>
                <a:blip r:embed="rId3"/>
                <a:stretch>
                  <a:fillRect l="-850" t="-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2725627" y="1384135"/>
                <a:ext cx="2667397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&amp;3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7" y="1384135"/>
                <a:ext cx="2667397" cy="10749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11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C2F3A01-8ADA-4CA1-862C-ADA68A70C1A0}"/>
              </a:ext>
            </a:extLst>
          </p:cNvPr>
          <p:cNvSpPr txBox="1">
            <a:spLocks/>
          </p:cNvSpPr>
          <p:nvPr/>
        </p:nvSpPr>
        <p:spPr>
          <a:xfrm>
            <a:off x="216273" y="98612"/>
            <a:ext cx="8071467" cy="39444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Матричное уравнение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656" y="623185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Перепишем в обобщенном виде:</a:t>
                </a:r>
              </a:p>
              <a:p>
                <a:pPr marL="0" indent="0">
                  <a:buNone/>
                </a:pPr>
                <a:r>
                  <a:rPr lang="ru-RU" dirty="0"/>
                  <a:t> линейная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уравнений с уравнений</a:t>
                </a:r>
                <a:r>
                  <a:rPr lang="en-US" dirty="0"/>
                  <a:t> </a:t>
                </a:r>
                <a:r>
                  <a:rPr lang="ru-RU" dirty="0"/>
                  <a:t>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неизвестными вида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				       (1)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⋯⋯⋯⋯⋯⋯⋯⋯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Матричное уравнение – уравнение в форме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dirty="0"/>
                  <a:t> -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матрица</a:t>
                </a:r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в</a:t>
                </a:r>
                <a14:m>
                  <m:oMath xmlns:m="http://schemas.openxmlformats.org/officeDocument/2006/math">
                    <m: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ектор </m:t>
                    </m:r>
                    <m:sSup>
                      <m:sSup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вектор с неизвестными коэффициентами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6" y="623185"/>
                <a:ext cx="7886699" cy="4886016"/>
              </a:xfrm>
              <a:prstGeom prst="rect">
                <a:avLst/>
              </a:prstGeom>
              <a:blipFill>
                <a:blip r:embed="rId3"/>
                <a:stretch>
                  <a:fillRect l="-851" t="-623" r="-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6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FD02F0E-0D14-4A24-80F5-7D422CAB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12C9F1-FA06-4F0A-BC37-66A018031834}"/>
                  </a:ext>
                </a:extLst>
              </p:cNvPr>
              <p:cNvSpPr txBox="1"/>
              <p:nvPr/>
            </p:nvSpPr>
            <p:spPr>
              <a:xfrm>
                <a:off x="399627" y="799253"/>
                <a:ext cx="8419253" cy="361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dirty="0"/>
              </a:p>
              <a:p>
                <a:r>
                  <a:rPr lang="ru-RU" dirty="0"/>
                  <a:t>Или, в матричной форме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									(3)</a:t>
                </a:r>
              </a:p>
              <a:p>
                <a:r>
                  <a:rPr lang="ru-RU" dirty="0"/>
                  <a:t>где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 то система называется </a:t>
                </a:r>
                <a:r>
                  <a:rPr lang="ru-RU" b="1" dirty="0"/>
                  <a:t>однородной</a:t>
                </a:r>
                <a:r>
                  <a:rPr lang="ru-RU" dirty="0"/>
                  <a:t>;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, то система называется </a:t>
                </a:r>
                <a:r>
                  <a:rPr lang="ru-RU" b="1" dirty="0"/>
                  <a:t>неоднородной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Решение системы </a:t>
                </a:r>
                <a:r>
                  <a:rPr lang="ru-RU" dirty="0"/>
                  <a:t>– вектор-столбец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обращающий (3) в равенство.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12C9F1-FA06-4F0A-BC37-66A018031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7" y="799253"/>
                <a:ext cx="8419253" cy="3618106"/>
              </a:xfrm>
              <a:prstGeom prst="rect">
                <a:avLst/>
              </a:prstGeom>
              <a:blipFill>
                <a:blip r:embed="rId2"/>
                <a:stretch>
                  <a:fillRect l="-652" r="-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7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13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509" y="767931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Однородная система всегда имеет решение </a:t>
                </a:r>
                <a14:m>
                  <m:oMath xmlns:m="http://schemas.openxmlformats.org/officeDocument/2006/math">
                    <m:r>
                      <a:rPr lang="en-US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Это </a:t>
                </a:r>
                <a:r>
                  <a:rPr lang="ru-RU" b="1" dirty="0"/>
                  <a:t>тривиальное решение</a:t>
                </a:r>
                <a:r>
                  <a:rPr lang="en-US" dirty="0"/>
                  <a:t>. </a:t>
                </a:r>
                <a:r>
                  <a:rPr lang="ru-RU" dirty="0"/>
                  <a:t>Любое ненулевое решение называется </a:t>
                </a:r>
                <a:r>
                  <a:rPr lang="ru-RU" b="1" dirty="0"/>
                  <a:t>нетривиальным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/>
                  <a:t>  – расширенная матрица системы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9" y="767931"/>
                <a:ext cx="7886699" cy="4886016"/>
              </a:xfrm>
              <a:prstGeom prst="rect">
                <a:avLst/>
              </a:prstGeom>
              <a:blipFill>
                <a:blip r:embed="rId3"/>
                <a:stretch>
                  <a:fillRect l="-773" t="-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C60D8C-7B9F-4AD1-A1CD-51B47E989A52}"/>
              </a:ext>
            </a:extLst>
          </p:cNvPr>
          <p:cNvSpPr txBox="1">
            <a:spLocks/>
          </p:cNvSpPr>
          <p:nvPr/>
        </p:nvSpPr>
        <p:spPr>
          <a:xfrm>
            <a:off x="350744" y="105150"/>
            <a:ext cx="78867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Множество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75039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14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7335" y="767931"/>
                <a:ext cx="2633285" cy="37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𝒓𝒂𝒏𝒌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" y="767931"/>
                <a:ext cx="2633285" cy="377604"/>
              </a:xfrm>
              <a:prstGeom prst="rect">
                <a:avLst/>
              </a:prstGeom>
              <a:blipFill>
                <a:blip r:embed="rId2"/>
                <a:stretch>
                  <a:fillRect l="-1389" t="-1613" r="-8796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C60D8C-7B9F-4AD1-A1CD-51B47E989A52}"/>
              </a:ext>
            </a:extLst>
          </p:cNvPr>
          <p:cNvSpPr txBox="1">
            <a:spLocks/>
          </p:cNvSpPr>
          <p:nvPr/>
        </p:nvSpPr>
        <p:spPr>
          <a:xfrm>
            <a:off x="350744" y="105150"/>
            <a:ext cx="78867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Условие существования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27" y="1823211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 </a:t>
                </a:r>
                <a:r>
                  <a:rPr lang="ru-RU" dirty="0"/>
                  <a:t>– такой случай невозможен</a:t>
                </a:r>
                <a:r>
                  <a:rPr lang="en-US" dirty="0"/>
                  <a:t>														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Неоднородная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F5F5F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</a:t>
                </a:r>
                <a:r>
                  <a:rPr lang="ru-RU" dirty="0"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решение не существует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7" y="1823211"/>
                <a:ext cx="7886699" cy="4886016"/>
              </a:xfrm>
              <a:prstGeom prst="rect">
                <a:avLst/>
              </a:prstGeom>
              <a:blipFill>
                <a:blip r:embed="rId5"/>
                <a:stretch>
                  <a:fillRect l="-773" t="-748" r="-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47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15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27335" y="767931"/>
                <a:ext cx="791780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ru-R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𝐫𝐚𝐧𝐤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неизвестных</a:t>
                </a:r>
                <a:endParaRPr lang="en-US" b="1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" y="767931"/>
                <a:ext cx="7917809" cy="404983"/>
              </a:xfrm>
              <a:prstGeom prst="rect">
                <a:avLst/>
              </a:prstGeom>
              <a:blipFill>
                <a:blip r:embed="rId2"/>
                <a:stretch>
                  <a:fillRect l="-462" t="-3030" b="-2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27" y="1443053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 </a:t>
                </a:r>
                <a:r>
                  <a:rPr lang="ru-RU" dirty="0"/>
                  <a:t>– существует только тривиальное решение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Неоднородная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существует</a:t>
                </a:r>
                <a:r>
                  <a:rPr lang="ru-RU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единственное решение</a:t>
                </a:r>
                <a:r>
                  <a:rPr lang="en-US" dirty="0"/>
                  <a:t>.</a:t>
                </a:r>
              </a:p>
              <a:p>
                <a:pPr marL="457200" indent="-457200" algn="just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457200" indent="-457200" algn="just">
                  <a:buClr>
                    <a:schemeClr val="accent1"/>
                  </a:buClr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marL="2628900" lvl="6" indent="0" algn="just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2628900" lvl="6" indent="0" algn="just">
                  <a:buClr>
                    <a:schemeClr val="accent1"/>
                  </a:buClr>
                  <a:buNone/>
                </a:pP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7" y="1443053"/>
                <a:ext cx="7886699" cy="4886016"/>
              </a:xfrm>
              <a:prstGeom prst="rect">
                <a:avLst/>
              </a:prstGeom>
              <a:blipFill>
                <a:blip r:embed="rId4"/>
                <a:stretch>
                  <a:fillRect l="-850" t="-874" r="-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73" y="3019286"/>
            <a:ext cx="2409825" cy="173355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2FD81CD-3C63-4EB2-A2D7-1AF6D12E81BC}"/>
              </a:ext>
            </a:extLst>
          </p:cNvPr>
          <p:cNvSpPr txBox="1">
            <a:spLocks/>
          </p:cNvSpPr>
          <p:nvPr/>
        </p:nvSpPr>
        <p:spPr>
          <a:xfrm>
            <a:off x="350744" y="105150"/>
            <a:ext cx="78867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Условие существования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60962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16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27335" y="970422"/>
                <a:ext cx="756072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𝒓𝒂𝒏𝒌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𝐫𝐚𝐧𝐤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где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ru-RU" dirty="0"/>
                      <m:t>количество неизвестных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" y="970422"/>
                <a:ext cx="7560724" cy="404983"/>
              </a:xfrm>
              <a:prstGeom prst="rect">
                <a:avLst/>
              </a:prstGeom>
              <a:blipFill>
                <a:blip r:embed="rId2"/>
                <a:stretch>
                  <a:fillRect l="-484" b="-13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335" y="1649242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0</a:t>
                </a:r>
                <a:r>
                  <a:rPr lang="ru-RU" dirty="0"/>
                  <a:t> – существует нетривиальное решение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dirty="0"/>
              </a:p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r>
                  <a:rPr lang="ru-RU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Неоднородная система </a:t>
                </a: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линейных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уравнений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существует бесконечное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ru-RU" dirty="0"/>
                  <a:t>множество решений 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" y="1649242"/>
                <a:ext cx="7886699" cy="4886016"/>
              </a:xfrm>
              <a:prstGeom prst="rect">
                <a:avLst/>
              </a:prstGeom>
              <a:blipFill>
                <a:blip r:embed="rId4"/>
                <a:stretch>
                  <a:fillRect l="-850" t="-874" r="-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65" y="2479396"/>
            <a:ext cx="2762162" cy="24976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E0D11F1-13E9-4013-97AD-17E9B1844647}"/>
              </a:ext>
            </a:extLst>
          </p:cNvPr>
          <p:cNvSpPr txBox="1">
            <a:spLocks/>
          </p:cNvSpPr>
          <p:nvPr/>
        </p:nvSpPr>
        <p:spPr>
          <a:xfrm>
            <a:off x="350744" y="105150"/>
            <a:ext cx="78867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Условие существования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419967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7E3308A-324F-4BB7-A765-56FC8E34F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0FA09B24-E358-4FD3-A110-7C2408668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39483"/>
                  </p:ext>
                </p:extLst>
              </p:nvPr>
            </p:nvGraphicFramePr>
            <p:xfrm>
              <a:off x="711200" y="181625"/>
              <a:ext cx="7975600" cy="4273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val="302759167"/>
                        </a:ext>
                      </a:extLst>
                    </a:gridCol>
                    <a:gridCol w="1673013">
                      <a:extLst>
                        <a:ext uri="{9D8B030D-6E8A-4147-A177-3AD203B41FA5}">
                          <a16:colId xmlns:a16="http://schemas.microsoft.com/office/drawing/2014/main" val="3523920549"/>
                        </a:ext>
                      </a:extLst>
                    </a:gridCol>
                    <a:gridCol w="2953174">
                      <a:extLst>
                        <a:ext uri="{9D8B030D-6E8A-4147-A177-3AD203B41FA5}">
                          <a16:colId xmlns:a16="http://schemas.microsoft.com/office/drawing/2014/main" val="3363979327"/>
                        </a:ext>
                      </a:extLst>
                    </a:gridCol>
                    <a:gridCol w="1764453">
                      <a:extLst>
                        <a:ext uri="{9D8B030D-6E8A-4147-A177-3AD203B41FA5}">
                          <a16:colId xmlns:a16="http://schemas.microsoft.com/office/drawing/2014/main" val="13903543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Ранговое условие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Ранг и размерность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Неоднородная система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Однородная система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  <a:r>
                            <a:rPr lang="ru-RU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2856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𝒓𝒂𝒏𝒌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ru-RU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𝒓𝒂𝒏𝒌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Решений нет (несовместная система)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Данный случай невозможен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28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Существует решение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48716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𝒓𝒂𝒏𝒌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ru-RU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𝒓𝒂𝒏𝒌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𝐫𝐚𝐧𝐤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– </a:t>
                          </a:r>
                          <a:r>
                            <a:rPr lang="ru-RU" sz="1600" dirty="0"/>
                            <a:t>количество неизвестных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существует</a:t>
                          </a:r>
                          <a:r>
                            <a:rPr lang="ru-RU" sz="1600" b="1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r>
                            <a:rPr lang="ru-RU" sz="1600" b="0" dirty="0">
                              <a:effectLst/>
                            </a:rPr>
                            <a:t>единственное решение (система совместная, определенная)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b="0" dirty="0">
                              <a:effectLst/>
                            </a:rPr>
                            <a:t>а)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sz="1600" b="0" dirty="0"/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b="0" dirty="0"/>
                            <a:t>б)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a:t> </a:t>
                          </a:r>
                          <a:endParaRPr lang="ru-RU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существует только тривиальное решение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779759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𝐫𝐚𝐧𝐤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существует бесконечное</a:t>
                          </a:r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множество решений</a:t>
                          </a:r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(неопределенная система) 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существует нетривиальное решение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712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0FA09B24-E358-4FD3-A110-7C2408668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39483"/>
                  </p:ext>
                </p:extLst>
              </p:nvPr>
            </p:nvGraphicFramePr>
            <p:xfrm>
              <a:off x="711200" y="181625"/>
              <a:ext cx="7975600" cy="4273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960">
                      <a:extLst>
                        <a:ext uri="{9D8B030D-6E8A-4147-A177-3AD203B41FA5}">
                          <a16:colId xmlns:a16="http://schemas.microsoft.com/office/drawing/2014/main" val="302759167"/>
                        </a:ext>
                      </a:extLst>
                    </a:gridCol>
                    <a:gridCol w="1673013">
                      <a:extLst>
                        <a:ext uri="{9D8B030D-6E8A-4147-A177-3AD203B41FA5}">
                          <a16:colId xmlns:a16="http://schemas.microsoft.com/office/drawing/2014/main" val="3523920549"/>
                        </a:ext>
                      </a:extLst>
                    </a:gridCol>
                    <a:gridCol w="2953174">
                      <a:extLst>
                        <a:ext uri="{9D8B030D-6E8A-4147-A177-3AD203B41FA5}">
                          <a16:colId xmlns:a16="http://schemas.microsoft.com/office/drawing/2014/main" val="3363979327"/>
                        </a:ext>
                      </a:extLst>
                    </a:gridCol>
                    <a:gridCol w="1764453">
                      <a:extLst>
                        <a:ext uri="{9D8B030D-6E8A-4147-A177-3AD203B41FA5}">
                          <a16:colId xmlns:a16="http://schemas.microsoft.com/office/drawing/2014/main" val="139035433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Ранговое условие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Ранг и размерность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0744" t="-4762" r="-60950" b="-5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724" t="-4762" r="-1724" b="-5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856813"/>
                      </a:ext>
                    </a:extLst>
                  </a:tr>
                  <a:tr h="5808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5" t="-114583" r="-405385" b="-5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Решений нет (несовместная система)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Данный случай невозможен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28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Существует решение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487160"/>
                      </a:ext>
                    </a:extLst>
                  </a:tr>
                  <a:tr h="1859280"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85" t="-60317" r="-405385" b="-29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4909" t="-86928" r="-283273" b="-48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0744" t="-86928" r="-60950" b="-48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1724" t="-86928" r="-1724" b="-48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797595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4909" t="-423704" r="-283273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существует бесконечное</a:t>
                          </a:r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множество решений</a:t>
                          </a:r>
                        </a:p>
                        <a:p>
                          <a:pPr marL="0" indent="0" algn="just">
                            <a:buClr>
                              <a:schemeClr val="accent1"/>
                            </a:buClr>
                            <a:buNone/>
                          </a:pPr>
                          <a:r>
                            <a:rPr lang="ru-RU" sz="1600" dirty="0"/>
                            <a:t>(неопределенная система) </a:t>
                          </a:r>
                          <a:endParaRPr lang="en-US" sz="16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существует нетривиальное решение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7124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34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18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9C60D8C-7B9F-4AD1-A1CD-51B47E989A52}"/>
              </a:ext>
            </a:extLst>
          </p:cNvPr>
          <p:cNvSpPr txBox="1">
            <a:spLocks/>
          </p:cNvSpPr>
          <p:nvPr/>
        </p:nvSpPr>
        <p:spPr>
          <a:xfrm>
            <a:off x="0" y="105150"/>
            <a:ext cx="78867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Соотношение между множествами решений однородной и неоднородной систем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7455B0A0-A7BE-4192-A05E-EE0210B6E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663" y="625675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sz="1800" b="1" dirty="0">
                    <a:solidFill>
                      <a:srgbClr val="C00000"/>
                    </a:solidFill>
                  </a:rPr>
                  <a:t>Пример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Множество решений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800" dirty="0"/>
                      <m:t>Множество решений</m:t>
                    </m:r>
                    <m:r>
                      <a:rPr lang="ru-RU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800" dirty="0"/>
              </a:p>
              <a:p>
                <a:pPr marL="0" indent="0">
                  <a:buFontTx/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7455B0A0-A7BE-4192-A05E-EE0210B6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3" y="62567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013" y="3091063"/>
            <a:ext cx="4324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19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26" y="751057"/>
                <a:ext cx="7886699" cy="488601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ru-RU" sz="1800" dirty="0"/>
                  <a:t>Исследуйте системы на существование решений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ru-RU" sz="1800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ru-RU" sz="1800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800" dirty="0"/>
                  <a:t>2.1</a:t>
                </a:r>
                <a:endParaRPr lang="ru-RU" sz="1800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ru-RU" sz="1800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dirty="0"/>
              </a:p>
              <a:p>
                <a:pPr algn="just">
                  <a:buClr>
                    <a:schemeClr val="accent1"/>
                  </a:buClr>
                  <a:buFont typeface="Wingdings" panose="05000000000000000000" pitchFamily="2" charset="2"/>
                  <a:buChar char="ü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800" dirty="0"/>
                  <a:t>2.2</a:t>
                </a:r>
              </a:p>
              <a:p>
                <a:pPr marL="0" indent="0" algn="ctr">
                  <a:buNone/>
                </a:pPr>
                <a:endParaRPr lang="ru-RU" sz="1800" b="1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0B4D8467-288E-45A9-83D9-31F89E41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6" y="751057"/>
                <a:ext cx="7886699" cy="4886016"/>
              </a:xfrm>
              <a:prstGeom prst="rect">
                <a:avLst/>
              </a:prstGeom>
              <a:blipFill>
                <a:blip r:embed="rId3"/>
                <a:stretch>
                  <a:fillRect l="-696" t="-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798525" y="1468449"/>
                <a:ext cx="193918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−9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525" y="1468449"/>
                <a:ext cx="1939184" cy="710194"/>
              </a:xfrm>
              <a:prstGeom prst="rect">
                <a:avLst/>
              </a:prstGeom>
              <a:blipFill>
                <a:blip r:embed="rId4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798525" y="3187573"/>
                <a:ext cx="206742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−10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525" y="3187573"/>
                <a:ext cx="2067424" cy="710194"/>
              </a:xfrm>
              <a:prstGeom prst="rect">
                <a:avLst/>
              </a:prstGeom>
              <a:blipFill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3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44DCAA8-631F-4351-9C04-CAAD04AA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0C42-B911-4CB8-A982-2093A3E9B439}"/>
              </a:ext>
            </a:extLst>
          </p:cNvPr>
          <p:cNvSpPr txBox="1"/>
          <p:nvPr/>
        </p:nvSpPr>
        <p:spPr>
          <a:xfrm>
            <a:off x="277445" y="79445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Линейные уравнения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5" y="1012054"/>
                <a:ext cx="8094770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i="1" dirty="0"/>
                  <a:t>Уравнение с неизвестными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/>
                  <a:t>, . . . </a:t>
                </a:r>
                <a:r>
                  <a:rPr lang="ru-RU" i="1" dirty="0"/>
                  <a:t>называется </a:t>
                </a:r>
                <a:r>
                  <a:rPr lang="ru-RU" i="1" dirty="0">
                    <a:solidFill>
                      <a:srgbClr val="FF0000"/>
                    </a:solidFill>
                  </a:rPr>
                  <a:t>линейным</a:t>
                </a:r>
                <a:r>
                  <a:rPr lang="ru-RU" i="1" dirty="0"/>
                  <a:t> если обе части уравнения это суммы произведений</a:t>
                </a:r>
                <a:r>
                  <a:rPr lang="ru-RU" b="1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i="1" dirty="0"/>
                  <a:t>, . . ., </a:t>
                </a:r>
                <a:r>
                  <a:rPr lang="ru-RU" i="1" dirty="0"/>
                  <a:t>на константы плюс постоянная</a:t>
                </a:r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5" y="1012054"/>
                <a:ext cx="8094770" cy="4818680"/>
              </a:xfrm>
              <a:prstGeom prst="rect">
                <a:avLst/>
              </a:prstGeom>
              <a:blipFill>
                <a:blip r:embed="rId3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5660479" y="2257621"/>
                <a:ext cx="187429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=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79" y="2257621"/>
                <a:ext cx="1874296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5445619" y="2126203"/>
            <a:ext cx="2211372" cy="8833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2355669" y="3288958"/>
                <a:ext cx="2480614" cy="8606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=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нелинейное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69" y="3288958"/>
                <a:ext cx="2480614" cy="860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: скругленные углы 4">
            <a:extLst>
              <a:ext uri="{FF2B5EF4-FFF2-40B4-BE49-F238E27FC236}">
                <a16:creationId xmlns:a16="http://schemas.microsoft.com/office/drawing/2014/main" id="{122D1FC6-0B09-4E05-B0C3-48186A5527C4}"/>
              </a:ext>
            </a:extLst>
          </p:cNvPr>
          <p:cNvSpPr/>
          <p:nvPr/>
        </p:nvSpPr>
        <p:spPr>
          <a:xfrm>
            <a:off x="2219235" y="3226085"/>
            <a:ext cx="2746990" cy="109004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2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20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20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B4D8467-288E-45A9-83D9-31F89E41C1D1}"/>
              </a:ext>
            </a:extLst>
          </p:cNvPr>
          <p:cNvSpPr txBox="1">
            <a:spLocks/>
          </p:cNvSpPr>
          <p:nvPr/>
        </p:nvSpPr>
        <p:spPr>
          <a:xfrm>
            <a:off x="736226" y="611776"/>
            <a:ext cx="7886699" cy="4886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accent1"/>
              </a:buClr>
              <a:buNone/>
            </a:pPr>
            <a:r>
              <a:rPr lang="en-US" sz="1800" dirty="0"/>
              <a:t>2.3: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en-US" sz="1800" dirty="0"/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1800" dirty="0"/>
              <a:t>2.4</a:t>
            </a: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ru-RU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704740" y="600246"/>
                <a:ext cx="181094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40" y="600246"/>
                <a:ext cx="1810945" cy="7101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565344" y="2566477"/>
                <a:ext cx="2089739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344" y="2566477"/>
                <a:ext cx="2089739" cy="9766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1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21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21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21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B4D8467-288E-45A9-83D9-31F89E41C1D1}"/>
              </a:ext>
            </a:extLst>
          </p:cNvPr>
          <p:cNvSpPr txBox="1">
            <a:spLocks/>
          </p:cNvSpPr>
          <p:nvPr/>
        </p:nvSpPr>
        <p:spPr>
          <a:xfrm>
            <a:off x="736224" y="767931"/>
            <a:ext cx="7886699" cy="4886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2.5: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ru-RU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641544" y="762471"/>
                <a:ext cx="183325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44" y="762471"/>
                <a:ext cx="1833258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76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22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22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22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B4D8467-288E-45A9-83D9-31F89E41C1D1}"/>
              </a:ext>
            </a:extLst>
          </p:cNvPr>
          <p:cNvSpPr txBox="1">
            <a:spLocks/>
          </p:cNvSpPr>
          <p:nvPr/>
        </p:nvSpPr>
        <p:spPr>
          <a:xfrm>
            <a:off x="736225" y="510176"/>
            <a:ext cx="7886699" cy="48860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i="1" dirty="0"/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1800" dirty="0"/>
              <a:t>2.6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endParaRPr lang="ru-RU" sz="1800" dirty="0"/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1800" dirty="0"/>
              <a:t>2.7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614903" y="573011"/>
                <a:ext cx="1961499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03" y="573011"/>
                <a:ext cx="1961499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1808867" y="2598087"/>
                <a:ext cx="168270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7" y="2598087"/>
                <a:ext cx="1682704" cy="71019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91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3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0C42-B911-4CB8-A982-2093A3E9B439}"/>
              </a:ext>
            </a:extLst>
          </p:cNvPr>
          <p:cNvSpPr txBox="1"/>
          <p:nvPr/>
        </p:nvSpPr>
        <p:spPr>
          <a:xfrm>
            <a:off x="277445" y="79445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Системы линейных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56394"/>
                <a:ext cx="8498132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i="1" dirty="0"/>
                  <a:t>Система линейных уравнений – это набор из нескольких линейных уравнений</a:t>
                </a: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b="1" i="1" dirty="0"/>
                  <a:t>Множество решений – </a:t>
                </a:r>
                <a:r>
                  <a:rPr lang="ru-RU" i="1" dirty="0"/>
                  <a:t>это набор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. . ., </a:t>
                </a:r>
                <a:r>
                  <a:rPr lang="ru-RU" dirty="0"/>
                  <a:t>для которых уравнения одновременно выполняются</a:t>
                </a:r>
                <a:r>
                  <a:rPr lang="en-US" dirty="0"/>
                  <a:t>.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b="1" i="1" dirty="0"/>
                  <a:t>Множество решений </a:t>
                </a:r>
                <a:r>
                  <a:rPr lang="ru-RU" dirty="0"/>
                  <a:t>системы уравнений – это набор всех решений</a:t>
                </a:r>
                <a:r>
                  <a:rPr lang="en-US" dirty="0"/>
                  <a:t>.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b="1" i="1" dirty="0"/>
                  <a:t>Решить систему </a:t>
                </a:r>
                <a:r>
                  <a:rPr lang="ru-RU" i="1" dirty="0"/>
                  <a:t>означает найти все решения</a:t>
                </a:r>
                <a:r>
                  <a:rPr lang="ru-RU" b="1" i="1" dirty="0"/>
                  <a:t>.</a:t>
                </a:r>
                <a:endParaRPr lang="en-US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i="1" dirty="0"/>
                  <a:t>Система уравнений называется несовместной, есть решений не существует. В противном случае система совместная</a:t>
                </a:r>
                <a:r>
                  <a:rPr lang="en-US" i="1" dirty="0"/>
                  <a:t>. 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6394"/>
                <a:ext cx="8498132" cy="4818680"/>
              </a:xfrm>
              <a:prstGeom prst="rect">
                <a:avLst/>
              </a:prstGeom>
              <a:blipFill>
                <a:blip r:embed="rId3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3387795" y="1013388"/>
                <a:ext cx="246574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95" y="1013388"/>
                <a:ext cx="2465740" cy="9766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7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4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0C42-B911-4CB8-A982-2093A3E9B439}"/>
              </a:ext>
            </a:extLst>
          </p:cNvPr>
          <p:cNvSpPr txBox="1"/>
          <p:nvPr/>
        </p:nvSpPr>
        <p:spPr>
          <a:xfrm>
            <a:off x="277444" y="105931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Плоскость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642438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dirty="0"/>
                  <a:t>Когда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  , </m:t>
                    </m:r>
                    <m:sSup>
                      <m:sSup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это </m:t>
                    </m:r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 −</m:t>
                    </m:r>
                    <m: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плоскость</m:t>
                    </m:r>
                  </m:oMath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Каждая точка плоскости может быть </a:t>
                </a:r>
              </a:p>
              <a:p>
                <a:pPr marL="0" indent="0">
                  <a:buNone/>
                </a:pPr>
                <a:r>
                  <a:rPr lang="ru-RU" dirty="0"/>
                  <a:t>представлена парой действительных чисел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(координатами)</a:t>
                </a: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642438" cy="4818680"/>
              </a:xfrm>
              <a:prstGeom prst="rect">
                <a:avLst/>
              </a:prstGeom>
              <a:blipFill>
                <a:blip r:embed="rId3"/>
                <a:stretch>
                  <a:fillRect l="-776" t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154" y="1426452"/>
            <a:ext cx="3248773" cy="32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5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0C42-B911-4CB8-A982-2093A3E9B439}"/>
              </a:ext>
            </a:extLst>
          </p:cNvPr>
          <p:cNvSpPr txBox="1"/>
          <p:nvPr/>
        </p:nvSpPr>
        <p:spPr>
          <a:xfrm>
            <a:off x="277444" y="105931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Space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642438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dirty="0"/>
                  <a:t>Когда </a:t>
                </a:r>
                <a14:m>
                  <m:oMath xmlns:m="http://schemas.openxmlformats.org/officeDocument/2006/math"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=3  , </m:t>
                    </m:r>
                    <m:sSup>
                      <m:sSup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это </m:t>
                    </m:r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 −</m:t>
                    </m:r>
                    <m:r>
                      <a:rPr lang="ru-RU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пространство</m:t>
                    </m:r>
                  </m:oMath>
                </a14:m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0" lvl="1" indent="0">
                  <a:buSzPct val="100000"/>
                  <a:buNone/>
                </a:pPr>
                <a:r>
                  <a:rPr lang="ru-RU" dirty="0"/>
                  <a:t>Каждая точка пространства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может быть представлена</a:t>
                </a:r>
              </a:p>
              <a:p>
                <a:pPr marL="0" indent="0">
                  <a:buNone/>
                </a:pPr>
                <a:r>
                  <a:rPr lang="ru-RU" dirty="0"/>
                  <a:t> тройкой действительных чисел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 координатами</a:t>
                </a:r>
                <a:r>
                  <a:rPr lang="en-US" i="1" dirty="0"/>
                  <a:t>	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:endParaRPr lang="ru-RU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642438" cy="4818680"/>
              </a:xfrm>
              <a:prstGeom prst="rect">
                <a:avLst/>
              </a:prstGeom>
              <a:blipFill>
                <a:blip r:embed="rId3"/>
                <a:stretch>
                  <a:fillRect l="-776" t="-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19" y="1211720"/>
            <a:ext cx="50196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6</a:t>
            </a:fld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50C42-B911-4CB8-A982-2093A3E9B439}"/>
              </a:ext>
            </a:extLst>
          </p:cNvPr>
          <p:cNvSpPr txBox="1"/>
          <p:nvPr/>
        </p:nvSpPr>
        <p:spPr>
          <a:xfrm>
            <a:off x="277444" y="105931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Множества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О</m:t>
                      </m:r>
                      <m:r>
                        <a:rPr lang="ru-RU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дно уравнение, две переменных</m:t>
                      </m:r>
                      <m:r>
                        <a:rPr lang="en-US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Л</a:t>
                </a:r>
                <a14:m>
                  <m:oMath xmlns:m="http://schemas.openxmlformats.org/officeDocument/2006/math">
                    <m:r>
                      <a:rPr lang="ru-RU" b="1" i="0" smtClean="0">
                        <a:latin typeface="Cambria Math" panose="02040503050406030204" pitchFamily="18" charset="0"/>
                      </a:rPr>
                      <m:t>иния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−это луч, прямой и бесконечный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обоих 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направлениях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О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дно уравнение</m:t>
                    </m:r>
                    <m:r>
                      <m:rPr>
                        <m:nor/>
                      </m:rPr>
                      <a:rPr lang="ru-RU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u-RU" b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три переменных</m:t>
                    </m:r>
                    <m:r>
                      <a:rPr lang="en-US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657600" lvl="8" indent="0">
                  <a:buClr>
                    <a:schemeClr val="accent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3657600" lvl="8" indent="0">
                  <a:buClr>
                    <a:schemeClr val="accent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US" dirty="0"/>
                  <a:t> </a:t>
                </a:r>
                <a:r>
                  <a:rPr lang="ru-RU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Плоскость </a:t>
                </a:r>
                <a:r>
                  <a:rPr lang="ru-RU" dirty="0"/>
                  <a:t>– бесконечна во всех направлениях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i="1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394" y="975471"/>
            <a:ext cx="1857375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037" y="2823321"/>
            <a:ext cx="1882400" cy="22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7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Два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уравнени</m:t>
                    </m:r>
                    <m:r>
                      <a:rPr lang="ru-RU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я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 две переменных</m:t>
                    </m:r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US" dirty="0"/>
                  <a:t>						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Решение системы из двух уравнений -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пара чисел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ru-RU" dirty="0"/>
                  <a:t>при которых оба </a:t>
                </a:r>
              </a:p>
              <a:p>
                <a:pPr marL="0" indent="0">
                  <a:buNone/>
                </a:pPr>
                <a:r>
                  <a:rPr lang="ru-RU" dirty="0"/>
                  <a:t>уравнения одновременно выполняются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ru-RU" dirty="0"/>
                  <a:t>– это точка, которая лежит на обеих</a:t>
                </a:r>
              </a:p>
              <a:p>
                <a:pPr marL="0" indent="0">
                  <a:buNone/>
                </a:pPr>
                <a:r>
                  <a:rPr lang="ru-RU" dirty="0"/>
                  <a:t> прямых одновременно</a:t>
                </a: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  <a:blipFill>
                <a:blip r:embed="rId3"/>
                <a:stretch>
                  <a:fillRect l="-829" t="-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2775049" y="1279370"/>
                <a:ext cx="1612236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49" y="1279370"/>
                <a:ext cx="1612236" cy="6053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823" y="1144788"/>
            <a:ext cx="3657600" cy="346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7975" y="2239687"/>
                <a:ext cx="933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) </a:t>
                </a:r>
                <a:endParaRPr lang="ru-R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975" y="2239687"/>
                <a:ext cx="93382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701FD04-64AA-448D-9B91-05BBE832120F}"/>
              </a:ext>
            </a:extLst>
          </p:cNvPr>
          <p:cNvSpPr txBox="1"/>
          <p:nvPr/>
        </p:nvSpPr>
        <p:spPr>
          <a:xfrm>
            <a:off x="277444" y="105931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Множества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50340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8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Два уравнения, две переменных</m:t>
                    </m:r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US" dirty="0"/>
                  <a:t>						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Линии не пересекаются –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система уравнений не имеет </a:t>
                </a:r>
              </a:p>
              <a:p>
                <a:pPr marL="0" indent="0">
                  <a:buNone/>
                </a:pPr>
                <a:r>
                  <a:rPr lang="ru-RU" dirty="0"/>
                  <a:t>	решений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  <a:blipFill>
                <a:blip r:embed="rId3"/>
                <a:stretch>
                  <a:fillRect l="-829" t="-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2775049" y="1634467"/>
                <a:ext cx="1811330" cy="607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49" y="1634467"/>
                <a:ext cx="1811330" cy="6073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487" y="1471697"/>
            <a:ext cx="3143250" cy="3000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DF633-2051-49C4-8F16-243EE5C7B4F9}"/>
              </a:ext>
            </a:extLst>
          </p:cNvPr>
          <p:cNvSpPr txBox="1"/>
          <p:nvPr/>
        </p:nvSpPr>
        <p:spPr>
          <a:xfrm>
            <a:off x="277444" y="105931"/>
            <a:ext cx="450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Множества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90136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F0A45E-431F-4320-B0A6-E87D03658340}"/>
              </a:ext>
            </a:extLst>
          </p:cNvPr>
          <p:cNvSpPr txBox="1">
            <a:spLocks/>
          </p:cNvSpPr>
          <p:nvPr/>
        </p:nvSpPr>
        <p:spPr>
          <a:xfrm>
            <a:off x="8409927" y="461188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BB473-80F4-934C-9405-03FAD00083F2}" type="slidenum">
              <a:rPr lang="ru-RU" smtClean="0">
                <a:solidFill>
                  <a:schemeClr val="accent4"/>
                </a:solidFill>
              </a:rPr>
              <a:pPr/>
              <a:t>9</a:t>
            </a:fld>
            <a:endParaRPr lang="ru-RU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Два уравнения, две переменных</m:t>
                    </m:r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  <a:buFont typeface="Wingdings" pitchFamily="2" charset="2"/>
                  <a:buChar char="ü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US" dirty="0"/>
                  <a:t>						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ru-RU" b="1" dirty="0"/>
                  <a:t>Бесконечно</a:t>
                </a:r>
                <a:r>
                  <a:rPr lang="ru-RU" dirty="0"/>
                  <a:t> много решений</a:t>
                </a:r>
                <a:endParaRPr lang="en-US" i="1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4A8495D6-CF6D-0A49-AB3A-B5969A1E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785673"/>
                <a:ext cx="8094770" cy="4818680"/>
              </a:xfrm>
              <a:prstGeom prst="rect">
                <a:avLst/>
              </a:prstGeom>
              <a:blipFill>
                <a:blip r:embed="rId3"/>
                <a:stretch>
                  <a:fillRect l="-829" t="-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46D00D42-E0F9-4EC0-901D-9246DB7D59A7}"/>
                  </a:ext>
                </a:extLst>
              </p:cNvPr>
              <p:cNvSpPr/>
              <p:nvPr/>
            </p:nvSpPr>
            <p:spPr>
              <a:xfrm>
                <a:off x="2775049" y="1634467"/>
                <a:ext cx="1913601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6D00D42-E0F9-4EC0-901D-9246DB7D5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49" y="1634467"/>
                <a:ext cx="1913601" cy="6053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15" y="1361234"/>
            <a:ext cx="2962275" cy="290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05E1C3-49B8-48A3-A150-FC3360483D54}"/>
                  </a:ext>
                </a:extLst>
              </p:cNvPr>
              <p:cNvSpPr txBox="1"/>
              <p:nvPr/>
            </p:nvSpPr>
            <p:spPr>
              <a:xfrm>
                <a:off x="277444" y="128561"/>
                <a:ext cx="56633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Два</m:t>
                      </m:r>
                      <m:r>
                        <a:rPr lang="ru-RU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уравнени</m:t>
                      </m:r>
                      <m:r>
                        <a:rPr lang="ru-RU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я</m:t>
                      </m:r>
                      <m:r>
                        <a:rPr lang="ru-RU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две переменных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05E1C3-49B8-48A3-A150-FC336048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4" y="128561"/>
                <a:ext cx="566338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6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</TotalTime>
  <Words>976</Words>
  <Application>Microsoft Office PowerPoint</Application>
  <PresentationFormat>Экран (16:9)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Cover</vt:lpstr>
      <vt:lpstr>1_Cover</vt:lpstr>
      <vt:lpstr>Математические основы теории систем  Системы линейных уравнений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user</cp:lastModifiedBy>
  <cp:revision>156</cp:revision>
  <dcterms:created xsi:type="dcterms:W3CDTF">2014-06-27T12:30:22Z</dcterms:created>
  <dcterms:modified xsi:type="dcterms:W3CDTF">2022-03-04T21:12:37Z</dcterms:modified>
</cp:coreProperties>
</file>