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9"/>
  </p:notesMasterIdLst>
  <p:handoutMasterIdLst>
    <p:handoutMasterId r:id="rId20"/>
  </p:handoutMasterIdLst>
  <p:sldIdLst>
    <p:sldId id="265" r:id="rId3"/>
    <p:sldId id="270" r:id="rId4"/>
    <p:sldId id="279" r:id="rId5"/>
    <p:sldId id="277" r:id="rId6"/>
    <p:sldId id="288" r:id="rId7"/>
    <p:sldId id="278" r:id="rId8"/>
    <p:sldId id="273" r:id="rId9"/>
    <p:sldId id="274" r:id="rId10"/>
    <p:sldId id="280" r:id="rId11"/>
    <p:sldId id="281" r:id="rId12"/>
    <p:sldId id="282" r:id="rId13"/>
    <p:sldId id="283" r:id="rId14"/>
    <p:sldId id="284" r:id="rId15"/>
    <p:sldId id="287" r:id="rId16"/>
    <p:sldId id="286" r:id="rId17"/>
    <p:sldId id="26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725" y="8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athworks.com/help/matlab/ref/pinv.html#d123e1043392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64443" y="1686092"/>
            <a:ext cx="6615113" cy="1771315"/>
          </a:xfrm>
        </p:spPr>
        <p:txBody>
          <a:bodyPr anchor="t">
            <a:normAutofit/>
          </a:bodyPr>
          <a:lstStyle/>
          <a:p>
            <a:r>
              <a:rPr lang="ru-RU" sz="2400" dirty="0"/>
              <a:t>Математические основы теории систем</a:t>
            </a:r>
            <a:br>
              <a:rPr lang="en-US" sz="2400" dirty="0"/>
            </a:br>
            <a:br>
              <a:rPr lang="en-US" sz="2400" dirty="0"/>
            </a:br>
            <a:r>
              <a:rPr lang="ru-RU" sz="2000" b="1" dirty="0" err="1">
                <a:latin typeface="Arial" panose="020B0604020202020204" pitchFamily="34" charset="0"/>
                <a:ea typeface="Arial" panose="020B0604020202020204" pitchFamily="34" charset="0"/>
              </a:rPr>
              <a:t>Псевдообращение</a:t>
            </a:r>
            <a:r>
              <a:rPr lang="en-US" sz="2000" b="1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br>
              <a:rPr lang="en-US" sz="2000" b="1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000" b="1" dirty="0" err="1">
                <a:latin typeface="Arial" panose="020B0604020202020204" pitchFamily="34" charset="0"/>
                <a:ea typeface="Arial" panose="020B0604020202020204" pitchFamily="34" charset="0"/>
              </a:rPr>
              <a:t>Псевдообратная</a:t>
            </a:r>
            <a:r>
              <a:rPr lang="ru-RU" sz="2000" b="1" dirty="0">
                <a:latin typeface="Arial" panose="020B0604020202020204" pitchFamily="34" charset="0"/>
                <a:ea typeface="Arial" panose="020B0604020202020204" pitchFamily="34" charset="0"/>
              </a:rPr>
              <a:t> матрица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889311"/>
            <a:ext cx="6400800" cy="462905"/>
          </a:xfrm>
        </p:spPr>
        <p:txBody>
          <a:bodyPr>
            <a:normAutofit/>
          </a:bodyPr>
          <a:lstStyle/>
          <a:p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AC8547-7C41-4937-8554-250442830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01843B3-41CD-43E4-8739-26BDAB9E9622}"/>
              </a:ext>
            </a:extLst>
          </p:cNvPr>
          <p:cNvSpPr txBox="1">
            <a:spLocks/>
          </p:cNvSpPr>
          <p:nvPr/>
        </p:nvSpPr>
        <p:spPr>
          <a:xfrm>
            <a:off x="457200" y="722310"/>
            <a:ext cx="7089058" cy="30878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ru-RU" b="1" dirty="0">
                <a:solidFill>
                  <a:srgbClr val="FF0000"/>
                </a:solidFill>
              </a:rPr>
              <a:t> Найти наилучшее приближенное решение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ru-RU" dirty="0"/>
          </a:p>
          <a:p>
            <a:pPr marL="514350" indent="-514350">
              <a:buFontTx/>
              <a:buAutoNum type="arabicPeriod"/>
            </a:pPr>
            <a:endParaRPr lang="ru-RU" dirty="0"/>
          </a:p>
          <a:p>
            <a:pPr marL="514350" indent="-514350">
              <a:buFontTx/>
              <a:buAutoNum type="arabicPeriod"/>
            </a:pPr>
            <a:endParaRPr lang="ru-RU" dirty="0"/>
          </a:p>
          <a:p>
            <a:pPr marL="514350" indent="-514350">
              <a:buFontTx/>
              <a:buAutoNum type="arabicPeriod"/>
            </a:pPr>
            <a:endParaRPr lang="ru-RU" dirty="0"/>
          </a:p>
          <a:p>
            <a:pPr marL="0" indent="0">
              <a:buFontTx/>
              <a:buNone/>
            </a:pPr>
            <a:endParaRPr lang="ru-RU" dirty="0"/>
          </a:p>
          <a:p>
            <a:pPr marL="514350" indent="-514350">
              <a:buFontTx/>
              <a:buAutoNum type="arabicPeriod"/>
            </a:pPr>
            <a:endParaRPr lang="ru-RU" dirty="0"/>
          </a:p>
          <a:p>
            <a:pPr marL="0" indent="0">
              <a:buFontTx/>
              <a:buNone/>
            </a:pP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1750411" y="1147733"/>
                <a:ext cx="193918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/>
                                  </a:rPr>
                                  <m:t>+6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411" y="1147733"/>
                <a:ext cx="1939185" cy="710194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441240" y="1593608"/>
                <a:ext cx="6954890" cy="3667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			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𝑑𝑖𝑚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i="1" dirty="0">
                  <a:latin typeface="Cambria Math"/>
                  <a:ea typeface="Cambria Math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  <m:r>
                      <a:rPr lang="en-US">
                        <a:latin typeface="Cambria Math"/>
                      </a:rPr>
                      <m:t>,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 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    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u="sng" dirty="0"/>
              </a:p>
              <a:p>
                <a:endParaRPr lang="en-US" u="sng" dirty="0"/>
              </a:p>
              <a:p>
                <a:pPr algn="ctr"/>
                <a:r>
                  <a:rPr lang="ru-RU" u="sng" dirty="0"/>
                  <a:t>Решение не существует</a:t>
                </a:r>
                <a:endParaRPr lang="en-US" u="sng" dirty="0"/>
              </a:p>
              <a:p>
                <a:pPr algn="ctr"/>
                <a:endParaRPr lang="en-US" u="sng" dirty="0"/>
              </a:p>
              <a:p>
                <a:r>
                  <a:rPr lang="ru-RU" b="1" dirty="0"/>
                  <a:t>Найдем наилучшее приближенное решение:</a:t>
                </a:r>
                <a:endParaRPr lang="en-US" b="1" dirty="0"/>
              </a:p>
              <a:p>
                <a:endParaRPr lang="en-US" b="1" i="1" dirty="0"/>
              </a:p>
              <a:p>
                <a:r>
                  <a:rPr lang="en-US" dirty="0"/>
                  <a:t>	As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  <m:r>
                          <a:rPr lang="en-US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u="sng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240" y="1593608"/>
                <a:ext cx="6954890" cy="3667927"/>
              </a:xfrm>
              <a:prstGeom prst="rect">
                <a:avLst/>
              </a:prstGeom>
              <a:blipFill>
                <a:blip r:embed="rId4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7F3B0B-4CF4-49C2-B4D8-D6A8D6E0E56E}"/>
              </a:ext>
            </a:extLst>
          </p:cNvPr>
          <p:cNvSpPr txBox="1"/>
          <p:nvPr/>
        </p:nvSpPr>
        <p:spPr>
          <a:xfrm>
            <a:off x="329184" y="150849"/>
            <a:ext cx="513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  <a:ea typeface="Arial" panose="020B0604020202020204" pitchFamily="34" charset="0"/>
              </a:rPr>
              <a:t>Псевдообратная</a:t>
            </a: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 матрица.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1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AC8547-7C41-4937-8554-250442830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01843B3-41CD-43E4-8739-26BDAB9E9622}"/>
              </a:ext>
            </a:extLst>
          </p:cNvPr>
          <p:cNvSpPr txBox="1">
            <a:spLocks/>
          </p:cNvSpPr>
          <p:nvPr/>
        </p:nvSpPr>
        <p:spPr>
          <a:xfrm>
            <a:off x="233714" y="661753"/>
            <a:ext cx="7089058" cy="30878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5C8C2-8D34-48E7-A7F2-AD433E7DB8D7}"/>
              </a:ext>
            </a:extLst>
          </p:cNvPr>
          <p:cNvSpPr txBox="1"/>
          <p:nvPr/>
        </p:nvSpPr>
        <p:spPr>
          <a:xfrm>
            <a:off x="457200" y="150849"/>
            <a:ext cx="5004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ea typeface="Arial" panose="020B0604020202020204" pitchFamily="34" charset="0"/>
              </a:rPr>
              <a:t>Pseudoinverse</a:t>
            </a: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</a:rPr>
              <a:t> matrix.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Example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-144588" y="694322"/>
                <a:ext cx="8047184" cy="4232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 :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=−2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=−3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=6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=−3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588" y="694322"/>
                <a:ext cx="8047184" cy="42326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6410177" y="3048903"/>
                <a:ext cx="2506737" cy="2019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50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min</a:t>
                </a:r>
                <a:endParaRPr lang="ru-RU" i="1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177" y="3048903"/>
                <a:ext cx="2506737" cy="2019655"/>
              </a:xfrm>
              <a:prstGeom prst="rect">
                <a:avLst/>
              </a:prstGeom>
              <a:blipFill>
                <a:blip r:embed="rId4"/>
                <a:stretch>
                  <a:fillRect t="-906" b="-24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4">
            <a:extLst>
              <a:ext uri="{FF2B5EF4-FFF2-40B4-BE49-F238E27FC236}">
                <a16:creationId xmlns:a16="http://schemas.microsoft.com/office/drawing/2014/main" id="{122D1FC6-0B09-4E05-B0C3-48186A5527C4}"/>
              </a:ext>
            </a:extLst>
          </p:cNvPr>
          <p:cNvSpPr/>
          <p:nvPr/>
        </p:nvSpPr>
        <p:spPr>
          <a:xfrm>
            <a:off x="6312993" y="3051657"/>
            <a:ext cx="2642788" cy="19593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AC8547-7C41-4937-8554-250442830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01843B3-41CD-43E4-8739-26BDAB9E9622}"/>
              </a:ext>
            </a:extLst>
          </p:cNvPr>
          <p:cNvSpPr txBox="1">
            <a:spLocks/>
          </p:cNvSpPr>
          <p:nvPr/>
        </p:nvSpPr>
        <p:spPr>
          <a:xfrm>
            <a:off x="424199" y="655698"/>
            <a:ext cx="7089058" cy="30878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4 </a:t>
            </a:r>
            <a:endParaRPr lang="ru-RU" dirty="0"/>
          </a:p>
          <a:p>
            <a:pPr marL="514350" indent="-514350">
              <a:buFontTx/>
              <a:buAutoNum type="arabicPeriod"/>
            </a:pPr>
            <a:endParaRPr lang="ru-RU" dirty="0"/>
          </a:p>
          <a:p>
            <a:pPr marL="514350" indent="-514350">
              <a:buFontTx/>
              <a:buAutoNum type="arabicPeriod"/>
            </a:pPr>
            <a:endParaRPr lang="ru-RU" dirty="0"/>
          </a:p>
          <a:p>
            <a:pPr marL="514350" indent="-514350">
              <a:buFontTx/>
              <a:buAutoNum type="arabicPeriod"/>
            </a:pPr>
            <a:endParaRPr lang="ru-RU" dirty="0"/>
          </a:p>
          <a:p>
            <a:pPr marL="0" indent="0">
              <a:buFontTx/>
              <a:buNone/>
            </a:pPr>
            <a:endParaRPr lang="ru-RU" dirty="0"/>
          </a:p>
          <a:p>
            <a:pPr marL="514350" indent="-514350">
              <a:buFontTx/>
              <a:buAutoNum type="arabicPeriod"/>
            </a:pPr>
            <a:endParaRPr lang="ru-RU" dirty="0"/>
          </a:p>
          <a:p>
            <a:pPr marL="0" indent="0">
              <a:buFontTx/>
              <a:buNone/>
            </a:pP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1105156" y="651332"/>
                <a:ext cx="7682103" cy="1807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/>
                  <a:t>В результате трехкратного измерения величины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были получены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/>
                  <a:t>следующие результаты</a:t>
                </a:r>
                <a:r>
                  <a:rPr lang="en-US" dirty="0"/>
                  <a:t>:</a:t>
                </a:r>
                <a:r>
                  <a:rPr lang="en-US" i="1" dirty="0"/>
                  <a:t> </a:t>
                </a:r>
                <a:r>
                  <a:rPr lang="en-US" dirty="0"/>
                  <a:t>1.5; 2; 2.3</a:t>
                </a:r>
                <a:r>
                  <a:rPr lang="ru-RU" dirty="0"/>
                  <a:t>  Найти наилучшую оценку величины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i="1" dirty="0"/>
              </a:p>
              <a:p>
                <a:r>
                  <a:rPr lang="en-US" i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1.5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.3</m:t>
                                  </m:r>
                                </m:e>
                              </m:eqArr>
                            </m:e>
                          </m:mr>
                        </m:m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&amp;</m:t>
                            </m:r>
                          </m:e>
                          <m:e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</m:e>
                          <m:e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</m:e>
                        </m:eqArr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56" y="651332"/>
                <a:ext cx="7682103" cy="1807611"/>
              </a:xfrm>
              <a:prstGeom prst="rect">
                <a:avLst/>
              </a:prstGeom>
              <a:blipFill>
                <a:blip r:embed="rId3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105156" y="1653885"/>
                <a:ext cx="6954890" cy="37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			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𝑑𝑖𝑚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/>
                  <a:ea typeface="Cambria Math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=1</m:t>
                      </m:r>
                      <m:r>
                        <a:rPr lang="en-US">
                          <a:latin typeface="Cambria Math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2.3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u="sng" dirty="0"/>
              </a:p>
              <a:p>
                <a:endParaRPr lang="en-US" u="sng" dirty="0"/>
              </a:p>
              <a:p>
                <a:pPr algn="ctr"/>
                <a:r>
                  <a:rPr lang="ru-RU" u="sng" dirty="0"/>
                  <a:t>Решения не существует, система несовместная</a:t>
                </a:r>
                <a:endParaRPr lang="en-US" u="sng" dirty="0"/>
              </a:p>
              <a:p>
                <a:endParaRPr lang="en-US" b="1" i="1" dirty="0"/>
              </a:p>
              <a:p>
                <a:r>
                  <a:rPr lang="en-US" dirty="0"/>
                  <a:t>	As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u="sng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56" y="1653885"/>
                <a:ext cx="6954890" cy="3793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14541AF-215A-454E-A076-8B7BCA36EF53}"/>
              </a:ext>
            </a:extLst>
          </p:cNvPr>
          <p:cNvSpPr txBox="1"/>
          <p:nvPr/>
        </p:nvSpPr>
        <p:spPr>
          <a:xfrm>
            <a:off x="329184" y="150849"/>
            <a:ext cx="513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  <a:ea typeface="Arial" panose="020B0604020202020204" pitchFamily="34" charset="0"/>
              </a:rPr>
              <a:t>Псевдообратная</a:t>
            </a: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 матрица.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3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AC8547-7C41-4937-8554-250442830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01843B3-41CD-43E4-8739-26BDAB9E9622}"/>
              </a:ext>
            </a:extLst>
          </p:cNvPr>
          <p:cNvSpPr txBox="1">
            <a:spLocks/>
          </p:cNvSpPr>
          <p:nvPr/>
        </p:nvSpPr>
        <p:spPr>
          <a:xfrm>
            <a:off x="233714" y="661753"/>
            <a:ext cx="7089058" cy="30878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-144588" y="694322"/>
                <a:ext cx="8047184" cy="3154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 :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1    1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3   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1    1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588" y="694322"/>
                <a:ext cx="8047184" cy="31548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196482" y="3968113"/>
                <a:ext cx="5126290" cy="830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1    1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2.3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=</a:t>
                </a:r>
                <a:r>
                  <a:rPr lang="ru-RU" dirty="0"/>
                  <a:t>1.93</a:t>
                </a:r>
                <a:endParaRPr lang="en-US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482" y="3968113"/>
                <a:ext cx="5126290" cy="8304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4">
            <a:extLst>
              <a:ext uri="{FF2B5EF4-FFF2-40B4-BE49-F238E27FC236}">
                <a16:creationId xmlns:a16="http://schemas.microsoft.com/office/drawing/2014/main" id="{122D1FC6-0B09-4E05-B0C3-48186A5527C4}"/>
              </a:ext>
            </a:extLst>
          </p:cNvPr>
          <p:cNvSpPr/>
          <p:nvPr/>
        </p:nvSpPr>
        <p:spPr>
          <a:xfrm>
            <a:off x="2855227" y="3968113"/>
            <a:ext cx="4090577" cy="93504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43E0B-5CCA-463B-8400-BE20F9FA1D37}"/>
              </a:ext>
            </a:extLst>
          </p:cNvPr>
          <p:cNvSpPr txBox="1"/>
          <p:nvPr/>
        </p:nvSpPr>
        <p:spPr>
          <a:xfrm>
            <a:off x="329184" y="150849"/>
            <a:ext cx="513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  <a:ea typeface="Arial" panose="020B0604020202020204" pitchFamily="34" charset="0"/>
              </a:rPr>
              <a:t>Псевдообратная</a:t>
            </a: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 матрица.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58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AC8547-7C41-4937-8554-250442830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01843B3-41CD-43E4-8739-26BDAB9E9622}"/>
              </a:ext>
            </a:extLst>
          </p:cNvPr>
          <p:cNvSpPr txBox="1">
            <a:spLocks/>
          </p:cNvSpPr>
          <p:nvPr/>
        </p:nvSpPr>
        <p:spPr>
          <a:xfrm>
            <a:off x="532427" y="1083489"/>
            <a:ext cx="7089058" cy="30878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4.</a:t>
            </a:r>
            <a:r>
              <a:rPr lang="ru-RU" b="1" dirty="0">
                <a:solidFill>
                  <a:srgbClr val="FF0000"/>
                </a:solidFill>
              </a:rPr>
              <a:t>5</a:t>
            </a:r>
            <a:endParaRPr lang="ru-RU" dirty="0"/>
          </a:p>
          <a:p>
            <a:pPr marL="514350" indent="-514350">
              <a:buFontTx/>
              <a:buAutoNum type="arabicPeriod"/>
            </a:pPr>
            <a:endParaRPr lang="ru-RU" dirty="0"/>
          </a:p>
          <a:p>
            <a:pPr marL="514350" indent="-514350">
              <a:buFontTx/>
              <a:buAutoNum type="arabicPeriod"/>
            </a:pPr>
            <a:endParaRPr lang="ru-RU" dirty="0"/>
          </a:p>
          <a:p>
            <a:pPr marL="514350" indent="-514350">
              <a:buFontTx/>
              <a:buAutoNum type="arabicPeriod"/>
            </a:pPr>
            <a:endParaRPr lang="ru-RU" dirty="0"/>
          </a:p>
          <a:p>
            <a:pPr marL="0" indent="0">
              <a:buFontTx/>
              <a:buNone/>
            </a:pPr>
            <a:endParaRPr lang="ru-RU" dirty="0"/>
          </a:p>
          <a:p>
            <a:pPr marL="514350" indent="-514350">
              <a:buFontTx/>
              <a:buAutoNum type="arabicPeriod"/>
            </a:pPr>
            <a:endParaRPr lang="ru-RU" dirty="0"/>
          </a:p>
          <a:p>
            <a:pPr marL="0" indent="0">
              <a:buFontTx/>
              <a:buNone/>
            </a:pP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1105153" y="410696"/>
                <a:ext cx="7153021" cy="1313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i="1" dirty="0"/>
                  <a:t>Найти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и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𝐶</m:t>
                    </m:r>
                    <m:r>
                      <a:rPr lang="en-US" sz="2000" b="0" i="1" smtClean="0">
                        <a:latin typeface="Cambria Math"/>
                      </a:rPr>
                      <m:t>   для 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ru-RU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000" dirty="0"/>
                  <a:t> Записать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2000" dirty="0"/>
                  <a:t> </a:t>
                </a:r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53" y="410696"/>
                <a:ext cx="7153021" cy="1313180"/>
              </a:xfrm>
              <a:prstGeom prst="rect">
                <a:avLst/>
              </a:prstGeom>
              <a:blipFill>
                <a:blip r:embed="rId3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99511" y="1914277"/>
                <a:ext cx="6954890" cy="2749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𝑑𝑖𝑚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endParaRPr lang="en-US" b="0" i="1" dirty="0">
                  <a:latin typeface="Cambria Math"/>
                  <a:ea typeface="Cambria Math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2</m:t>
                    </m:r>
                    <m:r>
                      <a:rPr lang="en-US">
                        <a:latin typeface="Cambria Math"/>
                      </a:rPr>
                      <m:t>,  </m:t>
                    </m:r>
                  </m:oMath>
                </a14:m>
                <a:endParaRPr lang="en-US" b="1" i="1" dirty="0"/>
              </a:p>
              <a:p>
                <a:endParaRPr lang="en-US" b="1" i="1" dirty="0"/>
              </a:p>
              <a:p>
                <a:r>
                  <a:rPr lang="en-US" dirty="0"/>
                  <a:t>	As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2:</m:t>
                    </m:r>
                  </m:oMath>
                </a14:m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  <m:r>
                          <a:rPr lang="en-US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u="sng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11" y="1914277"/>
                <a:ext cx="6954890" cy="274972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5530121" y="89882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</a:rPr>
              <a:t>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365D2-224E-49D4-9150-E7843EE253AD}"/>
              </a:ext>
            </a:extLst>
          </p:cNvPr>
          <p:cNvSpPr txBox="1"/>
          <p:nvPr/>
        </p:nvSpPr>
        <p:spPr>
          <a:xfrm>
            <a:off x="329184" y="150849"/>
            <a:ext cx="513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  <a:ea typeface="Arial" panose="020B0604020202020204" pitchFamily="34" charset="0"/>
              </a:rPr>
              <a:t>Псевдообратная</a:t>
            </a: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 матрица.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31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AC8547-7C41-4937-8554-250442830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01843B3-41CD-43E4-8739-26BDAB9E9622}"/>
              </a:ext>
            </a:extLst>
          </p:cNvPr>
          <p:cNvSpPr txBox="1">
            <a:spLocks/>
          </p:cNvSpPr>
          <p:nvPr/>
        </p:nvSpPr>
        <p:spPr>
          <a:xfrm>
            <a:off x="233714" y="661753"/>
            <a:ext cx="7089058" cy="30878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-144588" y="694322"/>
                <a:ext cx="8047184" cy="1378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 :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2   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2   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  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588" y="694322"/>
                <a:ext cx="8047184" cy="13789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616193" y="1895759"/>
                <a:ext cx="3740191" cy="1719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=−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=−0.5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193" y="1895759"/>
                <a:ext cx="3740191" cy="17194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778243" y="3849848"/>
                <a:ext cx="3877985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12   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22   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23   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−0.5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243" y="3849848"/>
                <a:ext cx="3877985" cy="8107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EC019AF-261B-4C44-B01D-9A53F0F4847F}"/>
              </a:ext>
            </a:extLst>
          </p:cNvPr>
          <p:cNvSpPr txBox="1"/>
          <p:nvPr/>
        </p:nvSpPr>
        <p:spPr>
          <a:xfrm>
            <a:off x="329184" y="150849"/>
            <a:ext cx="513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  <a:ea typeface="Arial" panose="020B0604020202020204" pitchFamily="34" charset="0"/>
              </a:rPr>
              <a:t>Псевдообратная</a:t>
            </a: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 матрица.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85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/>
              <a:t> Thanks for your time</a:t>
            </a:r>
            <a:r>
              <a:rPr lang="ru-RU" dirty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44DCAA8-631F-4351-9C04-CAAD04AAF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9E7A61-E0E5-4F53-8142-D91FB122675F}"/>
                  </a:ext>
                </a:extLst>
              </p:cNvPr>
              <p:cNvSpPr txBox="1"/>
              <p:nvPr/>
            </p:nvSpPr>
            <p:spPr>
              <a:xfrm>
                <a:off x="150019" y="690690"/>
                <a:ext cx="8536781" cy="2116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	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можно обратить</a:t>
                </a:r>
                <a:r>
                  <a:rPr lang="en-US" dirty="0"/>
                  <a:t>, </a:t>
                </a:r>
                <a:r>
                  <a:rPr lang="ru-RU" dirty="0"/>
                  <a:t>то</a:t>
                </a:r>
                <a:r>
                  <a:rPr lang="en-US" dirty="0"/>
                  <a:t> </a:t>
                </a:r>
                <a:r>
                  <a:rPr lang="ru-RU" dirty="0" err="1"/>
                  <a:t>псевдообратная</a:t>
                </a:r>
                <a:r>
                  <a:rPr lang="ru-RU" dirty="0"/>
                  <a:t> матрица равна обратной матрице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ru-RU" dirty="0"/>
                  <a:t>Однако</a:t>
                </a:r>
                <a:r>
                  <a:rPr lang="en-US" dirty="0"/>
                  <a:t>, </a:t>
                </a:r>
                <a:r>
                  <a:rPr lang="ru-RU" dirty="0" err="1"/>
                  <a:t>псевдообратную</a:t>
                </a:r>
                <a:r>
                  <a:rPr lang="ru-RU" dirty="0"/>
                  <a:t> матрицу можно найти даже в случае, когда матрица, обратная матрице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не существует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	 </a:t>
                </a:r>
                <a:r>
                  <a:rPr lang="ru-RU" dirty="0"/>
                  <a:t>Найдем решение уравнения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для случая, когда матрица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необратима</a:t>
                </a:r>
                <a:r>
                  <a:rPr lang="en-US" dirty="0"/>
                  <a:t>:</a:t>
                </a:r>
              </a:p>
              <a:p>
                <a:endParaRPr lang="en-US" i="1" dirty="0">
                  <a:latin typeface="Cambria Math"/>
                </a:endParaRPr>
              </a:p>
              <a:p>
                <a:pPr algn="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limLow>
                      <m:limLow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e>
                      <m:li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lim>
                    </m:limLow>
                  </m:oMath>
                </a14:m>
                <a:r>
                  <a:rPr lang="en-US" dirty="0"/>
                  <a:t>							(1)</a:t>
                </a:r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9E7A61-E0E5-4F53-8142-D91FB1226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9" y="690690"/>
                <a:ext cx="8536781" cy="2116733"/>
              </a:xfrm>
              <a:prstGeom prst="rect">
                <a:avLst/>
              </a:prstGeom>
              <a:blipFill>
                <a:blip r:embed="rId2"/>
                <a:stretch>
                  <a:fillRect l="-643" t="-1437" r="-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9FC7F61-B201-4856-9A20-D7AE25DF6709}"/>
              </a:ext>
            </a:extLst>
          </p:cNvPr>
          <p:cNvSpPr txBox="1"/>
          <p:nvPr/>
        </p:nvSpPr>
        <p:spPr>
          <a:xfrm>
            <a:off x="329184" y="150849"/>
            <a:ext cx="513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  <a:ea typeface="Arial" panose="020B0604020202020204" pitchFamily="34" charset="0"/>
              </a:rPr>
              <a:t>Псевдообратная</a:t>
            </a: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 матрица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146FE7-5D9E-403F-A5D1-5690D0542406}"/>
                  </a:ext>
                </a:extLst>
              </p:cNvPr>
              <p:cNvSpPr txBox="1"/>
              <p:nvPr/>
            </p:nvSpPr>
            <p:spPr>
              <a:xfrm>
                <a:off x="457200" y="2239268"/>
                <a:ext cx="769177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	</a:t>
                </a:r>
              </a:p>
              <a:p>
                <a:pPr algn="just"/>
                <a:endParaRPr lang="en-US" i="1" dirty="0">
                  <a:latin typeface="Cambria Math"/>
                </a:endParaRPr>
              </a:p>
              <a:p>
                <a:pPr algn="just"/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en-US" dirty="0"/>
                  <a:t>(</a:t>
                </a:r>
                <a:r>
                  <a:rPr lang="ru-RU" dirty="0" err="1"/>
                  <a:t>псевдообратная</a:t>
                </a:r>
                <a:r>
                  <a:rPr lang="ru-RU" dirty="0"/>
                  <a:t> матрица</a:t>
                </a:r>
                <a:r>
                  <a:rPr lang="en-US" dirty="0"/>
                  <a:t>) </a:t>
                </a:r>
                <a:r>
                  <a:rPr lang="ru-RU" dirty="0"/>
                  <a:t>– это матрица, связывающая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</a:t>
                </a:r>
                <a:r>
                  <a:rPr lang="ru-RU" dirty="0"/>
                  <a:t>сформированный из коэффициентов наилучшего представления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ru-RU" dirty="0"/>
                  <a:t>вектора</a:t>
                </a:r>
                <a:r>
                  <a:rPr 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ru-RU" dirty="0"/>
                  <a:t>в пространстве столбцов исходной 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146FE7-5D9E-403F-A5D1-5690D0542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39268"/>
                <a:ext cx="7691776" cy="1477328"/>
              </a:xfrm>
              <a:prstGeom prst="rect">
                <a:avLst/>
              </a:prstGeom>
              <a:blipFill>
                <a:blip r:embed="rId3"/>
                <a:stretch>
                  <a:fillRect l="-634" r="-2456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C08377-9BBB-495C-9B28-57BE7FF11793}"/>
                  </a:ext>
                </a:extLst>
              </p:cNvPr>
              <p:cNvSpPr txBox="1"/>
              <p:nvPr/>
            </p:nvSpPr>
            <p:spPr>
              <a:xfrm>
                <a:off x="2036588" y="3814763"/>
                <a:ext cx="68508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Если невязка наилучшего представления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r>
                  <a:rPr lang="ru-RU" dirty="0"/>
                  <a:t>принимая минимальное значение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является нулевой, то </a:t>
                </a:r>
                <a:r>
                  <a:rPr lang="ru-RU" dirty="0" err="1"/>
                  <a:t>псевдообратная</a:t>
                </a:r>
                <a:r>
                  <a:rPr lang="ru-RU" dirty="0"/>
                  <a:t> матрица совпадает с обратной.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C08377-9BBB-495C-9B28-57BE7FF11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88" y="3814763"/>
                <a:ext cx="6850856" cy="923330"/>
              </a:xfrm>
              <a:prstGeom prst="rect">
                <a:avLst/>
              </a:prstGeom>
              <a:blipFill>
                <a:blip r:embed="rId4"/>
                <a:stretch>
                  <a:fillRect l="-712" t="-3974" r="-801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72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E31FE45-3483-4453-AE53-5EA1DBBA9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73A35B-32D0-453C-8EDF-4310FC216413}"/>
                  </a:ext>
                </a:extLst>
              </p:cNvPr>
              <p:cNvSpPr txBox="1"/>
              <p:nvPr/>
            </p:nvSpPr>
            <p:spPr>
              <a:xfrm>
                <a:off x="592931" y="821531"/>
                <a:ext cx="7950994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Псевдообратная матрица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dim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/>
                  <a:t>)</a:t>
                </a:r>
                <a:r>
                  <a:rPr lang="en-US" dirty="0"/>
                  <a:t> </a:t>
                </a:r>
                <a:r>
                  <a:rPr lang="ru-RU" dirty="0"/>
                  <a:t>удовлетворяет</a:t>
                </a:r>
                <a:r>
                  <a:rPr lang="en-US" dirty="0"/>
                  <a:t> </a:t>
                </a:r>
                <a:r>
                  <a:rPr lang="ru-RU" dirty="0"/>
                  <a:t>следующим условиям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dirty="0"/>
                  <a:t>				1.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           2.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i="1" dirty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:r>
                  <a:rPr lang="en-US" b="0" i="1" dirty="0">
                    <a:latin typeface="Cambria Math"/>
                  </a:rPr>
                  <a:t>				</a:t>
                </a:r>
                <a:r>
                  <a:rPr lang="en-US" b="0" dirty="0">
                    <a:latin typeface="Cambria Math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ru-RU" i="1">
                                <a:latin typeface="Cambria Math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ru-RU" dirty="0"/>
                      <m:t>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       4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ru-RU" i="1">
                                <a:latin typeface="Cambria Math"/>
                              </a:rPr>
                              <m:t>+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ru-RU" dirty="0"/>
                  <a:t>Если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 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ru-RU" dirty="0"/>
                  <a:t>Если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algn="ctr"/>
                <a:endParaRPr lang="ru-RU" dirty="0"/>
              </a:p>
              <a:p>
                <a:pPr algn="r"/>
                <a:r>
                  <a:rPr lang="en-US" dirty="0" err="1"/>
                  <a:t>Matlab</a:t>
                </a:r>
                <a:r>
                  <a:rPr lang="en-US" dirty="0"/>
                  <a:t> function </a:t>
                </a:r>
                <a:r>
                  <a:rPr lang="en-US" b="1" i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pinv</a:t>
                </a:r>
                <a:r>
                  <a:rPr lang="en-US" dirty="0"/>
                  <a:t>: </a:t>
                </a:r>
              </a:p>
              <a:p>
                <a:pPr algn="r"/>
                <a:r>
                  <a:rPr lang="en-US" dirty="0"/>
                  <a:t>B = </a:t>
                </a:r>
                <a:r>
                  <a:rPr lang="en-US" b="1" i="1" dirty="0" err="1"/>
                  <a:t>pinv</a:t>
                </a:r>
                <a:r>
                  <a:rPr lang="en-US" dirty="0"/>
                  <a:t>(</a:t>
                </a:r>
                <a:r>
                  <a:rPr lang="en-US" dirty="0">
                    <a:hlinkClick r:id="rId2"/>
                  </a:rPr>
                  <a:t>A</a:t>
                </a:r>
                <a:r>
                  <a:rPr lang="en-US" dirty="0"/>
                  <a:t>) </a:t>
                </a:r>
                <a:r>
                  <a:rPr lang="ru-RU" dirty="0"/>
                  <a:t>возвращает матрицу, </a:t>
                </a:r>
                <a:r>
                  <a:rPr lang="ru-RU" dirty="0" err="1"/>
                  <a:t>псевдообратную</a:t>
                </a:r>
                <a:r>
                  <a:rPr lang="ru-RU" dirty="0"/>
                  <a:t> матрице </a:t>
                </a:r>
                <a:r>
                  <a:rPr lang="en-US" dirty="0"/>
                  <a:t>A.</a:t>
                </a:r>
                <a:endParaRPr lang="ru-RU" dirty="0"/>
              </a:p>
              <a:p>
                <a:pPr algn="ctr"/>
                <a:endParaRPr lang="ru-RU" dirty="0"/>
              </a:p>
              <a:p>
                <a:pPr algn="ctr"/>
                <a:endParaRPr lang="en-US" dirty="0"/>
              </a:p>
              <a:p>
                <a:pPr marL="342900" indent="-342900">
                  <a:buAutoNum type="arabicPeriod"/>
                </a:pPr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73A35B-32D0-453C-8EDF-4310FC216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1" y="821531"/>
                <a:ext cx="7950994" cy="5078313"/>
              </a:xfrm>
              <a:prstGeom prst="rect">
                <a:avLst/>
              </a:prstGeom>
              <a:blipFill>
                <a:blip r:embed="rId3"/>
                <a:stretch>
                  <a:fillRect l="-613" t="-720" r="-1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: скругленные углы 4">
            <a:extLst>
              <a:ext uri="{FF2B5EF4-FFF2-40B4-BE49-F238E27FC236}">
                <a16:creationId xmlns:a16="http://schemas.microsoft.com/office/drawing/2014/main" id="{122D1FC6-0B09-4E05-B0C3-48186A5527C4}"/>
              </a:ext>
            </a:extLst>
          </p:cNvPr>
          <p:cNvSpPr/>
          <p:nvPr/>
        </p:nvSpPr>
        <p:spPr>
          <a:xfrm>
            <a:off x="2860476" y="2874931"/>
            <a:ext cx="3341154" cy="6584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4">
            <a:extLst>
              <a:ext uri="{FF2B5EF4-FFF2-40B4-BE49-F238E27FC236}">
                <a16:creationId xmlns:a16="http://schemas.microsoft.com/office/drawing/2014/main" id="{122D1FC6-0B09-4E05-B0C3-48186A5527C4}"/>
              </a:ext>
            </a:extLst>
          </p:cNvPr>
          <p:cNvSpPr/>
          <p:nvPr/>
        </p:nvSpPr>
        <p:spPr>
          <a:xfrm>
            <a:off x="2897851" y="3723729"/>
            <a:ext cx="3341154" cy="6584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BE7201-70B8-461B-83B6-A4CF52A55918}"/>
              </a:ext>
            </a:extLst>
          </p:cNvPr>
          <p:cNvSpPr txBox="1"/>
          <p:nvPr/>
        </p:nvSpPr>
        <p:spPr>
          <a:xfrm>
            <a:off x="329184" y="150849"/>
            <a:ext cx="513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  <a:ea typeface="Arial" panose="020B0604020202020204" pitchFamily="34" charset="0"/>
              </a:rPr>
              <a:t>Псевдообратная</a:t>
            </a: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 матрица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84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6F6D178-5F36-4A69-A7F3-5E66CD50D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CD2557-0AEA-458E-B79B-FF477A038600}"/>
                  </a:ext>
                </a:extLst>
              </p:cNvPr>
              <p:cNvSpPr txBox="1"/>
              <p:nvPr/>
            </p:nvSpPr>
            <p:spPr>
              <a:xfrm>
                <a:off x="342900" y="459483"/>
                <a:ext cx="8343900" cy="386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ru-RU" b="1" dirty="0">
                    <a:solidFill>
                      <a:srgbClr val="FF0000"/>
                    </a:solidFill>
                  </a:rPr>
                  <a:t>.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Т.е.</m:t>
                    </m:r>
                    <m:r>
                      <a:rPr lang="en-US" b="0" i="1" smtClean="0">
                        <a:latin typeface="Cambria Math"/>
                      </a:rPr>
                      <m:t>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 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/>
              </a:p>
              <a:p>
                <a:endParaRPr lang="en-US" i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        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/>
                          </a:rPr>
                          <m:t>   </m:t>
                        </m:r>
                        <m:r>
                          <a:rPr lang="en-US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b="0" i="1" smtClean="0">
                            <a:latin typeface="Cambria Math"/>
                          </a:rPr>
                          <m:t>𝑑𝑒𝑡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)=54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ru-RU" b="0" i="1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latin typeface="Cambria Math"/>
                          </a:rPr>
                          <m:t> )</m:t>
                        </m:r>
                      </m:e>
                      <m:sup>
                        <m:r>
                          <a:rPr lang="en-US" b="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54</m:t>
                        </m:r>
                      </m:den>
                    </m:f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/>
                                    </a:rPr>
                                    <m:t>54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27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/>
                                    </a:rPr>
                                    <m:t>54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27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27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27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CD2557-0AEA-458E-B79B-FF477A038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459483"/>
                <a:ext cx="8343900" cy="3860224"/>
              </a:xfrm>
              <a:prstGeom prst="rect">
                <a:avLst/>
              </a:prstGeom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350398" y="4106883"/>
                <a:ext cx="5996450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54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27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54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27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27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27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398" y="4106883"/>
                <a:ext cx="5996450" cy="9727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FB879B3-DFAC-4739-B7D2-C6635424AFE9}"/>
              </a:ext>
            </a:extLst>
          </p:cNvPr>
          <p:cNvSpPr txBox="1"/>
          <p:nvPr/>
        </p:nvSpPr>
        <p:spPr>
          <a:xfrm>
            <a:off x="329184" y="150849"/>
            <a:ext cx="513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  <a:ea typeface="Arial" panose="020B0604020202020204" pitchFamily="34" charset="0"/>
              </a:rPr>
              <a:t>Псевдообратная</a:t>
            </a: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 матрица.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34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75E8CF9-8B2B-4A6F-B5F0-3EDCEA49A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ABE8A9-32EF-477D-85C8-D5FB14CB42A0}"/>
                  </a:ext>
                </a:extLst>
              </p:cNvPr>
              <p:cNvSpPr txBox="1"/>
              <p:nvPr/>
            </p:nvSpPr>
            <p:spPr>
              <a:xfrm>
                <a:off x="192881" y="750094"/>
                <a:ext cx="887968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Рассмотрим несовместную или неопределенную систему уравнений 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</m:oMath>
                  </m:oMathPara>
                </a14:m>
                <a:endParaRPr lang="ru-RU" dirty="0"/>
              </a:p>
              <a:p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ru-RU" dirty="0"/>
                  <a:t>Несовместная система – решение не существует</a:t>
                </a:r>
              </a:p>
              <a:p>
                <a:pPr marL="342900" indent="-342900">
                  <a:buAutoNum type="arabicParenR"/>
                </a:pPr>
                <a:r>
                  <a:rPr lang="ru-RU" dirty="0"/>
                  <a:t>Неопределенная система – бесконечно много решений.</a:t>
                </a:r>
              </a:p>
              <a:p>
                <a:pPr marL="342900" indent="-342900">
                  <a:buAutoNum type="arabicParenR"/>
                </a:pPr>
                <a:endParaRPr lang="ru-RU" dirty="0"/>
              </a:p>
              <a:p>
                <a:r>
                  <a:rPr lang="ru-RU" dirty="0"/>
                  <a:t>Наилучшим приближенным решением системы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называется решение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 (</a:t>
                </a:r>
                <a:r>
                  <a:rPr lang="ru-RU" dirty="0" err="1"/>
                  <a:t>псевдорешение</a:t>
                </a:r>
                <a:r>
                  <a:rPr lang="ru-RU" dirty="0"/>
                  <a:t>), удовлетворяющее следующим условиям:</a:t>
                </a:r>
              </a:p>
              <a:p>
                <a:endParaRPr lang="ru-RU" dirty="0"/>
              </a:p>
              <a:p>
                <a:pPr algn="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</m:oMath>
                </a14:m>
                <a:r>
                  <a:rPr lang="en-US" dirty="0"/>
                  <a:t>,  							 (2)</a:t>
                </a:r>
              </a:p>
              <a:p>
                <a:endParaRPr lang="ru-RU" dirty="0"/>
              </a:p>
              <a:p>
                <a:pPr algn="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	if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					 (3)</a:t>
                </a:r>
              </a:p>
              <a:p>
                <a:pPr algn="r"/>
                <a:endParaRPr lang="en-US" dirty="0"/>
              </a:p>
              <a:p>
                <a:pPr marL="342900" indent="-342900">
                  <a:buAutoNum type="arabicParenR"/>
                </a:pPr>
                <a:endParaRPr lang="ru-RU" dirty="0"/>
              </a:p>
              <a:p>
                <a:pPr marL="342900" indent="-342900">
                  <a:buAutoNum type="arabicParenR"/>
                </a:pPr>
                <a:endParaRPr lang="ru-RU" dirty="0"/>
              </a:p>
              <a:p>
                <a:r>
                  <a:rPr lang="ru-RU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ABE8A9-32EF-477D-85C8-D5FB14CB4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1" y="750094"/>
                <a:ext cx="8879682" cy="4801314"/>
              </a:xfrm>
              <a:prstGeom prst="rect">
                <a:avLst/>
              </a:prstGeom>
              <a:blipFill>
                <a:blip r:embed="rId2"/>
                <a:stretch>
                  <a:fillRect l="-618" t="-635" r="-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F57C526-E624-49FB-9A3F-BA2621FBD4C4}"/>
              </a:ext>
            </a:extLst>
          </p:cNvPr>
          <p:cNvSpPr txBox="1"/>
          <p:nvPr/>
        </p:nvSpPr>
        <p:spPr>
          <a:xfrm>
            <a:off x="329183" y="150849"/>
            <a:ext cx="7457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  <a:ea typeface="Arial" panose="020B0604020202020204" pitchFamily="34" charset="0"/>
              </a:rPr>
              <a:t>Псевдообратная</a:t>
            </a: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 матрица и системы линейных уравнений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435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4EACBD8-AA6A-4084-B5C3-C992234ED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41DF5F-E9BA-4A96-8799-45A989D0727D}"/>
                  </a:ext>
                </a:extLst>
              </p:cNvPr>
              <p:cNvSpPr txBox="1"/>
              <p:nvPr/>
            </p:nvSpPr>
            <p:spPr>
              <a:xfrm>
                <a:off x="284705" y="2571750"/>
                <a:ext cx="857459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</m:oMath>
                </a14:m>
                <a:r>
                  <a:rPr lang="ru-RU" dirty="0"/>
                  <a:t>   – показывает, что решение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1" i="1" dirty="0"/>
                  <a:t> </a:t>
                </a:r>
                <a:r>
                  <a:rPr lang="ru-RU" b="1" i="1" dirty="0"/>
                  <a:t> несовместной </a:t>
                </a:r>
                <a:r>
                  <a:rPr lang="ru-RU" dirty="0"/>
                  <a:t>системы уравнений минимизирует норму вектора невязки</a:t>
                </a:r>
              </a:p>
              <a:p>
                <a:pPr algn="r"/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</a:t>
                </a:r>
                <a:r>
                  <a:rPr lang="ru-RU" dirty="0"/>
                  <a:t>если</a:t>
                </a:r>
                <a:r>
                  <a:rPr lang="en-US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</m:oMath>
                </a14:m>
                <a:r>
                  <a:rPr lang="ru-RU" dirty="0"/>
                  <a:t>  – показывает, что решение неопределенной системы имеет наименьшую норму</a:t>
                </a:r>
                <a:endParaRPr lang="en-US" dirty="0"/>
              </a:p>
              <a:p>
                <a:pPr algn="r"/>
                <a:endParaRPr lang="en-US" dirty="0"/>
              </a:p>
              <a:p>
                <a:pPr algn="just"/>
                <a:r>
                  <a:rPr lang="en-US" dirty="0"/>
                  <a:t>	</a:t>
                </a:r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41DF5F-E9BA-4A96-8799-45A989D07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5" y="2571750"/>
                <a:ext cx="8574590" cy="2031325"/>
              </a:xfrm>
              <a:prstGeom prst="rect">
                <a:avLst/>
              </a:prstGeom>
              <a:blipFill>
                <a:blip r:embed="rId2"/>
                <a:stretch>
                  <a:fillRect l="-640" t="-1802" r="-6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9FC7F61-B201-4856-9A20-D7AE25DF6709}"/>
              </a:ext>
            </a:extLst>
          </p:cNvPr>
          <p:cNvSpPr txBox="1"/>
          <p:nvPr/>
        </p:nvSpPr>
        <p:spPr>
          <a:xfrm>
            <a:off x="329183" y="150849"/>
            <a:ext cx="7457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  <a:ea typeface="Arial" panose="020B0604020202020204" pitchFamily="34" charset="0"/>
              </a:rPr>
              <a:t>Псевдообратная</a:t>
            </a: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 матрица и системы линейных уравнений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4BC21B-8F34-4759-9823-9F45BA2370E4}"/>
                  </a:ext>
                </a:extLst>
              </p:cNvPr>
              <p:cNvSpPr txBox="1"/>
              <p:nvPr/>
            </p:nvSpPr>
            <p:spPr>
              <a:xfrm>
                <a:off x="400050" y="766763"/>
                <a:ext cx="82081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Понятие </a:t>
                </a:r>
                <a:r>
                  <a:rPr lang="ru-RU" dirty="0" err="1"/>
                  <a:t>псевдорешения</a:t>
                </a:r>
                <a:r>
                  <a:rPr lang="ru-RU" dirty="0"/>
                  <a:t> позволяет обойти факт </a:t>
                </a:r>
                <a:r>
                  <a:rPr lang="ru-RU" dirty="0" err="1"/>
                  <a:t>неединственности</a:t>
                </a:r>
                <a:r>
                  <a:rPr lang="ru-RU" dirty="0"/>
                  <a:t> и несуществования решений.</a:t>
                </a:r>
              </a:p>
              <a:p>
                <a:pPr algn="just"/>
                <a:endParaRPr lang="ru-RU" dirty="0"/>
              </a:p>
              <a:p>
                <a:pPr algn="just"/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</m:oMath>
                </a14:m>
                <a:r>
                  <a:rPr lang="ru-RU" dirty="0"/>
                  <a:t> – невязка (погрешность) решения системы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4BC21B-8F34-4759-9823-9F45BA23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766763"/>
                <a:ext cx="8208169" cy="1200329"/>
              </a:xfrm>
              <a:prstGeom prst="rect">
                <a:avLst/>
              </a:prstGeom>
              <a:blipFill>
                <a:blip r:embed="rId3"/>
                <a:stretch>
                  <a:fillRect l="-669" t="-3046" r="-594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9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B98AC8B-E389-49FE-9B6A-79A413861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6EFB49C8-2F5A-4A61-AE47-B74F7B0E4D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737" y="791444"/>
                <a:ext cx="7926254" cy="354741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>
                    <a:latin typeface="+mj-lt"/>
                  </a:rPr>
                  <a:t>Представим матрицу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как</a:t>
                </a:r>
                <a:r>
                  <a:rPr lang="en-US" dirty="0">
                    <a:latin typeface="+mj-lt"/>
                  </a:rPr>
                  <a:t> </a:t>
                </a:r>
                <a:endParaRPr lang="en-US" i="1" dirty="0">
                  <a:latin typeface="+mj-lt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𝐴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>
                    <a:latin typeface="+mj-lt"/>
                  </a:rPr>
                  <a:t>								(4)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+mj-lt"/>
                  </a:rPr>
                  <a:t>где</a:t>
                </a:r>
                <a:r>
                  <a:rPr lang="en-US" dirty="0">
                    <a:latin typeface="+mj-lt"/>
                  </a:rPr>
                  <a:t> </a:t>
                </a:r>
                <a:endParaRPr lang="en-US" i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𝐵</m:t>
                    </m:r>
                    <m:r>
                      <a:rPr lang="ru-RU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𝑚</m:t>
                        </m:r>
                        <m:r>
                          <a:rPr lang="en-US" b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строится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линейно независимых столбцах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𝐴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		 </a:t>
                </a: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>
                        <a:latin typeface="Cambria Math"/>
                      </a:rPr>
                      <m:t> </m:t>
                    </m:r>
                    <m:r>
                      <a:rPr lang="en-US" b="0" i="1">
                        <a:latin typeface="Cambria Math"/>
                      </a:rPr>
                      <m:t>𝑑𝑖𝑚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b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строится в силу уравнения </a:t>
                </a:r>
                <a:r>
                  <a:rPr lang="en-US" dirty="0">
                    <a:latin typeface="+mj-lt"/>
                  </a:rPr>
                  <a:t>(4)</a:t>
                </a:r>
                <a:r>
                  <a:rPr lang="ru-RU" dirty="0">
                    <a:latin typeface="+mj-lt"/>
                  </a:rPr>
                  <a:t>. Элементы 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ru-RU" dirty="0">
                    <a:latin typeface="+mj-lt"/>
                  </a:rPr>
                  <a:t> рассматриваются как неизвестные</a:t>
                </a: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ru-RU" dirty="0">
                  <a:latin typeface="+mj-lt"/>
                </a:endParaRPr>
              </a:p>
            </p:txBody>
          </p:sp>
        </mc:Choice>
        <mc:Fallback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6EFB49C8-2F5A-4A61-AE47-B74F7B0E4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37" y="791444"/>
                <a:ext cx="7926254" cy="3547414"/>
              </a:xfrm>
              <a:prstGeom prst="rect">
                <a:avLst/>
              </a:prstGeom>
              <a:blipFill>
                <a:blip r:embed="rId3"/>
                <a:stretch>
                  <a:fillRect l="-846" t="-1031" r="-769" b="-5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9FC7F61-B201-4856-9A20-D7AE25DF6709}"/>
              </a:ext>
            </a:extLst>
          </p:cNvPr>
          <p:cNvSpPr txBox="1"/>
          <p:nvPr/>
        </p:nvSpPr>
        <p:spPr>
          <a:xfrm>
            <a:off x="329183" y="150849"/>
            <a:ext cx="615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Правило построения </a:t>
            </a:r>
            <a:r>
              <a:rPr lang="ru-RU" b="1" dirty="0" err="1">
                <a:latin typeface="Arial" panose="020B0604020202020204" pitchFamily="34" charset="0"/>
                <a:ea typeface="Arial" panose="020B0604020202020204" pitchFamily="34" charset="0"/>
              </a:rPr>
              <a:t>псевдообратной</a:t>
            </a: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 матрицы</a:t>
            </a:r>
            <a:endParaRPr lang="ru-RU" dirty="0"/>
          </a:p>
        </p:txBody>
      </p:sp>
      <p:sp>
        <p:nvSpPr>
          <p:cNvPr id="7" name="Прямоугольник: скругленные углы 4">
            <a:extLst>
              <a:ext uri="{FF2B5EF4-FFF2-40B4-BE49-F238E27FC236}">
                <a16:creationId xmlns:a16="http://schemas.microsoft.com/office/drawing/2014/main" id="{122D1FC6-0B09-4E05-B0C3-48186A5527C4}"/>
              </a:ext>
            </a:extLst>
          </p:cNvPr>
          <p:cNvSpPr/>
          <p:nvPr/>
        </p:nvSpPr>
        <p:spPr>
          <a:xfrm>
            <a:off x="2747287" y="3891486"/>
            <a:ext cx="3341154" cy="6584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AC8547-7C41-4937-8554-250442830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01843B3-41CD-43E4-8739-26BDAB9E9622}"/>
              </a:ext>
            </a:extLst>
          </p:cNvPr>
          <p:cNvSpPr txBox="1">
            <a:spLocks/>
          </p:cNvSpPr>
          <p:nvPr/>
        </p:nvSpPr>
        <p:spPr>
          <a:xfrm>
            <a:off x="329184" y="541475"/>
            <a:ext cx="7089058" cy="30878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</a:rPr>
              <a:t>1. (квадратная матрица)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ru-RU" dirty="0"/>
          </a:p>
          <a:p>
            <a:pPr marL="514350" indent="-514350">
              <a:buFontTx/>
              <a:buAutoNum type="arabicPeriod"/>
            </a:pPr>
            <a:endParaRPr lang="ru-RU" dirty="0"/>
          </a:p>
          <a:p>
            <a:pPr marL="514350" indent="-514350">
              <a:buFontTx/>
              <a:buAutoNum type="arabicPeriod"/>
            </a:pPr>
            <a:endParaRPr lang="ru-RU" dirty="0"/>
          </a:p>
          <a:p>
            <a:pPr marL="514350" indent="-514350">
              <a:buFontTx/>
              <a:buAutoNum type="arabicPeriod"/>
            </a:pPr>
            <a:endParaRPr lang="ru-RU" dirty="0"/>
          </a:p>
          <a:p>
            <a:pPr marL="0" indent="0">
              <a:buFontTx/>
              <a:buNone/>
            </a:pPr>
            <a:endParaRPr lang="ru-RU" dirty="0"/>
          </a:p>
          <a:p>
            <a:pPr marL="514350" indent="-514350">
              <a:buFontTx/>
              <a:buAutoNum type="arabicPeriod"/>
            </a:pPr>
            <a:endParaRPr lang="ru-RU" dirty="0"/>
          </a:p>
          <a:p>
            <a:pPr marL="0" indent="0">
              <a:buFontTx/>
              <a:buNone/>
            </a:pP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733723" y="846745"/>
                <a:ext cx="1984069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23" y="846745"/>
                <a:ext cx="1984069" cy="710194"/>
              </a:xfrm>
              <a:prstGeom prst="rect">
                <a:avLst/>
              </a:prstGeom>
              <a:blipFill>
                <a:blip r:embed="rId3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867890" y="1114666"/>
                <a:ext cx="7697465" cy="3635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			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𝑑𝑖𝑚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i="1" dirty="0">
                  <a:latin typeface="Cambria Math"/>
                  <a:ea typeface="Cambria Math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  <m:r>
                      <a:rPr lang="en-US">
                        <a:latin typeface="Cambria Math"/>
                      </a:rPr>
                      <m:t>,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=1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u="sng" dirty="0"/>
              </a:p>
              <a:p>
                <a:pPr algn="ctr"/>
                <a:r>
                  <a:rPr lang="ru-RU" u="sng" dirty="0"/>
                  <a:t>Бесконечное множество решений (неопределенная система)</a:t>
                </a:r>
                <a:endParaRPr lang="en-US" u="sng" dirty="0"/>
              </a:p>
              <a:p>
                <a:pPr algn="ctr"/>
                <a:endParaRPr lang="en-US" u="sng" dirty="0"/>
              </a:p>
              <a:p>
                <a:r>
                  <a:rPr lang="ru-RU" b="1" dirty="0"/>
                  <a:t>Найдем наилучшее приближенное решение:</a:t>
                </a:r>
                <a:endParaRPr lang="en-US" b="1" dirty="0"/>
              </a:p>
              <a:p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  <m:r>
                          <a:rPr lang="en-US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u="sng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90" y="1114666"/>
                <a:ext cx="7697465" cy="3635098"/>
              </a:xfrm>
              <a:prstGeom prst="rect">
                <a:avLst/>
              </a:prstGeom>
              <a:blipFill>
                <a:blip r:embed="rId4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6599EE-779B-46A9-8554-1EBC83815F14}"/>
              </a:ext>
            </a:extLst>
          </p:cNvPr>
          <p:cNvSpPr txBox="1"/>
          <p:nvPr/>
        </p:nvSpPr>
        <p:spPr>
          <a:xfrm>
            <a:off x="329184" y="150849"/>
            <a:ext cx="513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  <a:ea typeface="Arial" panose="020B0604020202020204" pitchFamily="34" charset="0"/>
              </a:rPr>
              <a:t>Псевдообратная</a:t>
            </a: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 матрица.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28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AC8547-7C41-4937-8554-250442830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01843B3-41CD-43E4-8739-26BDAB9E9622}"/>
              </a:ext>
            </a:extLst>
          </p:cNvPr>
          <p:cNvSpPr txBox="1">
            <a:spLocks/>
          </p:cNvSpPr>
          <p:nvPr/>
        </p:nvSpPr>
        <p:spPr>
          <a:xfrm>
            <a:off x="233714" y="661753"/>
            <a:ext cx="7089058" cy="30878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-144588" y="694322"/>
                <a:ext cx="8047184" cy="416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 :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=−1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=−4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=−2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588" y="694322"/>
                <a:ext cx="8047184" cy="41670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410177" y="3048903"/>
                <a:ext cx="2506737" cy="1709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177" y="3048903"/>
                <a:ext cx="2506737" cy="1709827"/>
              </a:xfrm>
              <a:prstGeom prst="rect">
                <a:avLst/>
              </a:prstGeom>
              <a:blipFill rotWithShape="1">
                <a:blip r:embed="rId4"/>
                <a:stretch>
                  <a:fillRect t="-1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4">
            <a:extLst>
              <a:ext uri="{FF2B5EF4-FFF2-40B4-BE49-F238E27FC236}">
                <a16:creationId xmlns:a16="http://schemas.microsoft.com/office/drawing/2014/main" id="{122D1FC6-0B09-4E05-B0C3-48186A5527C4}"/>
              </a:ext>
            </a:extLst>
          </p:cNvPr>
          <p:cNvSpPr/>
          <p:nvPr/>
        </p:nvSpPr>
        <p:spPr>
          <a:xfrm>
            <a:off x="6312993" y="3051657"/>
            <a:ext cx="2642788" cy="1726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1B8F3-4B14-45D4-9212-72236A1996A1}"/>
              </a:ext>
            </a:extLst>
          </p:cNvPr>
          <p:cNvSpPr txBox="1"/>
          <p:nvPr/>
        </p:nvSpPr>
        <p:spPr>
          <a:xfrm>
            <a:off x="329184" y="150849"/>
            <a:ext cx="513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  <a:ea typeface="Arial" panose="020B0604020202020204" pitchFamily="34" charset="0"/>
              </a:rPr>
              <a:t>Псевдообратная</a:t>
            </a: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 матрица.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62735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5897</TotalTime>
  <Words>1044</Words>
  <Application>Microsoft Office PowerPoint</Application>
  <PresentationFormat>Экран (16:9)</PresentationFormat>
  <Paragraphs>199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Cover</vt:lpstr>
      <vt:lpstr>1_Cover</vt:lpstr>
      <vt:lpstr>Математические основы теории систем  Псевдообращение.  Псевдообратная матрица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user</cp:lastModifiedBy>
  <cp:revision>126</cp:revision>
  <dcterms:created xsi:type="dcterms:W3CDTF">2014-06-27T12:30:22Z</dcterms:created>
  <dcterms:modified xsi:type="dcterms:W3CDTF">2022-03-11T21:29:36Z</dcterms:modified>
</cp:coreProperties>
</file>