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97" r:id="rId7"/>
    <p:sldId id="261" r:id="rId8"/>
    <p:sldId id="262" r:id="rId9"/>
    <p:sldId id="263" r:id="rId10"/>
    <p:sldId id="296" r:id="rId11"/>
    <p:sldId id="264" r:id="rId12"/>
    <p:sldId id="266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32282-5798-4CB2-8001-63D11F0547CC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A9CDD-A412-47F7-8BBE-FC16FA31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46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AFDA-043B-47F4-BAD2-144AECBB3381}" type="datetime1">
              <a:rPr lang="en-CA" smtClean="0"/>
              <a:t>2020-10-06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23B7-491D-435E-83BA-5B1B081C41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842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DC33-62F6-41E2-88AF-A1EFFC7082FD}" type="datetime1">
              <a:rPr lang="en-CA" smtClean="0"/>
              <a:t>2020-10-06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23B7-491D-435E-83BA-5B1B081C41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554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7450-5D83-40C8-B2D9-814852027D67}" type="datetime1">
              <a:rPr lang="en-CA" smtClean="0"/>
              <a:t>2020-10-06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23B7-491D-435E-83BA-5B1B081C41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396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2942-9B10-43F0-B85B-826E00125FC2}" type="datetime1">
              <a:rPr lang="en-CA" smtClean="0"/>
              <a:t>2020-10-06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23B7-491D-435E-83BA-5B1B081C41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444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D4E2-69E2-46F1-96C5-FF0E416565D9}" type="datetime1">
              <a:rPr lang="en-CA" smtClean="0"/>
              <a:t>2020-10-06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23B7-491D-435E-83BA-5B1B081C41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876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21AC-B820-4836-B1E4-DEA857CD4FDF}" type="datetime1">
              <a:rPr lang="en-CA" smtClean="0"/>
              <a:t>2020-10-06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23B7-491D-435E-83BA-5B1B081C41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819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3985D-0154-499B-A5BA-E44794A7E18C}" type="datetime1">
              <a:rPr lang="en-CA" smtClean="0"/>
              <a:t>2020-10-06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23B7-491D-435E-83BA-5B1B081C41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009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EB9A-7CE5-4B2D-9FEC-A33BE529E13E}" type="datetime1">
              <a:rPr lang="en-CA" smtClean="0"/>
              <a:t>2020-10-06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23B7-491D-435E-83BA-5B1B081C41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044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9462-C583-4E87-8A15-814928410431}" type="datetime1">
              <a:rPr lang="en-CA" smtClean="0"/>
              <a:t>2020-10-06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23B7-491D-435E-83BA-5B1B081C41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240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C968D-8FDF-47CB-AC83-38199939178F}" type="datetime1">
              <a:rPr lang="en-CA" smtClean="0"/>
              <a:t>2020-10-06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23B7-491D-435E-83BA-5B1B081C41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395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EE38-E6B5-4056-BA1B-4D49AB1EC209}" type="datetime1">
              <a:rPr lang="en-CA" smtClean="0"/>
              <a:t>2020-10-06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23B7-491D-435E-83BA-5B1B081C41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211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C6D99-C77F-40A3-969A-54D34AB96AC9}" type="datetime1">
              <a:rPr lang="en-CA" smtClean="0"/>
              <a:t>2020-10-06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523B7-491D-435E-83BA-5B1B081C41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119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QP4UJhNn0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45A1-5AA8-4895-81DA-3CF1B8ACDC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Atomic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4CAB9-2DA4-408D-8005-9CE05DF5D9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Chapter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F8FD8-F8D7-404F-9F8C-A53266CB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23B7-491D-435E-83BA-5B1B081C4110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4732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5D97F-E78D-4215-9971-5E61B226C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4.2 - Structure of the Atom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B20DA-AB06-428D-B545-1E4585A2A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Objectives:</a:t>
            </a:r>
          </a:p>
          <a:p>
            <a:pPr lvl="1"/>
            <a:r>
              <a:rPr lang="en-CA" sz="3600" b="1" u="sng" dirty="0"/>
              <a:t>Identify</a:t>
            </a:r>
            <a:r>
              <a:rPr lang="en-CA" sz="3600" dirty="0"/>
              <a:t> three types of subatomic particles</a:t>
            </a:r>
          </a:p>
          <a:p>
            <a:pPr lvl="1"/>
            <a:r>
              <a:rPr lang="en-CA" sz="3600" b="1" u="sng" dirty="0"/>
              <a:t>Describe</a:t>
            </a:r>
            <a:r>
              <a:rPr lang="en-CA" sz="3600" dirty="0"/>
              <a:t> the structure of atoms, according to the Rutherford atomic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9C546-0DA5-4335-9BC3-E2D2079DA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23B7-491D-435E-83BA-5B1B081C4110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243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13D1-F7F2-4B7D-A698-C0B447019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 of the Atom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58094-AEB0-47A9-85D7-B9350B455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One change to Dalton’s atomic theory is that atoms are divisible</a:t>
            </a:r>
          </a:p>
          <a:p>
            <a:pPr lvl="1"/>
            <a:r>
              <a:rPr lang="en-CA" sz="3600" dirty="0"/>
              <a:t>Electrons, protons and neutrons are examples subatomic particles</a:t>
            </a:r>
          </a:p>
          <a:p>
            <a:pPr lvl="1"/>
            <a:r>
              <a:rPr lang="en-CA" sz="3600" dirty="0"/>
              <a:t>There are many other types, but these are the three we will focus</a:t>
            </a:r>
          </a:p>
          <a:p>
            <a:pPr lvl="1"/>
            <a:endParaRPr lang="en-CA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3A897-4005-460D-BBEE-66675438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23B7-491D-435E-83BA-5B1B081C4110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4603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63D1-6C83-40E4-9CB4-D55A885F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CRT – Discovery of the Electron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A0384-777A-4845-9B08-E9DCBCCCD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F64094-9DE8-4D65-A732-A6017F132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7910"/>
            <a:ext cx="9144000" cy="308217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647A8-1C50-49E7-8B31-A77769AF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23B7-491D-435E-83BA-5B1B081C4110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2405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FDA1-98BD-452C-8A67-FAA780B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Discovery of the Electron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49ED8-2892-4124-A08B-E40D90D6C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92500" lnSpcReduction="10000"/>
          </a:bodyPr>
          <a:lstStyle/>
          <a:p>
            <a:r>
              <a:rPr lang="en-CA" sz="3200" dirty="0"/>
              <a:t>In 1897, J.J. Thompson used a cathode ray tube to discover electrons</a:t>
            </a:r>
          </a:p>
          <a:p>
            <a:r>
              <a:rPr lang="en-CA" sz="3200" dirty="0"/>
              <a:t>Cathode ray tubes are sealed glass tubes with most of the air removed</a:t>
            </a:r>
          </a:p>
          <a:p>
            <a:r>
              <a:rPr lang="en-CA" sz="3200" dirty="0"/>
              <a:t>A high voltage is applied across two electrodes causing a beam of particles to flow from the cathode (negatively charged electrode) to the anode (positively charged electrode)</a:t>
            </a:r>
          </a:p>
          <a:p>
            <a:r>
              <a:rPr lang="en-CA" sz="3200" dirty="0"/>
              <a:t>The ray can be detected by painting a phosphor coating onto the far end of the tube (emits light when hit by beam)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5476F-477F-4F0F-9373-A806E4FF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23B7-491D-435E-83BA-5B1B081C4110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5239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CFCE2-559D-4BC7-91BB-E956C993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Discovery of Electrons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56D74-2AD5-4DA7-B65B-DCF880FA2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Thompson placed charged electric plates on either side of the tube and found that the beam deflected away from the negatively charged plate</a:t>
            </a:r>
          </a:p>
          <a:p>
            <a:r>
              <a:rPr lang="en-CA" sz="3200" dirty="0"/>
              <a:t>Thompson also observed the beam responded to magnets on either side of the tube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F84BA-E4AE-4685-909E-6579A7CB5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23B7-491D-435E-83BA-5B1B081C4110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3224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E5E40-5EC0-45CD-9E1F-EB8E07A59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Discovery of the Electron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0FE21-46C1-4308-8CB8-F58016C63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Thompson used these experiments to determine the ratio of mass to charge and found that the beam was made of negatively charged particles almost 2000 less the mass of a hydrogen atom</a:t>
            </a:r>
          </a:p>
          <a:p>
            <a:r>
              <a:rPr lang="en-CA" sz="3200" dirty="0"/>
              <a:t>Thompson repeated these experiments with different metals for electrodes and got the same results</a:t>
            </a:r>
          </a:p>
          <a:p>
            <a:endParaRPr lang="en-CA" sz="3200" dirty="0"/>
          </a:p>
          <a:p>
            <a:endParaRPr lang="en-CA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DC4BE-1DB3-4EFB-9B2C-81C849734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23B7-491D-435E-83BA-5B1B081C4110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5106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10D9-46D4-4978-985A-1FE3F5594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 of J.J. Thomson’s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11AF5-AD18-4ECA-8C6D-C092C7225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67680"/>
          </a:xfrm>
        </p:spPr>
        <p:txBody>
          <a:bodyPr>
            <a:normAutofit fontScale="92500" lnSpcReduction="20000"/>
          </a:bodyPr>
          <a:lstStyle/>
          <a:p>
            <a:r>
              <a:rPr lang="en-CA" sz="3200" dirty="0"/>
              <a:t>Cathode rays are composed of negatively charged particles</a:t>
            </a:r>
          </a:p>
          <a:p>
            <a:r>
              <a:rPr lang="en-CA" sz="3200" dirty="0"/>
              <a:t>The particles must exist within atoms since the mass of each is about 1/2000 the mass of a hydrogen atom</a:t>
            </a:r>
          </a:p>
          <a:p>
            <a:r>
              <a:rPr lang="en-CA" sz="3200" dirty="0"/>
              <a:t>These subatomic particles can be found within atoms of all elements</a:t>
            </a:r>
          </a:p>
          <a:p>
            <a:r>
              <a:rPr lang="en-CA" sz="3200" dirty="0"/>
              <a:t>These particles were eventually named electrons</a:t>
            </a:r>
          </a:p>
          <a:p>
            <a:r>
              <a:rPr lang="en-CA" sz="3200" dirty="0"/>
              <a:t>Atoms are neutral so there must be positive particles in the atom to balance the charge</a:t>
            </a:r>
          </a:p>
          <a:p>
            <a:r>
              <a:rPr lang="en-CA" sz="3200" dirty="0"/>
              <a:t>Most of the mass is not within electrons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93231-5F87-4C6D-B642-32E3E4989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23B7-491D-435E-83BA-5B1B081C4110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6930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8829-EA15-4DFC-A339-D42F48ACB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plum pudding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2E7F4-F1A4-4AFE-9039-02C2053E4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Thomson knew that atoms had an overall neutral charge, therefore there must also be a positive charge</a:t>
            </a:r>
          </a:p>
          <a:p>
            <a:r>
              <a:rPr lang="en-CA" sz="3200" dirty="0"/>
              <a:t>Thomson proposed that atoms had negative particles floating in a soup of positive charge – he called this the “plum pudding model” of the atom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841F0-A67B-4640-AF53-7A9BC21B7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23B7-491D-435E-83BA-5B1B081C4110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1281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F456D-FFAA-4C4A-8DA5-A689D9C13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Plum Pudding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83DD24-165F-4B4B-B990-EB593BFC0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540" y="1825624"/>
            <a:ext cx="7448740" cy="466724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79A31A-F19D-44DF-8B25-7D35E201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23B7-491D-435E-83BA-5B1B081C4110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0646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F8FD-353E-4837-9CE0-65F096F0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Rutherford’s Gold Foil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CBFE4-EF1C-4D04-A0BC-ED2D38A9C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92500"/>
          </a:bodyPr>
          <a:lstStyle/>
          <a:p>
            <a:r>
              <a:rPr lang="en-CA" sz="3200" dirty="0"/>
              <a:t>Rutherford fired a thin beam of alpha particles at a very thin sheet of pure gold</a:t>
            </a:r>
          </a:p>
          <a:p>
            <a:r>
              <a:rPr lang="en-CA" sz="3200" dirty="0"/>
              <a:t>Thomson’s model shows the mass spread evenly in an atom</a:t>
            </a:r>
          </a:p>
          <a:p>
            <a:r>
              <a:rPr lang="en-CA" sz="3200" dirty="0"/>
              <a:t>Rutherford predicted that most alpha particles would pass straight through the gold foil</a:t>
            </a:r>
          </a:p>
          <a:p>
            <a:r>
              <a:rPr lang="en-CA" sz="3200" dirty="0"/>
              <a:t>While most particles did pass straight through the foil, a few were deflected a bit and a very small number were deflected greater than 90°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3C7A5-669A-4008-A1D1-80E80E92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23B7-491D-435E-83BA-5B1B081C4110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667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36C1-3B15-4080-B76D-48BED2B7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4.1 – Defining the Atom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88227-C982-41A2-B0BE-95E8FDE37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Objectives</a:t>
            </a:r>
          </a:p>
          <a:p>
            <a:pPr lvl="1"/>
            <a:r>
              <a:rPr lang="en-CA" sz="3600" b="1" u="sng" dirty="0"/>
              <a:t>Describe</a:t>
            </a:r>
            <a:r>
              <a:rPr lang="en-CA" sz="3600" dirty="0"/>
              <a:t> Democritus’s ideas about atoms</a:t>
            </a:r>
          </a:p>
          <a:p>
            <a:pPr lvl="1"/>
            <a:r>
              <a:rPr lang="en-CA" sz="3600" b="1" u="sng" dirty="0"/>
              <a:t>Explain</a:t>
            </a:r>
            <a:r>
              <a:rPr lang="en-CA" sz="3600" dirty="0"/>
              <a:t> Dalton’s atomic theory</a:t>
            </a:r>
          </a:p>
          <a:p>
            <a:pPr lvl="1"/>
            <a:r>
              <a:rPr lang="en-CA" sz="3600" b="1" u="sng" dirty="0"/>
              <a:t>Identify</a:t>
            </a:r>
            <a:r>
              <a:rPr lang="en-CA" sz="3600" dirty="0"/>
              <a:t> what instrument is used to observe individual atoms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1356F-98DE-4469-A29E-30E4677CB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23B7-491D-435E-83BA-5B1B081C4110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5039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FA66C-A8B1-4480-8432-4F2EAD14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Rutherford’s Gold Foil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8061F-4318-4E91-821D-696FC6120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CF5E99-BB6A-4039-9446-5F9EC840F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9"/>
            <a:ext cx="9144000" cy="413978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F5344-2CF1-4224-BFBA-C7973C4F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23B7-491D-435E-83BA-5B1B081C4110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7005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93B6-B058-48F8-B79F-C3D982ACD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Rutherford’s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4E56F-9696-433C-AD8F-19A6C3DEB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3200" dirty="0"/>
              <a:t>Because most particles passed through undeflected they must have traveled through mostly empty space</a:t>
            </a:r>
          </a:p>
          <a:p>
            <a:r>
              <a:rPr lang="en-CA" sz="3200" dirty="0"/>
              <a:t>Alpha particles are positively charged so deflections happened when they encountered another positive charge</a:t>
            </a:r>
          </a:p>
          <a:p>
            <a:r>
              <a:rPr lang="en-CA" sz="3200" dirty="0"/>
              <a:t>Since deflections occurred only a small fraction of the time, this charge only occupied a small amount of space in the gold foil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F3C05-5A9A-4B71-98F1-FD4D963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23B7-491D-435E-83BA-5B1B081C4110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923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B850-E033-4235-81B0-7176105E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Rutherford’s Nuclear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E7843-3E02-4302-AD80-DDEC2EEF8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Rutherford drew two conclusions:</a:t>
            </a:r>
          </a:p>
          <a:p>
            <a:r>
              <a:rPr lang="en-CA" sz="3600" dirty="0"/>
              <a:t>1) the volume occupied by an atom must consist of a large amount of empty space</a:t>
            </a:r>
          </a:p>
          <a:p>
            <a:r>
              <a:rPr lang="en-CA" sz="3600" dirty="0"/>
              <a:t>2) The nucleus is:</a:t>
            </a:r>
          </a:p>
          <a:p>
            <a:pPr lvl="1"/>
            <a:r>
              <a:rPr lang="en-CA" sz="3200" dirty="0"/>
              <a:t>Small</a:t>
            </a:r>
          </a:p>
          <a:p>
            <a:pPr lvl="1"/>
            <a:r>
              <a:rPr lang="en-CA" sz="3200" dirty="0"/>
              <a:t>Dense</a:t>
            </a:r>
          </a:p>
          <a:p>
            <a:pPr lvl="1"/>
            <a:r>
              <a:rPr lang="en-CA" sz="3200" dirty="0"/>
              <a:t>Positively charged</a:t>
            </a:r>
          </a:p>
          <a:p>
            <a:pPr lvl="1"/>
            <a:endParaRPr lang="en-CA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0685E-BB71-41BB-9898-9AC64DA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23B7-491D-435E-83BA-5B1B081C4110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8464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CC69-06A0-470D-AF72-C7C598B5B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Distinguishing among atoms (4.3)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2F13A-166C-427D-B8E6-95B4B6BB4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4000" b="1" u="sng" dirty="0"/>
              <a:t>Explain</a:t>
            </a:r>
            <a:r>
              <a:rPr lang="en-CA" sz="4000" dirty="0"/>
              <a:t> what makes elements and isotopes different from each other</a:t>
            </a:r>
          </a:p>
          <a:p>
            <a:r>
              <a:rPr lang="en-CA" sz="4000" b="1" u="sng" dirty="0"/>
              <a:t>Calculate</a:t>
            </a:r>
            <a:r>
              <a:rPr lang="en-CA" sz="4000" dirty="0"/>
              <a:t> the number of neutrons in an atom</a:t>
            </a:r>
          </a:p>
          <a:p>
            <a:r>
              <a:rPr lang="en-CA" sz="4000" b="1" u="sng" dirty="0"/>
              <a:t>Calculate</a:t>
            </a:r>
            <a:r>
              <a:rPr lang="en-CA" sz="4000" dirty="0"/>
              <a:t> the atomic mass of an element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2A081-99B2-4B3D-A3D4-6C047419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23B7-491D-435E-83BA-5B1B081C4110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2434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B3AA-2A81-424F-83BA-D2BA4612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Atomic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50078-C496-4414-BCF8-B6F59FDD4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3600" dirty="0"/>
              <a:t>Atoms are composed of identical protons, neutrons, and electrons</a:t>
            </a:r>
          </a:p>
          <a:p>
            <a:r>
              <a:rPr lang="en-CA" sz="3600" dirty="0"/>
              <a:t>Elements are different from each other because they contain a different number of PROTONS</a:t>
            </a:r>
          </a:p>
          <a:p>
            <a:r>
              <a:rPr lang="en-CA" sz="3600" dirty="0"/>
              <a:t>The “atomic number” of an element is the number of protons in the nucleus</a:t>
            </a:r>
          </a:p>
          <a:p>
            <a:r>
              <a:rPr lang="en-CA" sz="3600" dirty="0"/>
              <a:t>In a neutral atom:</a:t>
            </a:r>
          </a:p>
          <a:p>
            <a:pPr marL="0" indent="0">
              <a:buNone/>
            </a:pPr>
            <a:r>
              <a:rPr lang="en-CA" sz="3600" dirty="0"/>
              <a:t> # protons in an atom = # electrons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82248-C39C-4080-9A24-D53E8985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23B7-491D-435E-83BA-5B1B081C4110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0749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D73-AAFA-4F73-9EF1-037A91E42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Atomic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530F8-FBFE-46C8-B8D5-E54818BC6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8582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Atomic number (Z) of an element is the number of protons in the nucleus of each atom of that element</a:t>
            </a:r>
          </a:p>
        </p:txBody>
      </p:sp>
      <p:graphicFrame>
        <p:nvGraphicFramePr>
          <p:cNvPr id="4" name="Group 63">
            <a:extLst>
              <a:ext uri="{FF2B5EF4-FFF2-40B4-BE49-F238E27FC236}">
                <a16:creationId xmlns:a16="http://schemas.microsoft.com/office/drawing/2014/main" id="{27C5569B-244C-4D20-AC5D-7D6EE1926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465366"/>
              </p:ext>
            </p:extLst>
          </p:nvPr>
        </p:nvGraphicFramePr>
        <p:xfrm>
          <a:off x="457200" y="2989263"/>
          <a:ext cx="8237538" cy="3533775"/>
        </p:xfrm>
        <a:graphic>
          <a:graphicData uri="http://schemas.openxmlformats.org/drawingml/2006/table">
            <a:tbl>
              <a:tblPr/>
              <a:tblGrid>
                <a:gridCol w="274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0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of protons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Atomic # (Z)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Carbon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Phosphorus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31227-4BA1-4B3D-815C-6682562AB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23B7-491D-435E-83BA-5B1B081C4110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801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AFA3-4DCE-418C-87F8-82E56358E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Mass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C10DE-F68F-4515-9159-64AB88B87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60930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Mass number is the number of protons and neutrons in the nucleus of an isotope: </a:t>
            </a:r>
          </a:p>
          <a:p>
            <a:pPr marL="0" indent="0">
              <a:buNone/>
            </a:pPr>
            <a:r>
              <a:rPr lang="en-CA" sz="3200" dirty="0"/>
              <a:t>Mass # = p</a:t>
            </a:r>
            <a:r>
              <a:rPr lang="en-CA" sz="3200" baseline="30000" dirty="0"/>
              <a:t>+</a:t>
            </a:r>
            <a:r>
              <a:rPr lang="en-CA" sz="3200" dirty="0"/>
              <a:t> + n</a:t>
            </a:r>
            <a:r>
              <a:rPr lang="en-CA" sz="3200" baseline="30000" dirty="0"/>
              <a:t>0</a:t>
            </a:r>
            <a:endParaRPr lang="en-CA" sz="3200" dirty="0"/>
          </a:p>
        </p:txBody>
      </p:sp>
      <p:graphicFrame>
        <p:nvGraphicFramePr>
          <p:cNvPr id="5" name="Group 69">
            <a:extLst>
              <a:ext uri="{FF2B5EF4-FFF2-40B4-BE49-F238E27FC236}">
                <a16:creationId xmlns:a16="http://schemas.microsoft.com/office/drawing/2014/main" id="{189DCB94-3771-418A-B14D-FD9A34EBA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614494"/>
              </p:ext>
            </p:extLst>
          </p:nvPr>
        </p:nvGraphicFramePr>
        <p:xfrm>
          <a:off x="609600" y="3125788"/>
          <a:ext cx="8220075" cy="3349626"/>
        </p:xfrm>
        <a:graphic>
          <a:graphicData uri="http://schemas.openxmlformats.org/drawingml/2006/table">
            <a:tbl>
              <a:tblPr/>
              <a:tblGrid>
                <a:gridCol w="37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5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1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Nuclide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28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28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28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Mass 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Oxygen -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lang="en-US"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lang="en-US"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5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-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6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-  31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lang="en-US"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lang="en-US"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 Box 48">
            <a:extLst>
              <a:ext uri="{FF2B5EF4-FFF2-40B4-BE49-F238E27FC236}">
                <a16:creationId xmlns:a16="http://schemas.microsoft.com/office/drawing/2014/main" id="{42621B9A-9FEB-4731-A8D4-E305779E0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850" y="4149725"/>
            <a:ext cx="3674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+mn-lt"/>
              </a:rPr>
              <a:t>8</a:t>
            </a:r>
          </a:p>
        </p:txBody>
      </p:sp>
      <p:sp>
        <p:nvSpPr>
          <p:cNvPr id="7" name="Text Box 49">
            <a:extLst>
              <a:ext uri="{FF2B5EF4-FFF2-40B4-BE49-F238E27FC236}">
                <a16:creationId xmlns:a16="http://schemas.microsoft.com/office/drawing/2014/main" id="{4ED0A073-C086-4F14-B351-717846047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9484" y="4129983"/>
            <a:ext cx="3674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+mn-lt"/>
              </a:rPr>
              <a:t>8</a:t>
            </a:r>
          </a:p>
        </p:txBody>
      </p:sp>
      <p:sp>
        <p:nvSpPr>
          <p:cNvPr id="8" name="Text Box 50">
            <a:extLst>
              <a:ext uri="{FF2B5EF4-FFF2-40B4-BE49-F238E27FC236}">
                <a16:creationId xmlns:a16="http://schemas.microsoft.com/office/drawing/2014/main" id="{B79C3017-44DB-4314-A992-CD65064DC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6362" y="4149725"/>
            <a:ext cx="5501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+mn-lt"/>
              </a:rPr>
              <a:t>18</a:t>
            </a:r>
          </a:p>
        </p:txBody>
      </p:sp>
      <p:sp>
        <p:nvSpPr>
          <p:cNvPr id="9" name="Text Box 51">
            <a:extLst>
              <a:ext uri="{FF2B5EF4-FFF2-40B4-BE49-F238E27FC236}">
                <a16:creationId xmlns:a16="http://schemas.microsoft.com/office/drawing/2014/main" id="{274C35AB-CDD8-4F19-86B0-33041AAB5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826" y="4140727"/>
            <a:ext cx="5501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+mn-lt"/>
              </a:rPr>
              <a:t>18</a:t>
            </a:r>
          </a:p>
        </p:txBody>
      </p:sp>
      <p:sp>
        <p:nvSpPr>
          <p:cNvPr id="10" name="Text Box 52">
            <a:extLst>
              <a:ext uri="{FF2B5EF4-FFF2-40B4-BE49-F238E27FC236}">
                <a16:creationId xmlns:a16="http://schemas.microsoft.com/office/drawing/2014/main" id="{2D01955D-206E-40EA-AB59-C2B70B9D0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542" y="4968875"/>
            <a:ext cx="12541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+mn-lt"/>
              </a:rPr>
              <a:t>Arsenic</a:t>
            </a:r>
          </a:p>
        </p:txBody>
      </p:sp>
      <p:sp>
        <p:nvSpPr>
          <p:cNvPr id="11" name="Text Box 53">
            <a:extLst>
              <a:ext uri="{FF2B5EF4-FFF2-40B4-BE49-F238E27FC236}">
                <a16:creationId xmlns:a16="http://schemas.microsoft.com/office/drawing/2014/main" id="{B95E6D75-0AD4-4A80-A35A-50C224D3C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0902" y="4968875"/>
            <a:ext cx="5501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+mn-lt"/>
              </a:rPr>
              <a:t>75</a:t>
            </a:r>
          </a:p>
        </p:txBody>
      </p:sp>
      <p:sp>
        <p:nvSpPr>
          <p:cNvPr id="12" name="Text Box 54">
            <a:extLst>
              <a:ext uri="{FF2B5EF4-FFF2-40B4-BE49-F238E27FC236}">
                <a16:creationId xmlns:a16="http://schemas.microsoft.com/office/drawing/2014/main" id="{DEDF2348-3D40-496A-9AAC-6F0D058F2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8112" y="4968875"/>
            <a:ext cx="5501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+mn-lt"/>
              </a:rPr>
              <a:t>33</a:t>
            </a:r>
          </a:p>
        </p:txBody>
      </p:sp>
      <p:sp>
        <p:nvSpPr>
          <p:cNvPr id="13" name="Text Box 55">
            <a:extLst>
              <a:ext uri="{FF2B5EF4-FFF2-40B4-BE49-F238E27FC236}">
                <a16:creationId xmlns:a16="http://schemas.microsoft.com/office/drawing/2014/main" id="{77FC128F-0BB4-4A02-9E4B-8B15D03CC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4968875"/>
            <a:ext cx="5549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+mn-lt"/>
              </a:rPr>
              <a:t>75</a:t>
            </a:r>
          </a:p>
        </p:txBody>
      </p:sp>
      <p:sp>
        <p:nvSpPr>
          <p:cNvPr id="14" name="Text Box 61">
            <a:extLst>
              <a:ext uri="{FF2B5EF4-FFF2-40B4-BE49-F238E27FC236}">
                <a16:creationId xmlns:a16="http://schemas.microsoft.com/office/drawing/2014/main" id="{38983358-E014-48C4-9465-00DFBE9D6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542" y="5765859"/>
            <a:ext cx="19127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+mn-lt"/>
              </a:rPr>
              <a:t>Phosphorus</a:t>
            </a:r>
          </a:p>
        </p:txBody>
      </p:sp>
      <p:sp>
        <p:nvSpPr>
          <p:cNvPr id="15" name="Text Box 62">
            <a:extLst>
              <a:ext uri="{FF2B5EF4-FFF2-40B4-BE49-F238E27FC236}">
                <a16:creationId xmlns:a16="http://schemas.microsoft.com/office/drawing/2014/main" id="{095A7F90-2D3A-4E17-8301-0D6B0B895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9552" y="5802969"/>
            <a:ext cx="5549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2800" dirty="0">
                <a:latin typeface="+mn-lt"/>
              </a:rPr>
              <a:t>15</a:t>
            </a:r>
          </a:p>
        </p:txBody>
      </p:sp>
      <p:sp>
        <p:nvSpPr>
          <p:cNvPr id="16" name="Text Box 63">
            <a:extLst>
              <a:ext uri="{FF2B5EF4-FFF2-40B4-BE49-F238E27FC236}">
                <a16:creationId xmlns:a16="http://schemas.microsoft.com/office/drawing/2014/main" id="{5904B14B-9D86-4AA2-8876-E42F43FDA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6362" y="5765859"/>
            <a:ext cx="5501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+mn-lt"/>
              </a:rPr>
              <a:t>31</a:t>
            </a:r>
          </a:p>
        </p:txBody>
      </p:sp>
      <p:sp>
        <p:nvSpPr>
          <p:cNvPr id="17" name="Text Box 64">
            <a:extLst>
              <a:ext uri="{FF2B5EF4-FFF2-40B4-BE49-F238E27FC236}">
                <a16:creationId xmlns:a16="http://schemas.microsoft.com/office/drawing/2014/main" id="{1C961F38-A86F-4C31-9A59-1DB29F7D9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8010" y="5788679"/>
            <a:ext cx="5501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+mn-lt"/>
              </a:rPr>
              <a:t>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D6C2A-FE80-46A5-AF1A-4790A9FC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23B7-491D-435E-83BA-5B1B081C4110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525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3C8BB-1C19-41AD-A47B-9282269C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Nuclear 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E00D3-8CC1-415C-B3FA-2E22EAA56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Contain the symbol of the element, the mass number and the atomic number. 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D4C145-2F77-451A-9C99-430C5DDE9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566" y="2967841"/>
            <a:ext cx="1510029" cy="3155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US" altLang="en-US" sz="19900" dirty="0">
                <a:latin typeface="+mn-lt"/>
              </a:rPr>
              <a:t>X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82FBD17-3FE5-4EFD-974A-21B47503F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9869" y="3075480"/>
            <a:ext cx="1343316" cy="1077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+mn-lt"/>
              </a:rPr>
              <a:t>Mass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+mn-lt"/>
              </a:rPr>
              <a:t>number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69D4BD-B8D6-4B03-9495-5767E039D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684" y="4925820"/>
            <a:ext cx="1343316" cy="95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800" dirty="0">
                <a:latin typeface="+mn-lt"/>
              </a:rPr>
              <a:t>Atomic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800" dirty="0">
                <a:latin typeface="+mn-lt"/>
              </a:rPr>
              <a:t>number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1803E900-2DCD-4E15-BB5D-59BC958E8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8669" y="5157295"/>
            <a:ext cx="1981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US" altLang="en-US" sz="2800" dirty="0">
                <a:latin typeface="+mn-lt"/>
              </a:rPr>
              <a:t>Subscript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B4C77E20-6E8D-4FB4-BD8A-EE95766E9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471" y="3352800"/>
            <a:ext cx="23352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+mn-lt"/>
              </a:rPr>
              <a:t>Superscript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963A04-B0FF-4E58-B8CB-517E36CF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23B7-491D-435E-83BA-5B1B081C4110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4295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635EF1D-7847-43FF-AD7E-E054B116D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57200"/>
            <a:ext cx="7772400" cy="770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Ctr="1">
            <a:spAutoFit/>
          </a:bodyPr>
          <a:lstStyle/>
          <a:p>
            <a:pPr algn="ctr">
              <a:defRPr/>
            </a:pPr>
            <a:r>
              <a:rPr lang="en-US" sz="4400"/>
              <a:t>Symbols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AF1CC3E-EC73-419B-AF83-33CBA6BB9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53" y="1295400"/>
            <a:ext cx="5542547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sz="3800" dirty="0"/>
              <a:t>Find each of these: </a:t>
            </a:r>
          </a:p>
          <a:p>
            <a:pPr marL="914400" lvl="1" indent="-457200">
              <a:spcBef>
                <a:spcPct val="20000"/>
              </a:spcBef>
              <a:buFontTx/>
              <a:buAutoNum type="alphaLcParenR"/>
              <a:defRPr/>
            </a:pPr>
            <a:r>
              <a:rPr lang="en-US" sz="3800" dirty="0"/>
              <a:t> number of protons</a:t>
            </a:r>
          </a:p>
          <a:p>
            <a:pPr marL="914400" lvl="1" indent="-457200">
              <a:spcBef>
                <a:spcPct val="20000"/>
              </a:spcBef>
              <a:buFontTx/>
              <a:buAutoNum type="alphaLcParenR"/>
              <a:defRPr/>
            </a:pPr>
            <a:r>
              <a:rPr lang="en-US" sz="3800" dirty="0"/>
              <a:t> number of neutrons</a:t>
            </a:r>
          </a:p>
          <a:p>
            <a:pPr marL="914400" lvl="1" indent="-457200">
              <a:spcBef>
                <a:spcPct val="20000"/>
              </a:spcBef>
              <a:buFontTx/>
              <a:buAutoNum type="alphaLcParenR"/>
              <a:defRPr/>
            </a:pPr>
            <a:r>
              <a:rPr lang="en-US" sz="3800" dirty="0"/>
              <a:t> number of electrons</a:t>
            </a:r>
          </a:p>
          <a:p>
            <a:pPr marL="914400" lvl="1" indent="-457200">
              <a:spcBef>
                <a:spcPct val="20000"/>
              </a:spcBef>
              <a:buFontTx/>
              <a:buAutoNum type="alphaLcParenR"/>
              <a:defRPr/>
            </a:pPr>
            <a:r>
              <a:rPr lang="en-US" sz="3800" dirty="0"/>
              <a:t> Atomic number</a:t>
            </a:r>
          </a:p>
          <a:p>
            <a:pPr marL="914400" lvl="1" indent="-457200">
              <a:spcBef>
                <a:spcPct val="20000"/>
              </a:spcBef>
              <a:buFontTx/>
              <a:buAutoNum type="alphaLcParenR"/>
              <a:defRPr/>
            </a:pPr>
            <a:r>
              <a:rPr lang="en-US" sz="3800" dirty="0"/>
              <a:t> Mass Number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6A8103B-6ED6-4984-8900-04C97AFBA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4525" y="3017838"/>
            <a:ext cx="1032334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7200">
                <a:latin typeface="+mn-lt"/>
              </a:rPr>
              <a:t>Br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05F3FD5-CEEE-4CE0-ABB9-ECE3A57EB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895600"/>
            <a:ext cx="914400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4000">
                <a:latin typeface="+mn-lt"/>
              </a:rPr>
              <a:t>80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A69523C-26ED-4952-B421-8AE553F21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81400"/>
            <a:ext cx="914400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4000">
                <a:latin typeface="+mn-lt"/>
              </a:rPr>
              <a:t> 35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BE3C39-CC11-4F6F-AB2F-4514A7E3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23B7-491D-435E-83BA-5B1B081C4110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775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53D060E-2456-47E5-92E7-DAC36D171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57200"/>
            <a:ext cx="7772400" cy="770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Ctr="1">
            <a:spAutoFit/>
          </a:bodyPr>
          <a:lstStyle/>
          <a:p>
            <a:pPr algn="ctr">
              <a:defRPr/>
            </a:pPr>
            <a:r>
              <a:rPr lang="en-US" sz="4400">
                <a:latin typeface="Arial" charset="0"/>
              </a:rPr>
              <a:t>Symbols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779166B-1C90-478B-814B-A5C2CD17D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295400"/>
            <a:ext cx="7696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sz="4000" dirty="0">
                <a:latin typeface="Arial" charset="0"/>
              </a:rPr>
              <a:t>If an element has  an atomic number of  34 and a mass number of 78, what is the: </a:t>
            </a:r>
          </a:p>
          <a:p>
            <a:pPr marL="914400" lvl="1" indent="-457200">
              <a:spcBef>
                <a:spcPct val="20000"/>
              </a:spcBef>
              <a:buFontTx/>
              <a:buAutoNum type="alphaLcParenR"/>
              <a:defRPr/>
            </a:pPr>
            <a:r>
              <a:rPr lang="en-US" sz="4000" dirty="0">
                <a:latin typeface="Arial" charset="0"/>
              </a:rPr>
              <a:t> number of protons</a:t>
            </a:r>
          </a:p>
          <a:p>
            <a:pPr marL="914400" lvl="1" indent="-457200">
              <a:spcBef>
                <a:spcPct val="20000"/>
              </a:spcBef>
              <a:buFontTx/>
              <a:buAutoNum type="alphaLcParenR"/>
              <a:defRPr/>
            </a:pPr>
            <a:r>
              <a:rPr lang="en-US" sz="4000" dirty="0">
                <a:latin typeface="Arial" charset="0"/>
              </a:rPr>
              <a:t> number of neutrons</a:t>
            </a:r>
          </a:p>
          <a:p>
            <a:pPr marL="914400" lvl="1" indent="-457200">
              <a:spcBef>
                <a:spcPct val="20000"/>
              </a:spcBef>
              <a:buFontTx/>
              <a:buAutoNum type="alphaLcParenR"/>
              <a:defRPr/>
            </a:pPr>
            <a:r>
              <a:rPr lang="en-US" sz="4000" dirty="0">
                <a:latin typeface="Arial" charset="0"/>
              </a:rPr>
              <a:t> number of electrons</a:t>
            </a:r>
          </a:p>
          <a:p>
            <a:pPr marL="914400" lvl="1" indent="-457200">
              <a:spcBef>
                <a:spcPct val="20000"/>
              </a:spcBef>
              <a:buFontTx/>
              <a:buAutoNum type="alphaLcParenR"/>
              <a:defRPr/>
            </a:pPr>
            <a:r>
              <a:rPr lang="en-US" sz="4000" dirty="0">
                <a:latin typeface="Arial" charset="0"/>
              </a:rPr>
              <a:t> complete symbol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B2AA4-A9C6-460E-A08F-E48D45352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23B7-491D-435E-83BA-5B1B081C4110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552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0F3-2068-419A-9EAC-616DE5393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Defining the Atom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AA5C3-7374-47E5-83B5-44F97ECE3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3600" dirty="0"/>
              <a:t>The Greek philosopher Democritus (460 – 370 BCE) was among the first to suggest idea of atoms (from the Greek, “</a:t>
            </a:r>
            <a:r>
              <a:rPr lang="en-CA" sz="3600" dirty="0" err="1"/>
              <a:t>atomos</a:t>
            </a:r>
            <a:r>
              <a:rPr lang="en-CA" sz="3600" dirty="0"/>
              <a:t>”)</a:t>
            </a:r>
          </a:p>
          <a:p>
            <a:r>
              <a:rPr lang="en-CA" sz="3600" dirty="0"/>
              <a:t>Believed atoms were indivisible and indestructible</a:t>
            </a:r>
          </a:p>
          <a:p>
            <a:r>
              <a:rPr lang="en-CA" sz="3600" dirty="0"/>
              <a:t>His ideas agreed with later scientific theory, but was based on philosophy</a:t>
            </a:r>
          </a:p>
          <a:p>
            <a:r>
              <a:rPr lang="en-CA" sz="3600" dirty="0"/>
              <a:t>An analogy for Democritus’ atomic theory is a billiard ball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891EE-3CC9-40ED-9E61-499A1F4D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23B7-491D-435E-83BA-5B1B081C4110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3572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BF06D05-F774-45D1-81F4-1F6470677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57200"/>
            <a:ext cx="7772400" cy="770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Ctr="1">
            <a:spAutoFit/>
          </a:bodyPr>
          <a:lstStyle/>
          <a:p>
            <a:pPr algn="ctr">
              <a:defRPr/>
            </a:pPr>
            <a:r>
              <a:rPr lang="en-US" sz="4400">
                <a:latin typeface="Arial" charset="0"/>
              </a:rPr>
              <a:t>Symbols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BA62468-CECE-42C2-8156-A60C5F2E3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295400"/>
            <a:ext cx="7696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sz="4400" dirty="0">
                <a:latin typeface="Arial" charset="0"/>
              </a:rPr>
              <a:t>If an element has  91 protons and 140 neutrons what is the </a:t>
            </a:r>
          </a:p>
          <a:p>
            <a:pPr marL="914400" lvl="1" indent="-457200">
              <a:spcBef>
                <a:spcPct val="20000"/>
              </a:spcBef>
              <a:buFontTx/>
              <a:buAutoNum type="alphaLcParenR"/>
              <a:defRPr/>
            </a:pPr>
            <a:r>
              <a:rPr lang="en-US" sz="4400" dirty="0">
                <a:latin typeface="Arial" charset="0"/>
              </a:rPr>
              <a:t> Atomic number</a:t>
            </a:r>
          </a:p>
          <a:p>
            <a:pPr marL="914400" lvl="1" indent="-457200">
              <a:spcBef>
                <a:spcPct val="20000"/>
              </a:spcBef>
              <a:buFontTx/>
              <a:buAutoNum type="alphaLcParenR"/>
              <a:defRPr/>
            </a:pPr>
            <a:r>
              <a:rPr lang="en-US" sz="4400" dirty="0">
                <a:latin typeface="Arial" charset="0"/>
              </a:rPr>
              <a:t> Mass number</a:t>
            </a:r>
          </a:p>
          <a:p>
            <a:pPr marL="914400" lvl="1" indent="-457200">
              <a:spcBef>
                <a:spcPct val="20000"/>
              </a:spcBef>
              <a:buFontTx/>
              <a:buAutoNum type="alphaLcParenR"/>
              <a:defRPr/>
            </a:pPr>
            <a:r>
              <a:rPr lang="en-US" sz="4400" dirty="0">
                <a:latin typeface="Arial" charset="0"/>
              </a:rPr>
              <a:t> number of electrons</a:t>
            </a:r>
          </a:p>
          <a:p>
            <a:pPr marL="914400" lvl="1" indent="-457200">
              <a:spcBef>
                <a:spcPct val="20000"/>
              </a:spcBef>
              <a:buFontTx/>
              <a:buAutoNum type="alphaLcParenR"/>
              <a:defRPr/>
            </a:pPr>
            <a:r>
              <a:rPr lang="en-US" sz="4400" dirty="0">
                <a:latin typeface="Arial" charset="0"/>
              </a:rPr>
              <a:t> complete symbol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3E4D0-7C47-4A2C-906A-5EB5EBD5D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23B7-491D-435E-83BA-5B1B081C4110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43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982BD12-048C-4581-A343-DB9F1682D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57200"/>
            <a:ext cx="7772400" cy="770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Ctr="1">
            <a:spAutoFit/>
          </a:bodyPr>
          <a:lstStyle/>
          <a:p>
            <a:pPr algn="ctr">
              <a:defRPr/>
            </a:pPr>
            <a:r>
              <a:rPr lang="en-US" sz="4400">
                <a:latin typeface="Arial" charset="0"/>
              </a:rPr>
              <a:t>Symbols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A06681B-A725-4C80-B49C-5F8C065CD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295400"/>
            <a:ext cx="7696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sz="4400" dirty="0">
                <a:latin typeface="Arial" charset="0"/>
              </a:rPr>
              <a:t>If an element has  91 protons and 140 neutrons what is the </a:t>
            </a:r>
          </a:p>
          <a:p>
            <a:pPr marL="914400" lvl="1" indent="-457200">
              <a:spcBef>
                <a:spcPct val="20000"/>
              </a:spcBef>
              <a:buFontTx/>
              <a:buAutoNum type="alphaLcParenR"/>
              <a:defRPr/>
            </a:pPr>
            <a:r>
              <a:rPr lang="en-US" sz="4400" dirty="0">
                <a:latin typeface="Arial" charset="0"/>
              </a:rPr>
              <a:t> Atomic number</a:t>
            </a:r>
          </a:p>
          <a:p>
            <a:pPr marL="914400" lvl="1" indent="-457200">
              <a:spcBef>
                <a:spcPct val="20000"/>
              </a:spcBef>
              <a:buFontTx/>
              <a:buAutoNum type="alphaLcParenR"/>
              <a:defRPr/>
            </a:pPr>
            <a:r>
              <a:rPr lang="en-US" sz="4400" dirty="0">
                <a:latin typeface="Arial" charset="0"/>
              </a:rPr>
              <a:t> Mass number</a:t>
            </a:r>
          </a:p>
          <a:p>
            <a:pPr marL="914400" lvl="1" indent="-457200">
              <a:spcBef>
                <a:spcPct val="20000"/>
              </a:spcBef>
              <a:buFontTx/>
              <a:buAutoNum type="alphaLcParenR"/>
              <a:defRPr/>
            </a:pPr>
            <a:r>
              <a:rPr lang="en-US" sz="4400" dirty="0">
                <a:latin typeface="Arial" charset="0"/>
              </a:rPr>
              <a:t> number of electrons</a:t>
            </a:r>
          </a:p>
          <a:p>
            <a:pPr marL="914400" lvl="1" indent="-457200">
              <a:spcBef>
                <a:spcPct val="20000"/>
              </a:spcBef>
              <a:buFontTx/>
              <a:buAutoNum type="alphaLcParenR"/>
              <a:defRPr/>
            </a:pPr>
            <a:r>
              <a:rPr lang="en-US" sz="4400" dirty="0">
                <a:latin typeface="Arial" charset="0"/>
              </a:rPr>
              <a:t> complete symbol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2B59C-8AEA-40F0-8CBE-207C63AB8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23B7-491D-435E-83BA-5B1B081C4110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260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D3D4-E55B-4BAA-B585-19D6D5CA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Isotopes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0F4AE-742F-4EFA-AE41-6AA032C6B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Dalton was wrong about all elements of the same type being identical</a:t>
            </a:r>
          </a:p>
          <a:p>
            <a:r>
              <a:rPr lang="en-CA" sz="3600" dirty="0"/>
              <a:t>Atoms of the same element can have different number of neutrons and thus different mass numbers</a:t>
            </a:r>
          </a:p>
          <a:p>
            <a:r>
              <a:rPr lang="en-CA" sz="3600" dirty="0"/>
              <a:t>These are called isotopes</a:t>
            </a:r>
          </a:p>
          <a:p>
            <a:pPr marL="0" indent="0">
              <a:buNone/>
            </a:pPr>
            <a:endParaRPr lang="en-CA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41D2C-0564-402A-952D-373FB5B2A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23B7-491D-435E-83BA-5B1B081C4110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64094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0E5BDE9-67D5-42F0-81C5-2BC7143E45E7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457200" y="274638"/>
            <a:ext cx="8229600" cy="702373"/>
          </a:xfrm>
          <a:prstGeom prst="rect">
            <a:avLst/>
          </a:prstGeom>
        </p:spPr>
        <p:txBody>
          <a:bodyPr lIns="92075" tIns="46038" rIns="92075" bIns="46038" anchor="t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Naming Isotopes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579A686-DF90-43CE-85BD-CF3A63AEF4EA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1295400"/>
            <a:ext cx="8534400" cy="5257800"/>
          </a:xfrm>
          <a:prstGeom prst="rect">
            <a:avLst/>
          </a:prstGeom>
        </p:spPr>
        <p:txBody>
          <a:bodyPr lIns="92075" tIns="46038" rIns="92075" bIns="46038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800" dirty="0"/>
              <a:t>We can also put the mass number </a:t>
            </a:r>
            <a:r>
              <a:rPr lang="en-US" sz="4800" i="1" dirty="0"/>
              <a:t>after</a:t>
            </a:r>
            <a:r>
              <a:rPr lang="en-US" sz="4800" dirty="0"/>
              <a:t> the name of the element:</a:t>
            </a:r>
          </a:p>
          <a:p>
            <a:pPr lvl="1">
              <a:defRPr/>
            </a:pPr>
            <a:r>
              <a:rPr lang="en-US" sz="4800" dirty="0"/>
              <a:t>carbon-12</a:t>
            </a:r>
          </a:p>
          <a:p>
            <a:pPr lvl="1">
              <a:defRPr/>
            </a:pPr>
            <a:r>
              <a:rPr lang="en-US" sz="4800" dirty="0"/>
              <a:t>carbon-14</a:t>
            </a:r>
          </a:p>
          <a:p>
            <a:pPr lvl="1">
              <a:defRPr/>
            </a:pPr>
            <a:r>
              <a:rPr lang="en-US" sz="4800" dirty="0"/>
              <a:t>uranium-235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53BF65-2CE9-44D9-B650-C7ED106C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23B7-491D-435E-83BA-5B1B081C4110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770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C51F161C-2ADE-4A24-8EE5-D0C20EAFD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223838"/>
            <a:ext cx="8937625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 u="sng">
                <a:latin typeface="Arial" panose="020B0604020202020204" pitchFamily="34" charset="0"/>
              </a:rPr>
              <a:t>Isotopes </a:t>
            </a:r>
            <a:r>
              <a:rPr lang="en-US" altLang="en-US" sz="3000">
                <a:latin typeface="Arial" panose="020B0604020202020204" pitchFamily="34" charset="0"/>
              </a:rPr>
              <a:t>are atoms of the same element having </a:t>
            </a:r>
            <a:r>
              <a:rPr lang="en-US" altLang="en-US" sz="3000" i="1">
                <a:latin typeface="Arial" panose="020B0604020202020204" pitchFamily="34" charset="0"/>
              </a:rPr>
              <a:t>different masses</a:t>
            </a:r>
            <a:r>
              <a:rPr lang="en-US" altLang="en-US" sz="3000">
                <a:latin typeface="Arial" panose="020B0604020202020204" pitchFamily="34" charset="0"/>
              </a:rPr>
              <a:t>, due to varying numbers of neutrons.</a:t>
            </a:r>
          </a:p>
        </p:txBody>
      </p:sp>
      <p:graphicFrame>
        <p:nvGraphicFramePr>
          <p:cNvPr id="3" name="Group 136">
            <a:extLst>
              <a:ext uri="{FF2B5EF4-FFF2-40B4-BE49-F238E27FC236}">
                <a16:creationId xmlns:a16="http://schemas.microsoft.com/office/drawing/2014/main" id="{58B2643A-26E2-45D7-95CA-9A3FF2BCC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587527"/>
              </p:ext>
            </p:extLst>
          </p:nvPr>
        </p:nvGraphicFramePr>
        <p:xfrm>
          <a:off x="177800" y="1679575"/>
          <a:ext cx="8693150" cy="4572000"/>
        </p:xfrm>
        <a:graphic>
          <a:graphicData uri="http://schemas.openxmlformats.org/drawingml/2006/table">
            <a:tbl>
              <a:tblPr/>
              <a:tblGrid>
                <a:gridCol w="215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0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Isotope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Protons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Electrons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Neutrons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Nucleus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2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Hydrogen–1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 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(protium)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b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b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b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Hydrogen-2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(deuterium)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b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b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b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b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Hydrogen-3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(tritium)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b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b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b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Picture 90" descr="H1">
            <a:extLst>
              <a:ext uri="{FF2B5EF4-FFF2-40B4-BE49-F238E27FC236}">
                <a16:creationId xmlns:a16="http://schemas.microsoft.com/office/drawing/2014/main" id="{90FD794D-945C-476A-B531-1F379FA1D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2274888"/>
            <a:ext cx="696913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3" descr="H2">
            <a:extLst>
              <a:ext uri="{FF2B5EF4-FFF2-40B4-BE49-F238E27FC236}">
                <a16:creationId xmlns:a16="http://schemas.microsoft.com/office/drawing/2014/main" id="{9976721A-6486-406E-8A78-77E99B24E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538" y="3279775"/>
            <a:ext cx="982662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7" descr="H3">
            <a:extLst>
              <a:ext uri="{FF2B5EF4-FFF2-40B4-BE49-F238E27FC236}">
                <a16:creationId xmlns:a16="http://schemas.microsoft.com/office/drawing/2014/main" id="{2A03BCA4-D397-4761-8C6E-2C75BC68D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850" y="4519613"/>
            <a:ext cx="1165225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491BA-26E8-4D4D-B298-6CEE2526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23B7-491D-435E-83BA-5B1B081C4110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01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7EE3C9E-2492-4CCD-970A-1D0F7A1E89EB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0" y="228600"/>
            <a:ext cx="2978150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800" u="sng">
                <a:latin typeface="Arial" charset="0"/>
              </a:rPr>
              <a:t>Isotopes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DF976C31-2ACE-4887-A7E4-8E2CA0D1F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3" y="1025525"/>
            <a:ext cx="3030537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Elements occur in nature as </a:t>
            </a:r>
            <a:r>
              <a:rPr lang="en-US" altLang="en-US" i="1" u="sng">
                <a:latin typeface="Arial" panose="020B0604020202020204" pitchFamily="34" charset="0"/>
              </a:rPr>
              <a:t>mixtures</a:t>
            </a:r>
            <a:r>
              <a:rPr lang="en-US" altLang="en-US">
                <a:latin typeface="Arial" panose="020B0604020202020204" pitchFamily="34" charset="0"/>
              </a:rPr>
              <a:t> of isotopes.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45A1072F-CEB4-4780-B0D8-CA3E51231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8" y="3651250"/>
            <a:ext cx="29718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Isotopes are atoms of the same element that differ in the </a:t>
            </a:r>
            <a:r>
              <a:rPr lang="en-US" altLang="en-US" i="1">
                <a:latin typeface="Arial" panose="020B0604020202020204" pitchFamily="34" charset="0"/>
              </a:rPr>
              <a:t>number of neutrons.</a:t>
            </a:r>
          </a:p>
        </p:txBody>
      </p:sp>
      <p:pic>
        <p:nvPicPr>
          <p:cNvPr id="5" name="Picture 6" descr="isotopes">
            <a:extLst>
              <a:ext uri="{FF2B5EF4-FFF2-40B4-BE49-F238E27FC236}">
                <a16:creationId xmlns:a16="http://schemas.microsoft.com/office/drawing/2014/main" id="{5C8C342B-813D-4D9F-A6E9-4FAF2CDED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238" y="773113"/>
            <a:ext cx="5795962" cy="5464175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D8C63-7B94-41BE-9FD6-19161B93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23B7-491D-435E-83BA-5B1B081C4110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757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DD4B184-4FCE-43FF-ACCA-FB1BAF93D903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685800" y="152400"/>
            <a:ext cx="7772400" cy="702373"/>
          </a:xfrm>
          <a:prstGeom prst="rect">
            <a:avLst/>
          </a:prstGeom>
        </p:spPr>
        <p:txBody>
          <a:bodyPr lIns="92075" tIns="46038" rIns="92075" bIns="46038" anchor="t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tx1"/>
              </a:buClr>
              <a:defRPr/>
            </a:pPr>
            <a:r>
              <a:rPr lang="en-US" dirty="0">
                <a:latin typeface="Arial" charset="0"/>
              </a:rPr>
              <a:t>Atomic Mass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ED11AB2-866A-4F1F-B771-82AF623CCB34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838200"/>
            <a:ext cx="8610600" cy="5853113"/>
          </a:xfrm>
          <a:prstGeom prst="rect">
            <a:avLst/>
          </a:prstGeom>
        </p:spPr>
        <p:txBody>
          <a:bodyPr lIns="92075" tIns="46038" rIns="92075" bIns="46038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defRPr/>
            </a:pPr>
            <a:r>
              <a:rPr lang="en-US" sz="3400">
                <a:latin typeface="Arial" charset="0"/>
              </a:rPr>
              <a:t>How heavy is an atom of oxygen?</a:t>
            </a:r>
          </a:p>
          <a:p>
            <a:pPr lvl="1">
              <a:buClr>
                <a:schemeClr val="tx1"/>
              </a:buClr>
              <a:defRPr/>
            </a:pPr>
            <a:r>
              <a:rPr lang="en-US" sz="3400">
                <a:latin typeface="Arial" charset="0"/>
              </a:rPr>
              <a:t>It depends, because there are different kinds of oxygen atoms.</a:t>
            </a:r>
          </a:p>
          <a:p>
            <a:pPr>
              <a:buClr>
                <a:schemeClr val="tx1"/>
              </a:buClr>
              <a:defRPr/>
            </a:pPr>
            <a:r>
              <a:rPr lang="en-US" sz="3400">
                <a:latin typeface="Arial" charset="0"/>
              </a:rPr>
              <a:t>We are more concerned with the </a:t>
            </a:r>
            <a:r>
              <a:rPr lang="en-US" sz="3400" u="sng">
                <a:latin typeface="Arial" charset="0"/>
              </a:rPr>
              <a:t>average atomic mass.</a:t>
            </a:r>
          </a:p>
          <a:p>
            <a:pPr>
              <a:buClr>
                <a:schemeClr val="tx1"/>
              </a:buClr>
              <a:defRPr/>
            </a:pPr>
            <a:r>
              <a:rPr lang="en-US" sz="3400">
                <a:latin typeface="Arial" charset="0"/>
              </a:rPr>
              <a:t>This is based on the abundance (percentage) of each variety of that element in nature.</a:t>
            </a:r>
          </a:p>
          <a:p>
            <a:pPr lvl="1">
              <a:buClr>
                <a:schemeClr val="tx1"/>
              </a:buClr>
              <a:defRPr/>
            </a:pPr>
            <a:r>
              <a:rPr lang="en-US" sz="3000">
                <a:latin typeface="Arial" charset="0"/>
              </a:rPr>
              <a:t>We don’t use grams for this mass because the numbers would be too small.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F0C89-8A4E-4DCF-8E8D-5E398200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23B7-491D-435E-83BA-5B1B081C4110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72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8EFBF13-03AF-4831-8527-ED249EC76B8D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457200" y="274638"/>
            <a:ext cx="8229600" cy="702373"/>
          </a:xfrm>
          <a:prstGeom prst="rect">
            <a:avLst/>
          </a:prstGeom>
        </p:spPr>
        <p:txBody>
          <a:bodyPr lIns="92075" tIns="46038" rIns="92075" bIns="46038" anchor="t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>
                <a:latin typeface="Arial" charset="0"/>
              </a:rPr>
              <a:t>Measuring Atomic Mass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2612D6E-EB8A-4831-A511-FC95254DB119}"/>
              </a:ext>
            </a:extLst>
          </p:cNvPr>
          <p:cNvSpPr txBox="1">
            <a:spLocks noChangeArrowheads="1"/>
          </p:cNvSpPr>
          <p:nvPr/>
        </p:nvSpPr>
        <p:spPr>
          <a:xfrm>
            <a:off x="234950" y="1295400"/>
            <a:ext cx="8645525" cy="5324475"/>
          </a:xfrm>
          <a:prstGeom prst="rect">
            <a:avLst/>
          </a:prstGeom>
        </p:spPr>
        <p:txBody>
          <a:bodyPr lIns="92075" tIns="46038" rIns="92075" bIns="46038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dirty="0">
                <a:latin typeface="Arial" charset="0"/>
              </a:rPr>
              <a:t>Instead of grams, the unit we use is the Atomic Mass Unit (</a:t>
            </a:r>
            <a:r>
              <a:rPr lang="en-US" sz="4000" dirty="0" err="1">
                <a:latin typeface="Arial" charset="0"/>
              </a:rPr>
              <a:t>amu</a:t>
            </a:r>
            <a:r>
              <a:rPr lang="en-US" sz="4000" dirty="0">
                <a:latin typeface="Arial" charset="0"/>
              </a:rPr>
              <a:t>)</a:t>
            </a:r>
          </a:p>
          <a:p>
            <a:pPr>
              <a:defRPr/>
            </a:pPr>
            <a:r>
              <a:rPr lang="en-US" sz="4000" dirty="0">
                <a:latin typeface="Arial" charset="0"/>
              </a:rPr>
              <a:t>It is defined as one-twelfth the mass of a carbon-12 atom.</a:t>
            </a:r>
          </a:p>
          <a:p>
            <a:pPr lvl="1">
              <a:defRPr/>
            </a:pPr>
            <a:r>
              <a:rPr lang="en-US" sz="4000" dirty="0">
                <a:latin typeface="Arial" charset="0"/>
              </a:rPr>
              <a:t>Carbon-12 chosen because of its isotope purity. </a:t>
            </a:r>
          </a:p>
          <a:p>
            <a:pPr>
              <a:defRPr/>
            </a:pPr>
            <a:r>
              <a:rPr lang="en-US" sz="4000" dirty="0">
                <a:latin typeface="Arial" charset="0"/>
              </a:rPr>
              <a:t>Each isotope has its own atomic mass, thus we determine the average from percent abundance.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51EC3-38D9-436C-8C7D-A5C64B4E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23B7-491D-435E-83BA-5B1B081C4110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70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460FE93-4C57-4ECD-96EC-EB978E9E0EEC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457200" y="274638"/>
            <a:ext cx="8229600" cy="702373"/>
          </a:xfrm>
          <a:prstGeom prst="rect">
            <a:avLst/>
          </a:prstGeom>
        </p:spPr>
        <p:txBody>
          <a:bodyPr lIns="92075" tIns="46038" rIns="92075" bIns="46038" anchor="t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latin typeface="Arial" charset="0"/>
              </a:rPr>
              <a:t>To calculate the average: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B2DB52-C8C8-4B81-93E6-EC8EF799B64C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295400"/>
            <a:ext cx="8382000" cy="5343525"/>
          </a:xfrm>
          <a:prstGeom prst="rect">
            <a:avLst/>
          </a:prstGeom>
        </p:spPr>
        <p:txBody>
          <a:bodyPr lIns="92075" tIns="46038" rIns="92075" bIns="46038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400" dirty="0">
                <a:latin typeface="Arial" charset="0"/>
              </a:rPr>
              <a:t>Multiply the atomic mass of each isotope by its abundance (expressed as a decimal), then add the results.</a:t>
            </a:r>
          </a:p>
          <a:p>
            <a:pPr>
              <a:defRPr/>
            </a:pPr>
            <a:r>
              <a:rPr lang="en-US" sz="4400" dirty="0">
                <a:latin typeface="Arial" charset="0"/>
              </a:rPr>
              <a:t>If not told otherwise, the mass of the isotope is expressed in </a:t>
            </a:r>
            <a:r>
              <a:rPr lang="en-US" sz="4400" u="sng" dirty="0">
                <a:latin typeface="Arial" charset="0"/>
              </a:rPr>
              <a:t>atomic mass units</a:t>
            </a:r>
            <a:r>
              <a:rPr lang="en-US" sz="4400" dirty="0">
                <a:latin typeface="Arial" charset="0"/>
              </a:rPr>
              <a:t> (</a:t>
            </a:r>
            <a:r>
              <a:rPr lang="en-US" sz="4400" dirty="0" err="1">
                <a:latin typeface="Arial" charset="0"/>
              </a:rPr>
              <a:t>amu</a:t>
            </a:r>
            <a:r>
              <a:rPr lang="en-US" sz="4400" dirty="0">
                <a:latin typeface="Arial" charset="0"/>
              </a:rPr>
              <a:t>)</a:t>
            </a:r>
            <a:r>
              <a:rPr lang="en-US" sz="4400" dirty="0"/>
              <a:t> 	</a:t>
            </a:r>
            <a:r>
              <a:rPr lang="en-US" dirty="0"/>
              <a:t>	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8631C-BE4C-41D6-8529-1DDA4E9BB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23B7-491D-435E-83BA-5B1B081C4110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17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512D1FF-4E85-4356-8CB7-B671A02A3897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2195513" y="0"/>
            <a:ext cx="4916487" cy="685800"/>
          </a:xfrm>
          <a:prstGeom prst="rect">
            <a:avLst/>
          </a:prstGeom>
        </p:spPr>
        <p:txBody>
          <a:bodyPr lIns="90488" tIns="44450" rIns="90488" bIns="4445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>
                <a:latin typeface="Arial" charset="0"/>
              </a:rPr>
              <a:t>Atomic Masses</a:t>
            </a:r>
          </a:p>
        </p:txBody>
      </p:sp>
      <p:graphicFrame>
        <p:nvGraphicFramePr>
          <p:cNvPr id="3" name="Group 47">
            <a:extLst>
              <a:ext uri="{FF2B5EF4-FFF2-40B4-BE49-F238E27FC236}">
                <a16:creationId xmlns:a16="http://schemas.microsoft.com/office/drawing/2014/main" id="{520EAA4B-D9C8-4561-AA2B-8F416B47E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789049"/>
              </p:ext>
            </p:extLst>
          </p:nvPr>
        </p:nvGraphicFramePr>
        <p:xfrm>
          <a:off x="163513" y="1711325"/>
          <a:ext cx="8794750" cy="4035536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6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4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Isotope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Composition of the nucleus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 in nature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0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Carbon-12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 protons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 neutrons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98.89%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0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Carbon-13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 protons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 neutrons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1.11%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0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Carbon-14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 protons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 neutrons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&lt;0.01%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 Box 42">
            <a:extLst>
              <a:ext uri="{FF2B5EF4-FFF2-40B4-BE49-F238E27FC236}">
                <a16:creationId xmlns:a16="http://schemas.microsoft.com/office/drawing/2014/main" id="{41B835A9-6F50-4DD8-9956-8E11AE10D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" y="609600"/>
            <a:ext cx="87598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Atomic mass is the average of all the naturally occurring isotopes of that element.</a:t>
            </a:r>
          </a:p>
        </p:txBody>
      </p:sp>
      <p:sp>
        <p:nvSpPr>
          <p:cNvPr id="5" name="Text Box 43">
            <a:extLst>
              <a:ext uri="{FF2B5EF4-FFF2-40B4-BE49-F238E27FC236}">
                <a16:creationId xmlns:a16="http://schemas.microsoft.com/office/drawing/2014/main" id="{C4724262-C17F-49D9-ACCC-7B3F822F8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2913" y="6032500"/>
            <a:ext cx="3317875" cy="588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Carbon = 12.011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24D8B-9134-48FC-8D6C-FF9A7D4A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23B7-491D-435E-83BA-5B1B081C4110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145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637C0-8ADF-4972-9B85-FFBA5A3C7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Dalton’s Atomic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85BD3-2F91-46B3-95B7-8EF9B9643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Aristotle’s view of elements was the accepted view for nearly 2000 years</a:t>
            </a:r>
          </a:p>
          <a:p>
            <a:r>
              <a:rPr lang="en-CA" sz="4000" dirty="0"/>
              <a:t>Dalton’s theory was one of the first attempts to describe/suggest atoms based on scientific evidence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10C43-32B7-4B86-8536-2DEA62B46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23B7-491D-435E-83BA-5B1B081C4110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97416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E8B5A1-B266-4F6B-8524-86C853E26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3881"/>
            <a:ext cx="9157569" cy="2865119"/>
          </a:xfrm>
          <a:prstGeom prst="rect">
            <a:avLst/>
          </a:prstGeom>
        </p:spPr>
      </p:pic>
      <p:sp>
        <p:nvSpPr>
          <p:cNvPr id="3" name="Text Box 6">
            <a:extLst>
              <a:ext uri="{FF2B5EF4-FFF2-40B4-BE49-F238E27FC236}">
                <a16:creationId xmlns:a16="http://schemas.microsoft.com/office/drawing/2014/main" id="{0D65533F-B665-4B5E-84BA-035F18843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570" y="582667"/>
            <a:ext cx="18145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 </a:t>
            </a:r>
            <a:r>
              <a:rPr lang="en-US" alt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- Page 117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08305-F7DA-41B1-A521-2DD4FB561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23B7-491D-435E-83BA-5B1B081C4110}" type="slidenum">
              <a:rPr lang="en-CA" smtClean="0"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24238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24E6-460B-47BC-AFE0-EF68FB1199C7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800" dirty="0">
                <a:latin typeface="+mn-lt"/>
                <a:ea typeface="+mn-ea"/>
                <a:cs typeface="+mn-cs"/>
              </a:rPr>
              <a:t>Questions for Practice</a:t>
            </a:r>
            <a:endParaRPr lang="en-CA" sz="48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B550E-ABCD-462E-B62E-D6DCE0AC0E27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600" dirty="0"/>
              <a:t>4.1 Section Assessment #1 – 7</a:t>
            </a:r>
          </a:p>
          <a:p>
            <a:pPr>
              <a:defRPr/>
            </a:pPr>
            <a:r>
              <a:rPr lang="en-US" sz="3600" dirty="0"/>
              <a:t>4.2 Section Assessment #8 – 14</a:t>
            </a:r>
          </a:p>
          <a:p>
            <a:pPr>
              <a:defRPr/>
            </a:pPr>
            <a:r>
              <a:rPr lang="en-US" sz="3600" dirty="0"/>
              <a:t>Practice Problems </a:t>
            </a:r>
          </a:p>
          <a:p>
            <a:pPr marL="0" indent="0">
              <a:buNone/>
              <a:defRPr/>
            </a:pPr>
            <a:r>
              <a:rPr lang="en-US" sz="3600" dirty="0"/>
              <a:t>Page 112 #17, 18</a:t>
            </a:r>
          </a:p>
          <a:p>
            <a:pPr marL="0" indent="0">
              <a:buNone/>
              <a:defRPr/>
            </a:pPr>
            <a:r>
              <a:rPr lang="en-US" sz="3600" dirty="0"/>
              <a:t>Page 113 #19, 20 </a:t>
            </a:r>
          </a:p>
          <a:p>
            <a:pPr marL="0" indent="0">
              <a:buNone/>
              <a:defRPr/>
            </a:pPr>
            <a:r>
              <a:rPr lang="en-US" sz="3600" dirty="0"/>
              <a:t>Page 116 #21, 22</a:t>
            </a:r>
          </a:p>
          <a:p>
            <a:pPr marL="0" indent="0">
              <a:buNone/>
              <a:defRPr/>
            </a:pPr>
            <a:r>
              <a:rPr lang="en-US" sz="3600" dirty="0"/>
              <a:t>Page 117 #23, 24</a:t>
            </a:r>
          </a:p>
          <a:p>
            <a:pPr marL="0" indent="0">
              <a:buNone/>
              <a:defRPr/>
            </a:pPr>
            <a:r>
              <a:rPr lang="en-US" sz="3600" dirty="0"/>
              <a:t>4.3 Section Assessment #25 - 33</a:t>
            </a:r>
            <a:endParaRPr lang="en-CA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0A427-5F2D-4202-AD59-1F7E6FDC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23B7-491D-435E-83BA-5B1B081C4110}" type="slidenum">
              <a:rPr lang="en-CA" smtClean="0"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45438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BE3F-F0A0-4299-AE28-F8674DA8A208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Questions for Review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33A21-1B55-4182-AB40-D1B7388322A8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600" dirty="0"/>
              <a:t>Page 122 – 123 #34, 36, 38, 39, 40, 41, 42, 43, 44, 45, 46, 47, 48, 49, 50, 51, 52, 53, 54, 55, 56, 60, 61, 63, 64, 65, 69, 71, 73</a:t>
            </a:r>
          </a:p>
          <a:p>
            <a:pPr>
              <a:defRPr/>
            </a:pPr>
            <a:r>
              <a:rPr lang="en-US" sz="3600" dirty="0"/>
              <a:t>Additional worksheets may also be given</a:t>
            </a:r>
            <a:endParaRPr lang="en-CA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0594-6F13-459F-8640-36BE570B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23B7-491D-435E-83BA-5B1B081C4110}" type="slidenum">
              <a:rPr lang="en-CA" smtClean="0"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837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FA14-652B-492B-875D-E3837E46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Dalton’s Atomic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DE94E-4004-46FA-B01A-069C6E11F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4000" dirty="0"/>
              <a:t>1) All matter is made of atoms, which are indivisible</a:t>
            </a:r>
          </a:p>
          <a:p>
            <a:r>
              <a:rPr lang="en-CA" sz="4000" dirty="0"/>
              <a:t>2) All atoms of a given element are identical in mass and properties</a:t>
            </a:r>
          </a:p>
          <a:p>
            <a:r>
              <a:rPr lang="en-CA" sz="4000" dirty="0"/>
              <a:t>3) Compounds are combinations of two or more different types of atoms</a:t>
            </a:r>
          </a:p>
          <a:p>
            <a:r>
              <a:rPr lang="en-CA" sz="4000" dirty="0"/>
              <a:t>4) A chemical reaction is a rearrangement of atoms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67EE6-2A4F-4FE0-9FE5-91EBAA0D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23B7-491D-435E-83BA-5B1B081C4110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8932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arious atoms and molecules as depicted in John Dalton's A New System of Chemical Philosphy (1808)">
            <a:extLst>
              <a:ext uri="{FF2B5EF4-FFF2-40B4-BE49-F238E27FC236}">
                <a16:creationId xmlns:a16="http://schemas.microsoft.com/office/drawing/2014/main" id="{8E78E8DB-F51E-4C75-8B02-2377FD31C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47" y="0"/>
            <a:ext cx="7885222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D84B51-47E4-4B97-A4C5-F4025FF2EFBF}"/>
              </a:ext>
            </a:extLst>
          </p:cNvPr>
          <p:cNvSpPr txBox="1"/>
          <p:nvPr/>
        </p:nvSpPr>
        <p:spPr>
          <a:xfrm>
            <a:off x="367553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Various atoms and molecules as depicted in John Dalton's </a:t>
            </a:r>
            <a:r>
              <a:rPr lang="en-US" sz="1600" i="1" dirty="0"/>
              <a:t>A New System of Chemical </a:t>
            </a:r>
            <a:r>
              <a:rPr lang="en-US" sz="1600" i="1" dirty="0" err="1"/>
              <a:t>Philosphy</a:t>
            </a:r>
            <a:r>
              <a:rPr lang="en-US" sz="1600" i="1" dirty="0"/>
              <a:t> </a:t>
            </a:r>
            <a:r>
              <a:rPr lang="en-US" sz="1600" dirty="0"/>
              <a:t>(1808)</a:t>
            </a:r>
            <a:endParaRPr lang="en-CA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FA110F-5E74-4313-9DEB-B19E9199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23B7-491D-435E-83BA-5B1B081C4110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9408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5857-3C92-4A8C-9541-40B595F0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Size of atoms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E12FC-18ED-4D5C-B074-1CBE82CC4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Atoms are the smallest particle an element can be divided into that still has properties of that element</a:t>
            </a:r>
          </a:p>
          <a:p>
            <a:pPr lvl="1"/>
            <a:r>
              <a:rPr lang="en-CA" sz="3200" dirty="0"/>
              <a:t>If you could line up 100 000 000 copper atoms in a single file they would be approximately 1 cm long</a:t>
            </a:r>
          </a:p>
          <a:p>
            <a:pPr lvl="1"/>
            <a:r>
              <a:rPr lang="en-CA" sz="3200" dirty="0"/>
              <a:t>Despite their size individual atoms can be observed with instruments such as scanning tunneling (electron) microscopes</a:t>
            </a:r>
          </a:p>
          <a:p>
            <a:pPr lvl="1"/>
            <a:endParaRPr lang="en-CA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320FD-BD9F-49B3-A4FC-DE3A52C3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23B7-491D-435E-83BA-5B1B081C4110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640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603CB-EB3D-4A2B-995B-6191B4516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225EA-C9DE-4970-8EA2-92BD9C12A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50895"/>
            <a:ext cx="7886700" cy="2026068"/>
          </a:xfrm>
        </p:spPr>
        <p:txBody>
          <a:bodyPr>
            <a:normAutofit lnSpcReduction="10000"/>
          </a:bodyPr>
          <a:lstStyle/>
          <a:p>
            <a:r>
              <a:rPr lang="en-CA" sz="3600" dirty="0"/>
              <a:t>Left: photograph of a gold nugget</a:t>
            </a:r>
          </a:p>
          <a:p>
            <a:r>
              <a:rPr lang="en-CA" sz="3600" dirty="0"/>
              <a:t>Right: scanning-tunneling microscope image of gold crystal – each sphere is one gold atom</a:t>
            </a:r>
          </a:p>
          <a:p>
            <a:endParaRPr lang="en-CA" sz="36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011D078-B52C-4060-8294-E82F6E3C3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8" t="996" r="208" b="8221"/>
          <a:stretch>
            <a:fillRect/>
          </a:stretch>
        </p:blipFill>
        <p:spPr bwMode="auto">
          <a:xfrm>
            <a:off x="-11113" y="365126"/>
            <a:ext cx="9155113" cy="346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40408-5866-4F6A-90D6-DFDA26C2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23B7-491D-435E-83BA-5B1B081C4110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8047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9C00B-0908-4ABD-B7A5-1C2295C1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A9A1F-76D0-4FBC-BCAC-EC6646F76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small is an atom?</a:t>
            </a:r>
          </a:p>
          <a:p>
            <a:r>
              <a:rPr lang="en-CA" dirty="0">
                <a:hlinkClick r:id="rId2"/>
              </a:rPr>
              <a:t>https://www.youtube.com/watch?v=yQP4UJhNn0I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3D02F-9E33-4AA3-A8C4-D2EC0C8BE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23B7-491D-435E-83BA-5B1B081C4110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0996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11713</TotalTime>
  <Words>1683</Words>
  <Application>Microsoft Office PowerPoint</Application>
  <PresentationFormat>On-screen Show (4:3)</PresentationFormat>
  <Paragraphs>291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Garamond</vt:lpstr>
      <vt:lpstr>Times New Roman</vt:lpstr>
      <vt:lpstr>Wingdings</vt:lpstr>
      <vt:lpstr>Office Theme</vt:lpstr>
      <vt:lpstr>Atomic Structure</vt:lpstr>
      <vt:lpstr>4.1 – Defining the Atom</vt:lpstr>
      <vt:lpstr>Defining the Atom</vt:lpstr>
      <vt:lpstr>Dalton’s Atomic Theory</vt:lpstr>
      <vt:lpstr>Dalton’s Atomic Theory</vt:lpstr>
      <vt:lpstr>PowerPoint Presentation</vt:lpstr>
      <vt:lpstr>Size of atoms</vt:lpstr>
      <vt:lpstr>PowerPoint Presentation</vt:lpstr>
      <vt:lpstr>PowerPoint Presentation</vt:lpstr>
      <vt:lpstr>4.2 - Structure of the Atom</vt:lpstr>
      <vt:lpstr>Structure of the Atom</vt:lpstr>
      <vt:lpstr>CRT – Discovery of the Electron</vt:lpstr>
      <vt:lpstr>Discovery of the Electron</vt:lpstr>
      <vt:lpstr>Discovery of Electrons</vt:lpstr>
      <vt:lpstr>Discovery of the Electron</vt:lpstr>
      <vt:lpstr>Summary of J.J. Thomson’s work</vt:lpstr>
      <vt:lpstr>The plum pudding model</vt:lpstr>
      <vt:lpstr>Plum Pudding </vt:lpstr>
      <vt:lpstr>Rutherford’s Gold Foil Experiment</vt:lpstr>
      <vt:lpstr>Rutherford’s Gold Foil Experiment</vt:lpstr>
      <vt:lpstr>Rutherford’s Conclusions</vt:lpstr>
      <vt:lpstr>Rutherford’s Nuclear Model</vt:lpstr>
      <vt:lpstr>Distinguishing among atoms (4.3)</vt:lpstr>
      <vt:lpstr>Atomic Number</vt:lpstr>
      <vt:lpstr>Atomic Number</vt:lpstr>
      <vt:lpstr>Mass Number</vt:lpstr>
      <vt:lpstr>Nuclear Symbols</vt:lpstr>
      <vt:lpstr>PowerPoint Presentation</vt:lpstr>
      <vt:lpstr>PowerPoint Presentation</vt:lpstr>
      <vt:lpstr>PowerPoint Presentation</vt:lpstr>
      <vt:lpstr>PowerPoint Presentation</vt:lpstr>
      <vt:lpstr>Isotopes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Atomic Structure</dc:title>
  <dc:creator>Roy, Raymond (ASD-E)</dc:creator>
  <cp:lastModifiedBy>Roy, Raymond (ASD-E)</cp:lastModifiedBy>
  <cp:revision>22</cp:revision>
  <dcterms:created xsi:type="dcterms:W3CDTF">2019-09-05T16:44:28Z</dcterms:created>
  <dcterms:modified xsi:type="dcterms:W3CDTF">2020-10-06T22:23:16Z</dcterms:modified>
</cp:coreProperties>
</file>