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58" r:id="rId3"/>
    <p:sldId id="259" r:id="rId4"/>
    <p:sldId id="260" r:id="rId5"/>
    <p:sldId id="261" r:id="rId6"/>
    <p:sldId id="262" r:id="rId7"/>
    <p:sldId id="276" r:id="rId8"/>
    <p:sldId id="263" r:id="rId9"/>
    <p:sldId id="277" r:id="rId10"/>
    <p:sldId id="264" r:id="rId11"/>
    <p:sldId id="278" r:id="rId12"/>
    <p:sldId id="265" r:id="rId13"/>
    <p:sldId id="266" r:id="rId14"/>
    <p:sldId id="279" r:id="rId15"/>
    <p:sldId id="267" r:id="rId16"/>
    <p:sldId id="280" r:id="rId17"/>
    <p:sldId id="281" r:id="rId18"/>
    <p:sldId id="282" r:id="rId19"/>
    <p:sldId id="268" r:id="rId20"/>
    <p:sldId id="269" r:id="rId21"/>
    <p:sldId id="270" r:id="rId22"/>
    <p:sldId id="271" r:id="rId23"/>
    <p:sldId id="272" r:id="rId24"/>
    <p:sldId id="273" r:id="rId25"/>
    <p:sldId id="274" r:id="rId26"/>
    <p:sldId id="275" r:id="rId2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50BA8-A799-4800-AB1B-3A36FA42D23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a:extLst>
              <a:ext uri="{FF2B5EF4-FFF2-40B4-BE49-F238E27FC236}">
                <a16:creationId xmlns:a16="http://schemas.microsoft.com/office/drawing/2014/main" id="{B1DE3A29-EA6E-405F-9CC1-AA1D21B27CE9}"/>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endParaRPr lang="en-CA"/>
          </a:p>
        </p:txBody>
      </p:sp>
      <p:sp>
        <p:nvSpPr>
          <p:cNvPr id="4" name="Footer Placeholder 3">
            <a:extLst>
              <a:ext uri="{FF2B5EF4-FFF2-40B4-BE49-F238E27FC236}">
                <a16:creationId xmlns:a16="http://schemas.microsoft.com/office/drawing/2014/main" id="{749835A0-2D70-4F0D-BA1D-3C8549A9B466}"/>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EDF0165A-0F07-4CB5-8916-0B1463060EE4}"/>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02DD2BD-17D4-487B-95FF-80B19ED43ED5}" type="slidenum">
              <a:rPr lang="en-CA" smtClean="0"/>
              <a:t>‹#›</a:t>
            </a:fld>
            <a:endParaRPr lang="en-CA"/>
          </a:p>
        </p:txBody>
      </p:sp>
    </p:spTree>
    <p:extLst>
      <p:ext uri="{BB962C8B-B14F-4D97-AF65-F5344CB8AC3E}">
        <p14:creationId xmlns:p14="http://schemas.microsoft.com/office/powerpoint/2010/main" val="1974640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2E6B066-EFD8-4CCB-A7C6-55FD09B2CDD2}" type="slidenum">
              <a:rPr lang="en-CA" smtClean="0"/>
              <a:t>‹#›</a:t>
            </a:fld>
            <a:endParaRPr lang="en-CA"/>
          </a:p>
        </p:txBody>
      </p:sp>
    </p:spTree>
    <p:extLst>
      <p:ext uri="{BB962C8B-B14F-4D97-AF65-F5344CB8AC3E}">
        <p14:creationId xmlns:p14="http://schemas.microsoft.com/office/powerpoint/2010/main" val="58223919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2A02F-B7E5-4887-80EC-C63D9EBB6196}" type="datetimeFigureOut">
              <a:rPr lang="en-CA" smtClean="0"/>
              <a:t>2021-01-12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233828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2A02F-B7E5-4887-80EC-C63D9EBB6196}" type="datetimeFigureOut">
              <a:rPr lang="en-CA" smtClean="0"/>
              <a:t>2021-01-12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51765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2A02F-B7E5-4887-80EC-C63D9EBB6196}" type="datetimeFigureOut">
              <a:rPr lang="en-CA" smtClean="0"/>
              <a:t>2021-01-12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5266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2A02F-B7E5-4887-80EC-C63D9EBB6196}" type="datetimeFigureOut">
              <a:rPr lang="en-CA" smtClean="0"/>
              <a:t>2021-01-12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65352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2A02F-B7E5-4887-80EC-C63D9EBB6196}" type="datetimeFigureOut">
              <a:rPr lang="en-CA" smtClean="0"/>
              <a:t>2021-01-12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280526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2A02F-B7E5-4887-80EC-C63D9EBB6196}" type="datetimeFigureOut">
              <a:rPr lang="en-CA" smtClean="0"/>
              <a:t>2021-01-12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198830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2A02F-B7E5-4887-80EC-C63D9EBB6196}" type="datetimeFigureOut">
              <a:rPr lang="en-CA" smtClean="0"/>
              <a:t>2021-01-12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44562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2A02F-B7E5-4887-80EC-C63D9EBB6196}" type="datetimeFigureOut">
              <a:rPr lang="en-CA" smtClean="0"/>
              <a:t>2021-01-12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244122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2A02F-B7E5-4887-80EC-C63D9EBB6196}" type="datetimeFigureOut">
              <a:rPr lang="en-CA" smtClean="0"/>
              <a:t>2021-01-12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126675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2A02F-B7E5-4887-80EC-C63D9EBB6196}" type="datetimeFigureOut">
              <a:rPr lang="en-CA" smtClean="0"/>
              <a:t>2021-01-12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310902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2A02F-B7E5-4887-80EC-C63D9EBB6196}" type="datetimeFigureOut">
              <a:rPr lang="en-CA" smtClean="0"/>
              <a:t>2021-01-12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926458-84B1-4176-91C8-29B7B15AED6B}" type="slidenum">
              <a:rPr lang="en-CA" smtClean="0"/>
              <a:t>‹#›</a:t>
            </a:fld>
            <a:endParaRPr lang="en-CA"/>
          </a:p>
        </p:txBody>
      </p:sp>
    </p:spTree>
    <p:extLst>
      <p:ext uri="{BB962C8B-B14F-4D97-AF65-F5344CB8AC3E}">
        <p14:creationId xmlns:p14="http://schemas.microsoft.com/office/powerpoint/2010/main" val="161575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2A02F-B7E5-4887-80EC-C63D9EBB6196}" type="datetimeFigureOut">
              <a:rPr lang="en-CA" smtClean="0"/>
              <a:t>2021-01-12</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458-84B1-4176-91C8-29B7B15AED6B}" type="slidenum">
              <a:rPr lang="en-CA" smtClean="0"/>
              <a:t>‹#›</a:t>
            </a:fld>
            <a:endParaRPr lang="en-CA"/>
          </a:p>
        </p:txBody>
      </p:sp>
    </p:spTree>
    <p:extLst>
      <p:ext uri="{BB962C8B-B14F-4D97-AF65-F5344CB8AC3E}">
        <p14:creationId xmlns:p14="http://schemas.microsoft.com/office/powerpoint/2010/main" val="551359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AE67-3BFC-4B4D-B039-F75311D5AFC4}"/>
              </a:ext>
            </a:extLst>
          </p:cNvPr>
          <p:cNvSpPr>
            <a:spLocks noGrp="1"/>
          </p:cNvSpPr>
          <p:nvPr>
            <p:ph type="ctrTitle"/>
          </p:nvPr>
        </p:nvSpPr>
        <p:spPr/>
        <p:txBody>
          <a:bodyPr/>
          <a:lstStyle/>
          <a:p>
            <a:r>
              <a:rPr lang="en-CA" dirty="0"/>
              <a:t>Stoichiometry</a:t>
            </a:r>
          </a:p>
        </p:txBody>
      </p:sp>
      <p:sp>
        <p:nvSpPr>
          <p:cNvPr id="3" name="Subtitle 2">
            <a:extLst>
              <a:ext uri="{FF2B5EF4-FFF2-40B4-BE49-F238E27FC236}">
                <a16:creationId xmlns:a16="http://schemas.microsoft.com/office/drawing/2014/main" id="{A417A8FD-3F42-4094-A8D4-799EE065BDED}"/>
              </a:ext>
            </a:extLst>
          </p:cNvPr>
          <p:cNvSpPr>
            <a:spLocks noGrp="1"/>
          </p:cNvSpPr>
          <p:nvPr>
            <p:ph type="subTitle" idx="1"/>
          </p:nvPr>
        </p:nvSpPr>
        <p:spPr/>
        <p:txBody>
          <a:bodyPr/>
          <a:lstStyle/>
          <a:p>
            <a:r>
              <a:rPr lang="en-CA" dirty="0"/>
              <a:t>Chapter 12</a:t>
            </a:r>
          </a:p>
        </p:txBody>
      </p:sp>
    </p:spTree>
    <p:extLst>
      <p:ext uri="{BB962C8B-B14F-4D97-AF65-F5344CB8AC3E}">
        <p14:creationId xmlns:p14="http://schemas.microsoft.com/office/powerpoint/2010/main" val="371227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1B7B-6A57-49E1-BB61-13DE66A97815}"/>
              </a:ext>
            </a:extLst>
          </p:cNvPr>
          <p:cNvSpPr>
            <a:spLocks noGrp="1"/>
          </p:cNvSpPr>
          <p:nvPr>
            <p:ph type="title"/>
          </p:nvPr>
        </p:nvSpPr>
        <p:spPr/>
        <p:txBody>
          <a:bodyPr/>
          <a:lstStyle/>
          <a:p>
            <a:r>
              <a:rPr lang="en-CA" dirty="0"/>
              <a:t>Molar quantities review</a:t>
            </a:r>
          </a:p>
        </p:txBody>
      </p:sp>
      <p:sp>
        <p:nvSpPr>
          <p:cNvPr id="3" name="Content Placeholder 2">
            <a:extLst>
              <a:ext uri="{FF2B5EF4-FFF2-40B4-BE49-F238E27FC236}">
                <a16:creationId xmlns:a16="http://schemas.microsoft.com/office/drawing/2014/main" id="{C1CFE683-C22E-4A98-A803-B079B3F00D88}"/>
              </a:ext>
            </a:extLst>
          </p:cNvPr>
          <p:cNvSpPr>
            <a:spLocks noGrp="1"/>
          </p:cNvSpPr>
          <p:nvPr>
            <p:ph idx="1"/>
          </p:nvPr>
        </p:nvSpPr>
        <p:spPr/>
        <p:txBody>
          <a:bodyPr>
            <a:normAutofit/>
          </a:bodyPr>
          <a:lstStyle/>
          <a:p>
            <a:pPr marL="0" indent="0">
              <a:buNone/>
            </a:pPr>
            <a:r>
              <a:rPr lang="en-CA" sz="3200" dirty="0"/>
              <a:t>Recall that molar mass can be used to convert from mass to moles</a:t>
            </a:r>
          </a:p>
          <a:p>
            <a:pPr marL="0" indent="0">
              <a:buNone/>
            </a:pPr>
            <a:r>
              <a:rPr lang="en-CA" sz="3200" dirty="0"/>
              <a:t>Practice:</a:t>
            </a:r>
          </a:p>
          <a:p>
            <a:pPr marL="514350" indent="-514350">
              <a:buAutoNum type="alphaLcParenR"/>
            </a:pPr>
            <a:r>
              <a:rPr lang="en-CA" sz="3200" dirty="0"/>
              <a:t>How many moles are 12.10 g of Fe?</a:t>
            </a:r>
          </a:p>
          <a:p>
            <a:pPr marL="514350" indent="-514350">
              <a:buAutoNum type="alphaLcParenR"/>
            </a:pPr>
            <a:r>
              <a:rPr lang="en-CA" sz="3200" dirty="0"/>
              <a:t>What mass is 1.225 mol of water?</a:t>
            </a:r>
          </a:p>
          <a:p>
            <a:pPr marL="514350" indent="-514350">
              <a:buAutoNum type="alphaLcParenR"/>
            </a:pPr>
            <a:r>
              <a:rPr lang="en-CA" sz="3200" dirty="0"/>
              <a:t>How many moles are 125 g of aluminum oxide?</a:t>
            </a:r>
          </a:p>
        </p:txBody>
      </p:sp>
    </p:spTree>
    <p:extLst>
      <p:ext uri="{BB962C8B-B14F-4D97-AF65-F5344CB8AC3E}">
        <p14:creationId xmlns:p14="http://schemas.microsoft.com/office/powerpoint/2010/main" val="143292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1B7B-6A57-49E1-BB61-13DE66A97815}"/>
              </a:ext>
            </a:extLst>
          </p:cNvPr>
          <p:cNvSpPr>
            <a:spLocks noGrp="1"/>
          </p:cNvSpPr>
          <p:nvPr>
            <p:ph type="title"/>
          </p:nvPr>
        </p:nvSpPr>
        <p:spPr/>
        <p:txBody>
          <a:bodyPr/>
          <a:lstStyle/>
          <a:p>
            <a:r>
              <a:rPr lang="en-CA" dirty="0"/>
              <a:t>Molar quantities review</a:t>
            </a:r>
          </a:p>
        </p:txBody>
      </p:sp>
      <p:sp>
        <p:nvSpPr>
          <p:cNvPr id="3" name="Content Placeholder 2">
            <a:extLst>
              <a:ext uri="{FF2B5EF4-FFF2-40B4-BE49-F238E27FC236}">
                <a16:creationId xmlns:a16="http://schemas.microsoft.com/office/drawing/2014/main" id="{C1CFE683-C22E-4A98-A803-B079B3F00D88}"/>
              </a:ext>
            </a:extLst>
          </p:cNvPr>
          <p:cNvSpPr>
            <a:spLocks noGrp="1"/>
          </p:cNvSpPr>
          <p:nvPr>
            <p:ph idx="1"/>
          </p:nvPr>
        </p:nvSpPr>
        <p:spPr/>
        <p:txBody>
          <a:bodyPr>
            <a:normAutofit/>
          </a:bodyPr>
          <a:lstStyle/>
          <a:p>
            <a:pPr marL="0" indent="0">
              <a:buNone/>
            </a:pPr>
            <a:r>
              <a:rPr lang="en-CA" sz="3200" dirty="0"/>
              <a:t>Recall that molar mass can be used to convert from mass to moles</a:t>
            </a:r>
          </a:p>
          <a:p>
            <a:pPr marL="0" indent="0">
              <a:buNone/>
            </a:pPr>
            <a:r>
              <a:rPr lang="en-CA" sz="3200" dirty="0"/>
              <a:t>Practice:</a:t>
            </a:r>
          </a:p>
          <a:p>
            <a:pPr marL="514350" indent="-514350">
              <a:buAutoNum type="alphaLcParenR"/>
            </a:pPr>
            <a:r>
              <a:rPr lang="en-CA" sz="3200" dirty="0"/>
              <a:t>How many moles are 12.10 g of Fe? </a:t>
            </a:r>
          </a:p>
          <a:p>
            <a:pPr marL="0" indent="0">
              <a:buNone/>
            </a:pPr>
            <a:r>
              <a:rPr lang="en-CA" sz="3200" dirty="0">
                <a:solidFill>
                  <a:srgbClr val="FF0000"/>
                </a:solidFill>
              </a:rPr>
              <a:t>0.2167 mol</a:t>
            </a:r>
            <a:endParaRPr lang="en-CA" sz="3200" dirty="0"/>
          </a:p>
          <a:p>
            <a:pPr marL="0" indent="0">
              <a:buNone/>
            </a:pPr>
            <a:r>
              <a:rPr lang="en-CA" sz="3200" dirty="0"/>
              <a:t>b) What mass is 1.225 mol of water? </a:t>
            </a:r>
            <a:r>
              <a:rPr lang="en-CA" sz="3200" dirty="0">
                <a:solidFill>
                  <a:srgbClr val="FF0000"/>
                </a:solidFill>
              </a:rPr>
              <a:t>22.07 g</a:t>
            </a:r>
          </a:p>
          <a:p>
            <a:pPr marL="0" indent="0">
              <a:buNone/>
            </a:pPr>
            <a:r>
              <a:rPr lang="en-CA" sz="3200" dirty="0"/>
              <a:t>c) How many moles are 125 g of aluminum oxide? </a:t>
            </a:r>
            <a:r>
              <a:rPr lang="en-CA" sz="3200" dirty="0">
                <a:solidFill>
                  <a:srgbClr val="FF0000"/>
                </a:solidFill>
              </a:rPr>
              <a:t>1.23 mol</a:t>
            </a:r>
          </a:p>
        </p:txBody>
      </p:sp>
    </p:spTree>
    <p:extLst>
      <p:ext uri="{BB962C8B-B14F-4D97-AF65-F5344CB8AC3E}">
        <p14:creationId xmlns:p14="http://schemas.microsoft.com/office/powerpoint/2010/main" val="423216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97FC-3141-43BE-BE72-0C8C2717425D}"/>
              </a:ext>
            </a:extLst>
          </p:cNvPr>
          <p:cNvSpPr>
            <a:spLocks noGrp="1"/>
          </p:cNvSpPr>
          <p:nvPr>
            <p:ph type="title"/>
          </p:nvPr>
        </p:nvSpPr>
        <p:spPr/>
        <p:txBody>
          <a:bodyPr/>
          <a:lstStyle/>
          <a:p>
            <a:r>
              <a:rPr lang="en-CA" dirty="0"/>
              <a:t>Gravimetric stoichiometry</a:t>
            </a:r>
          </a:p>
        </p:txBody>
      </p:sp>
      <p:sp>
        <p:nvSpPr>
          <p:cNvPr id="3" name="Content Placeholder 2">
            <a:extLst>
              <a:ext uri="{FF2B5EF4-FFF2-40B4-BE49-F238E27FC236}">
                <a16:creationId xmlns:a16="http://schemas.microsoft.com/office/drawing/2014/main" id="{C449B0F3-2A18-4B5E-849F-2442D8313C99}"/>
              </a:ext>
            </a:extLst>
          </p:cNvPr>
          <p:cNvSpPr>
            <a:spLocks noGrp="1"/>
          </p:cNvSpPr>
          <p:nvPr>
            <p:ph idx="1"/>
          </p:nvPr>
        </p:nvSpPr>
        <p:spPr/>
        <p:txBody>
          <a:bodyPr>
            <a:normAutofit/>
          </a:bodyPr>
          <a:lstStyle/>
          <a:p>
            <a:r>
              <a:rPr lang="en-CA" sz="3200" dirty="0"/>
              <a:t>Previously we used the coefficients of a balanced chemical equation to convert from an amount in moles of one substance to an amount in moles of another.</a:t>
            </a:r>
          </a:p>
          <a:p>
            <a:r>
              <a:rPr lang="en-CA" sz="3200" dirty="0"/>
              <a:t>We can also use molar mass to convert between values in grams and moles to allow conversions from the mass of one reactant or product to the mass of another reactant or product</a:t>
            </a:r>
          </a:p>
        </p:txBody>
      </p:sp>
    </p:spTree>
    <p:extLst>
      <p:ext uri="{BB962C8B-B14F-4D97-AF65-F5344CB8AC3E}">
        <p14:creationId xmlns:p14="http://schemas.microsoft.com/office/powerpoint/2010/main" val="428837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06F7-1431-447F-AA98-53ADBD75DAE2}"/>
              </a:ext>
            </a:extLst>
          </p:cNvPr>
          <p:cNvSpPr>
            <a:spLocks noGrp="1"/>
          </p:cNvSpPr>
          <p:nvPr>
            <p:ph type="title"/>
          </p:nvPr>
        </p:nvSpPr>
        <p:spPr/>
        <p:txBody>
          <a:bodyPr/>
          <a:lstStyle/>
          <a:p>
            <a:r>
              <a:rPr lang="en-CA" dirty="0"/>
              <a:t>Mass to Mass Problem</a:t>
            </a:r>
          </a:p>
        </p:txBody>
      </p:sp>
      <p:sp>
        <p:nvSpPr>
          <p:cNvPr id="3" name="Content Placeholder 2">
            <a:extLst>
              <a:ext uri="{FF2B5EF4-FFF2-40B4-BE49-F238E27FC236}">
                <a16:creationId xmlns:a16="http://schemas.microsoft.com/office/drawing/2014/main" id="{503A035D-13F4-46B3-AB8A-95046EE2F56A}"/>
              </a:ext>
            </a:extLst>
          </p:cNvPr>
          <p:cNvSpPr>
            <a:spLocks noGrp="1"/>
          </p:cNvSpPr>
          <p:nvPr>
            <p:ph idx="1"/>
          </p:nvPr>
        </p:nvSpPr>
        <p:spPr/>
        <p:txBody>
          <a:bodyPr/>
          <a:lstStyle/>
          <a:p>
            <a:r>
              <a:rPr lang="en-CA" dirty="0"/>
              <a:t>6.50 grams of aluminum reacts with an excess of oxygen. How many grams of aluminum oxide are formed?</a:t>
            </a:r>
          </a:p>
          <a:p>
            <a:r>
              <a:rPr lang="en-CA" dirty="0"/>
              <a:t>We will answer this problem in three steps:</a:t>
            </a:r>
          </a:p>
        </p:txBody>
      </p:sp>
      <p:sp>
        <p:nvSpPr>
          <p:cNvPr id="5" name="Rectangle: Rounded Corners 4">
            <a:extLst>
              <a:ext uri="{FF2B5EF4-FFF2-40B4-BE49-F238E27FC236}">
                <a16:creationId xmlns:a16="http://schemas.microsoft.com/office/drawing/2014/main" id="{56F88326-B6F6-41B1-BABC-1F57DFDEE9DC}"/>
              </a:ext>
            </a:extLst>
          </p:cNvPr>
          <p:cNvSpPr/>
          <p:nvPr/>
        </p:nvSpPr>
        <p:spPr>
          <a:xfrm>
            <a:off x="1667434" y="3687529"/>
            <a:ext cx="1819836" cy="106680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 name="Arrow: Right 5">
            <a:extLst>
              <a:ext uri="{FF2B5EF4-FFF2-40B4-BE49-F238E27FC236}">
                <a16:creationId xmlns:a16="http://schemas.microsoft.com/office/drawing/2014/main" id="{667DB173-CF13-4BE9-924C-C0A7E86C833C}"/>
              </a:ext>
            </a:extLst>
          </p:cNvPr>
          <p:cNvSpPr/>
          <p:nvPr/>
        </p:nvSpPr>
        <p:spPr>
          <a:xfrm rot="5400000">
            <a:off x="2314479" y="4936100"/>
            <a:ext cx="517902" cy="403412"/>
          </a:xfrm>
          <a:prstGeom prst="right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8" name="Arrow: Right 7">
            <a:extLst>
              <a:ext uri="{FF2B5EF4-FFF2-40B4-BE49-F238E27FC236}">
                <a16:creationId xmlns:a16="http://schemas.microsoft.com/office/drawing/2014/main" id="{B4D22C67-5BBE-43D9-B2D8-B511C2BC9766}"/>
              </a:ext>
            </a:extLst>
          </p:cNvPr>
          <p:cNvSpPr/>
          <p:nvPr/>
        </p:nvSpPr>
        <p:spPr>
          <a:xfrm>
            <a:off x="3993776" y="5908487"/>
            <a:ext cx="1156447" cy="403412"/>
          </a:xfrm>
          <a:prstGeom prst="right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1" name="Arrow: Right 10">
            <a:extLst>
              <a:ext uri="{FF2B5EF4-FFF2-40B4-BE49-F238E27FC236}">
                <a16:creationId xmlns:a16="http://schemas.microsoft.com/office/drawing/2014/main" id="{AB11F06C-13EF-4F6F-8570-09C18C2DEB6D}"/>
              </a:ext>
            </a:extLst>
          </p:cNvPr>
          <p:cNvSpPr/>
          <p:nvPr/>
        </p:nvSpPr>
        <p:spPr>
          <a:xfrm rot="16200000">
            <a:off x="6239900" y="4925690"/>
            <a:ext cx="517902" cy="403412"/>
          </a:xfrm>
          <a:prstGeom prst="right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E2A085C5-88F9-4150-950C-EBB111B9A9F2}"/>
              </a:ext>
            </a:extLst>
          </p:cNvPr>
          <p:cNvSpPr/>
          <p:nvPr/>
        </p:nvSpPr>
        <p:spPr>
          <a:xfrm>
            <a:off x="5567082" y="3687529"/>
            <a:ext cx="1819836" cy="106680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0E1FC5C7-49C5-41D3-A3D3-694155A8B951}"/>
              </a:ext>
            </a:extLst>
          </p:cNvPr>
          <p:cNvSpPr/>
          <p:nvPr/>
        </p:nvSpPr>
        <p:spPr>
          <a:xfrm>
            <a:off x="5567082" y="5521283"/>
            <a:ext cx="1819836" cy="106680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98A2071F-18EB-48A8-AC41-8F3062491C3A}"/>
              </a:ext>
            </a:extLst>
          </p:cNvPr>
          <p:cNvSpPr/>
          <p:nvPr/>
        </p:nvSpPr>
        <p:spPr>
          <a:xfrm>
            <a:off x="1667434" y="5521283"/>
            <a:ext cx="1819836" cy="106680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5" name="TextBox 14">
            <a:extLst>
              <a:ext uri="{FF2B5EF4-FFF2-40B4-BE49-F238E27FC236}">
                <a16:creationId xmlns:a16="http://schemas.microsoft.com/office/drawing/2014/main" id="{EEF87617-D113-4650-B069-1B3489BA7722}"/>
              </a:ext>
            </a:extLst>
          </p:cNvPr>
          <p:cNvSpPr txBox="1"/>
          <p:nvPr/>
        </p:nvSpPr>
        <p:spPr>
          <a:xfrm>
            <a:off x="1828800" y="3818965"/>
            <a:ext cx="1506071" cy="646331"/>
          </a:xfrm>
          <a:prstGeom prst="rect">
            <a:avLst/>
          </a:prstGeom>
          <a:noFill/>
        </p:spPr>
        <p:txBody>
          <a:bodyPr wrap="square" rtlCol="0">
            <a:spAutoFit/>
          </a:bodyPr>
          <a:lstStyle/>
          <a:p>
            <a:pPr algn="ctr"/>
            <a:r>
              <a:rPr lang="en-CA" dirty="0"/>
              <a:t>Mass of aluminum</a:t>
            </a:r>
          </a:p>
        </p:txBody>
      </p:sp>
      <p:sp>
        <p:nvSpPr>
          <p:cNvPr id="16" name="TextBox 15">
            <a:extLst>
              <a:ext uri="{FF2B5EF4-FFF2-40B4-BE49-F238E27FC236}">
                <a16:creationId xmlns:a16="http://schemas.microsoft.com/office/drawing/2014/main" id="{8FED3300-5019-4F3C-B546-664FDAE7C171}"/>
              </a:ext>
            </a:extLst>
          </p:cNvPr>
          <p:cNvSpPr txBox="1"/>
          <p:nvPr/>
        </p:nvSpPr>
        <p:spPr>
          <a:xfrm>
            <a:off x="1828800" y="5675148"/>
            <a:ext cx="1506071" cy="646331"/>
          </a:xfrm>
          <a:prstGeom prst="rect">
            <a:avLst/>
          </a:prstGeom>
          <a:noFill/>
        </p:spPr>
        <p:txBody>
          <a:bodyPr wrap="square" rtlCol="0">
            <a:spAutoFit/>
          </a:bodyPr>
          <a:lstStyle/>
          <a:p>
            <a:pPr algn="ctr"/>
            <a:r>
              <a:rPr lang="en-CA" dirty="0"/>
              <a:t>Moles of aluminum</a:t>
            </a:r>
          </a:p>
        </p:txBody>
      </p:sp>
      <p:sp>
        <p:nvSpPr>
          <p:cNvPr id="17" name="TextBox 16">
            <a:extLst>
              <a:ext uri="{FF2B5EF4-FFF2-40B4-BE49-F238E27FC236}">
                <a16:creationId xmlns:a16="http://schemas.microsoft.com/office/drawing/2014/main" id="{8C93DAC2-2822-42F5-85EF-91610AD6960A}"/>
              </a:ext>
            </a:extLst>
          </p:cNvPr>
          <p:cNvSpPr txBox="1"/>
          <p:nvPr/>
        </p:nvSpPr>
        <p:spPr>
          <a:xfrm>
            <a:off x="5656729" y="5677119"/>
            <a:ext cx="1658471" cy="584775"/>
          </a:xfrm>
          <a:prstGeom prst="rect">
            <a:avLst/>
          </a:prstGeom>
          <a:noFill/>
        </p:spPr>
        <p:txBody>
          <a:bodyPr wrap="square" rtlCol="0">
            <a:spAutoFit/>
          </a:bodyPr>
          <a:lstStyle/>
          <a:p>
            <a:pPr algn="ctr"/>
            <a:r>
              <a:rPr lang="en-CA" sz="1600" dirty="0"/>
              <a:t>Moles of aluminum oxide</a:t>
            </a:r>
            <a:endParaRPr lang="en-CA" dirty="0"/>
          </a:p>
        </p:txBody>
      </p:sp>
      <p:sp>
        <p:nvSpPr>
          <p:cNvPr id="18" name="TextBox 17">
            <a:extLst>
              <a:ext uri="{FF2B5EF4-FFF2-40B4-BE49-F238E27FC236}">
                <a16:creationId xmlns:a16="http://schemas.microsoft.com/office/drawing/2014/main" id="{61FAB5AE-0E42-458B-B70B-F359DAFC4FA9}"/>
              </a:ext>
            </a:extLst>
          </p:cNvPr>
          <p:cNvSpPr txBox="1"/>
          <p:nvPr/>
        </p:nvSpPr>
        <p:spPr>
          <a:xfrm>
            <a:off x="5692028" y="3810886"/>
            <a:ext cx="1623172" cy="584775"/>
          </a:xfrm>
          <a:prstGeom prst="rect">
            <a:avLst/>
          </a:prstGeom>
          <a:noFill/>
        </p:spPr>
        <p:txBody>
          <a:bodyPr wrap="square" rtlCol="0">
            <a:spAutoFit/>
          </a:bodyPr>
          <a:lstStyle/>
          <a:p>
            <a:pPr algn="ctr"/>
            <a:r>
              <a:rPr lang="en-CA" sz="1600" dirty="0"/>
              <a:t>Mass of aluminum oxide</a:t>
            </a:r>
            <a:endParaRPr lang="en-CA" dirty="0"/>
          </a:p>
        </p:txBody>
      </p:sp>
      <p:sp>
        <p:nvSpPr>
          <p:cNvPr id="19" name="TextBox 18">
            <a:extLst>
              <a:ext uri="{FF2B5EF4-FFF2-40B4-BE49-F238E27FC236}">
                <a16:creationId xmlns:a16="http://schemas.microsoft.com/office/drawing/2014/main" id="{48F13FA7-9E36-4931-B870-86BB5590202B}"/>
              </a:ext>
            </a:extLst>
          </p:cNvPr>
          <p:cNvSpPr txBox="1"/>
          <p:nvPr/>
        </p:nvSpPr>
        <p:spPr>
          <a:xfrm>
            <a:off x="995081" y="4905022"/>
            <a:ext cx="1506071" cy="369332"/>
          </a:xfrm>
          <a:prstGeom prst="rect">
            <a:avLst/>
          </a:prstGeom>
          <a:noFill/>
        </p:spPr>
        <p:txBody>
          <a:bodyPr wrap="square" rtlCol="0">
            <a:spAutoFit/>
          </a:bodyPr>
          <a:lstStyle/>
          <a:p>
            <a:pPr algn="ctr"/>
            <a:r>
              <a:rPr lang="en-CA" dirty="0"/>
              <a:t>molar mass</a:t>
            </a:r>
          </a:p>
        </p:txBody>
      </p:sp>
      <p:sp>
        <p:nvSpPr>
          <p:cNvPr id="20" name="TextBox 19">
            <a:extLst>
              <a:ext uri="{FF2B5EF4-FFF2-40B4-BE49-F238E27FC236}">
                <a16:creationId xmlns:a16="http://schemas.microsoft.com/office/drawing/2014/main" id="{F284A391-CB1B-4325-A65F-C8B9450C0B49}"/>
              </a:ext>
            </a:extLst>
          </p:cNvPr>
          <p:cNvSpPr txBox="1"/>
          <p:nvPr/>
        </p:nvSpPr>
        <p:spPr>
          <a:xfrm>
            <a:off x="6562164" y="4953140"/>
            <a:ext cx="1506071" cy="369332"/>
          </a:xfrm>
          <a:prstGeom prst="rect">
            <a:avLst/>
          </a:prstGeom>
          <a:noFill/>
        </p:spPr>
        <p:txBody>
          <a:bodyPr wrap="square" rtlCol="0">
            <a:spAutoFit/>
          </a:bodyPr>
          <a:lstStyle/>
          <a:p>
            <a:pPr algn="ctr"/>
            <a:r>
              <a:rPr lang="en-CA" dirty="0"/>
              <a:t>molar mass</a:t>
            </a:r>
          </a:p>
        </p:txBody>
      </p:sp>
      <p:sp>
        <p:nvSpPr>
          <p:cNvPr id="21" name="TextBox 20">
            <a:extLst>
              <a:ext uri="{FF2B5EF4-FFF2-40B4-BE49-F238E27FC236}">
                <a16:creationId xmlns:a16="http://schemas.microsoft.com/office/drawing/2014/main" id="{D7B90826-7226-4BD4-A07A-05936FF7CD74}"/>
              </a:ext>
            </a:extLst>
          </p:cNvPr>
          <p:cNvSpPr txBox="1"/>
          <p:nvPr/>
        </p:nvSpPr>
        <p:spPr>
          <a:xfrm>
            <a:off x="3639949" y="5127395"/>
            <a:ext cx="1756522" cy="830997"/>
          </a:xfrm>
          <a:prstGeom prst="rect">
            <a:avLst/>
          </a:prstGeom>
          <a:noFill/>
        </p:spPr>
        <p:txBody>
          <a:bodyPr wrap="square" rtlCol="0">
            <a:spAutoFit/>
          </a:bodyPr>
          <a:lstStyle/>
          <a:p>
            <a:pPr algn="ctr"/>
            <a:r>
              <a:rPr lang="en-CA" sz="1600" dirty="0"/>
              <a:t>molar ratio</a:t>
            </a:r>
          </a:p>
          <a:p>
            <a:pPr algn="ctr"/>
            <a:r>
              <a:rPr lang="en-CA" sz="1600" dirty="0"/>
              <a:t>(from chemical equation)</a:t>
            </a:r>
          </a:p>
        </p:txBody>
      </p:sp>
    </p:spTree>
    <p:extLst>
      <p:ext uri="{BB962C8B-B14F-4D97-AF65-F5344CB8AC3E}">
        <p14:creationId xmlns:p14="http://schemas.microsoft.com/office/powerpoint/2010/main" val="291899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06F7-1431-447F-AA98-53ADBD75DAE2}"/>
              </a:ext>
            </a:extLst>
          </p:cNvPr>
          <p:cNvSpPr>
            <a:spLocks noGrp="1"/>
          </p:cNvSpPr>
          <p:nvPr>
            <p:ph type="title"/>
          </p:nvPr>
        </p:nvSpPr>
        <p:spPr/>
        <p:txBody>
          <a:bodyPr/>
          <a:lstStyle/>
          <a:p>
            <a:r>
              <a:rPr lang="en-CA" dirty="0"/>
              <a:t>Mass to Mass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3A035D-13F4-46B3-AB8A-95046EE2F56A}"/>
                  </a:ext>
                </a:extLst>
              </p:cNvPr>
              <p:cNvSpPr>
                <a:spLocks noGrp="1"/>
              </p:cNvSpPr>
              <p:nvPr>
                <p:ph idx="1"/>
              </p:nvPr>
            </p:nvSpPr>
            <p:spPr/>
            <p:txBody>
              <a:bodyPr/>
              <a:lstStyle/>
              <a:p>
                <a:r>
                  <a:rPr lang="en-CA" dirty="0"/>
                  <a:t>6.50 grams of aluminum reacts with an excess of oxygen. How many grams of aluminum oxide are formed?</a:t>
                </a:r>
              </a:p>
              <a:p>
                <a:pPr marL="0" indent="0">
                  <a:buNone/>
                </a:pPr>
                <a:endParaRPr lang="en-CA" sz="1200" dirty="0"/>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4</m:t>
                      </m:r>
                      <m:sSub>
                        <m:sSubPr>
                          <m:ctrlPr>
                            <a:rPr lang="en-CA" i="1" smtClean="0">
                              <a:latin typeface="Cambria Math" panose="02040503050406030204" pitchFamily="18" charset="0"/>
                            </a:rPr>
                          </m:ctrlPr>
                        </m:sSubPr>
                        <m:e>
                          <m:r>
                            <m:rPr>
                              <m:sty m:val="p"/>
                            </m:rPr>
                            <a:rPr lang="en-US" b="0" i="0" smtClean="0">
                              <a:latin typeface="Cambria Math" panose="02040503050406030204" pitchFamily="18" charset="0"/>
                            </a:rPr>
                            <m:t>Al</m:t>
                          </m:r>
                        </m:e>
                        <m:sub>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0" smtClean="0">
                              <a:latin typeface="Cambria Math" panose="02040503050406030204" pitchFamily="18" charset="0"/>
                            </a:rPr>
                            <m:t>3</m:t>
                          </m:r>
                          <m:r>
                            <m:rPr>
                              <m:sty m:val="p"/>
                            </m:rPr>
                            <a:rPr lang="en-US" b="0" i="0" smtClean="0">
                              <a:latin typeface="Cambria Math" panose="02040503050406030204" pitchFamily="18" charset="0"/>
                            </a:rPr>
                            <m:t>O</m:t>
                          </m:r>
                        </m:e>
                        <m:sub>
                          <m:r>
                            <a:rPr lang="en-US" b="0" i="0" smtClean="0">
                              <a:latin typeface="Cambria Math" panose="02040503050406030204" pitchFamily="18" charset="0"/>
                            </a:rPr>
                            <m:t>2(</m:t>
                          </m:r>
                          <m:r>
                            <m:rPr>
                              <m:sty m:val="p"/>
                            </m:rPr>
                            <a:rPr lang="en-US" b="0" i="0" smtClean="0">
                              <a:latin typeface="Cambria Math" panose="02040503050406030204" pitchFamily="18" charset="0"/>
                            </a:rPr>
                            <m:t>g</m:t>
                          </m:r>
                          <m:r>
                            <a:rPr lang="en-US" b="0" i="0" smtClean="0">
                              <a:latin typeface="Cambria Math" panose="02040503050406030204" pitchFamily="18" charset="0"/>
                            </a:rPr>
                            <m:t>)</m:t>
                          </m:r>
                        </m:sub>
                      </m:sSub>
                      <m:groupChr>
                        <m:groupChrPr>
                          <m:chr m:val="→"/>
                          <m:vertJc m:val="bot"/>
                          <m:ctrlPr>
                            <a:rPr lang="en-US" b="0" i="1" smtClean="0">
                              <a:latin typeface="Cambria Math" panose="02040503050406030204" pitchFamily="18" charset="0"/>
                            </a:rPr>
                          </m:ctrlPr>
                        </m:groupChrPr>
                        <m:e>
                          <m:r>
                            <m:rPr>
                              <m:brk m:alnAt="2"/>
                            </m:rPr>
                            <a:rPr lang="en-US" b="0" i="0" smtClean="0">
                              <a:latin typeface="Cambria Math" panose="02040503050406030204" pitchFamily="18" charset="0"/>
                            </a:rPr>
                            <m:t> </m:t>
                          </m:r>
                          <m:r>
                            <a:rPr lang="en-US" b="0" i="0" smtClean="0">
                              <a:latin typeface="Cambria Math" panose="02040503050406030204" pitchFamily="18" charset="0"/>
                            </a:rPr>
                            <m:t>        </m:t>
                          </m:r>
                        </m:e>
                      </m:groupChr>
                      <m:r>
                        <a:rPr lang="en-US" b="0" i="0" smtClean="0">
                          <a:latin typeface="Cambria Math" panose="02040503050406030204" pitchFamily="18" charset="0"/>
                        </a:rPr>
                        <m:t> 2</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Al</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a:rPr lang="en-US" b="0" i="0" smtClean="0">
                              <a:latin typeface="Cambria Math" panose="02040503050406030204" pitchFamily="18" charset="0"/>
                            </a:rPr>
                            <m:t>3(</m:t>
                          </m:r>
                          <m:r>
                            <m:rPr>
                              <m:sty m:val="p"/>
                            </m:rPr>
                            <a:rPr lang="en-US" b="0" i="0" smtClean="0">
                              <a:latin typeface="Cambria Math" panose="02040503050406030204" pitchFamily="18" charset="0"/>
                            </a:rPr>
                            <m:t>s</m:t>
                          </m:r>
                          <m:r>
                            <a:rPr lang="en-US" b="0" i="0" smtClean="0">
                              <a:latin typeface="Cambria Math" panose="02040503050406030204" pitchFamily="18" charset="0"/>
                            </a:rPr>
                            <m:t>)</m:t>
                          </m:r>
                        </m:sub>
                      </m:sSub>
                    </m:oMath>
                  </m:oMathPara>
                </a14:m>
                <a:endParaRPr lang="en-CA" dirty="0"/>
              </a:p>
              <a:p>
                <a:pPr marL="0" indent="0">
                  <a:buNone/>
                </a:pPr>
                <a:endParaRPr lang="en-CA" sz="1200" dirty="0"/>
              </a:p>
              <a:p>
                <a:pPr marL="0" indent="0">
                  <a:buNone/>
                </a:pPr>
                <a14:m>
                  <m:oMathPara xmlns:m="http://schemas.openxmlformats.org/officeDocument/2006/math">
                    <m:oMathParaPr>
                      <m:jc m:val="left"/>
                    </m:oMathParaPr>
                    <m:oMath xmlns:m="http://schemas.openxmlformats.org/officeDocument/2006/math">
                      <m:r>
                        <a:rPr lang="en-US" sz="2400" b="0" i="0" smtClean="0">
                          <a:latin typeface="Cambria Math" panose="02040503050406030204" pitchFamily="18" charset="0"/>
                        </a:rPr>
                        <m:t>6.5</m:t>
                      </m:r>
                      <m:r>
                        <a:rPr lang="en-US" sz="2400" b="0" i="0" smtClean="0">
                          <a:latin typeface="Cambria Math" panose="02040503050406030204" pitchFamily="18" charset="0"/>
                        </a:rPr>
                        <m:t>0</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Al</m:t>
                      </m:r>
                      <m:r>
                        <a:rPr lang="en-US" sz="2400" b="0" i="0" smtClean="0">
                          <a:latin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1 </m:t>
                          </m:r>
                          <m:r>
                            <m:rPr>
                              <m:sty m:val="p"/>
                            </m:rPr>
                            <a:rPr lang="en-US" sz="2400" b="0" i="0" smtClean="0">
                              <a:latin typeface="Cambria Math" panose="02040503050406030204" pitchFamily="18" charset="0"/>
                              <a:ea typeface="Cambria Math" panose="02040503050406030204" pitchFamily="18" charset="0"/>
                            </a:rPr>
                            <m:t>mol</m:t>
                          </m:r>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Al</m:t>
                          </m:r>
                        </m:num>
                        <m:den>
                          <m:r>
                            <a:rPr lang="en-US" sz="2400" b="0" i="0" smtClean="0">
                              <a:latin typeface="Cambria Math" panose="02040503050406030204" pitchFamily="18" charset="0"/>
                              <a:ea typeface="Cambria Math" panose="02040503050406030204" pitchFamily="18" charset="0"/>
                            </a:rPr>
                            <m:t>26.98 </m:t>
                          </m:r>
                          <m:r>
                            <m:rPr>
                              <m:sty m:val="p"/>
                            </m:rPr>
                            <a:rPr lang="en-US" sz="2400" b="0" i="0" smtClean="0">
                              <a:latin typeface="Cambria Math" panose="02040503050406030204" pitchFamily="18" charset="0"/>
                              <a:ea typeface="Cambria Math" panose="02040503050406030204" pitchFamily="18" charset="0"/>
                            </a:rPr>
                            <m:t>g</m:t>
                          </m:r>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Al</m:t>
                          </m:r>
                        </m:den>
                      </m:f>
                      <m:r>
                        <a:rPr lang="en-US" sz="2400" b="0" i="0"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2 </m:t>
                          </m:r>
                          <m:r>
                            <m:rPr>
                              <m:sty m:val="p"/>
                            </m:rPr>
                            <a:rPr lang="en-US" sz="2400" b="0" i="0" smtClean="0">
                              <a:latin typeface="Cambria Math" panose="02040503050406030204" pitchFamily="18" charset="0"/>
                              <a:ea typeface="Cambria Math" panose="02040503050406030204" pitchFamily="18" charset="0"/>
                            </a:rPr>
                            <m:t>mol</m:t>
                          </m:r>
                          <m: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Al</m:t>
                              </m:r>
                            </m:e>
                            <m:sub>
                              <m:r>
                                <a:rPr lang="en-US" sz="2400" b="0" i="0" smtClean="0">
                                  <a:latin typeface="Cambria Math" panose="02040503050406030204" pitchFamily="18" charset="0"/>
                                  <a:ea typeface="Cambria Math" panose="02040503050406030204" pitchFamily="18" charset="0"/>
                                </a:rPr>
                                <m:t>2</m:t>
                              </m:r>
                            </m:sub>
                          </m:sSub>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O</m:t>
                              </m:r>
                            </m:e>
                            <m:sub>
                              <m:r>
                                <a:rPr lang="en-US" sz="2400" b="0" i="0" smtClean="0">
                                  <a:latin typeface="Cambria Math" panose="02040503050406030204" pitchFamily="18" charset="0"/>
                                  <a:ea typeface="Cambria Math" panose="02040503050406030204" pitchFamily="18" charset="0"/>
                                </a:rPr>
                                <m:t>3</m:t>
                              </m:r>
                            </m:sub>
                          </m:sSub>
                        </m:num>
                        <m:den>
                          <m:r>
                            <a:rPr lang="en-US" sz="2400" b="0" i="0" smtClean="0">
                              <a:latin typeface="Cambria Math" panose="02040503050406030204" pitchFamily="18" charset="0"/>
                              <a:ea typeface="Cambria Math" panose="02040503050406030204" pitchFamily="18" charset="0"/>
                            </a:rPr>
                            <m:t>4 </m:t>
                          </m:r>
                          <m:r>
                            <m:rPr>
                              <m:sty m:val="p"/>
                            </m:rPr>
                            <a:rPr lang="en-US" sz="2400" b="0" i="0" smtClean="0">
                              <a:latin typeface="Cambria Math" panose="02040503050406030204" pitchFamily="18" charset="0"/>
                              <a:ea typeface="Cambria Math" panose="02040503050406030204" pitchFamily="18" charset="0"/>
                            </a:rPr>
                            <m:t>mol</m:t>
                          </m:r>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Al</m:t>
                          </m:r>
                        </m:den>
                      </m:f>
                      <m:r>
                        <a:rPr lang="en-US" sz="2400" b="0" i="0"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101.96 </m:t>
                          </m:r>
                          <m:r>
                            <m:rPr>
                              <m:sty m:val="p"/>
                            </m:rPr>
                            <a:rPr lang="en-US" sz="2400" b="0" i="0" smtClean="0">
                              <a:latin typeface="Cambria Math" panose="02040503050406030204" pitchFamily="18" charset="0"/>
                              <a:ea typeface="Cambria Math" panose="02040503050406030204" pitchFamily="18" charset="0"/>
                            </a:rPr>
                            <m:t>g</m:t>
                          </m:r>
                          <m: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Al</m:t>
                              </m:r>
                            </m:e>
                            <m:sub>
                              <m:r>
                                <a:rPr lang="en-US" sz="2400" b="0" i="0" smtClean="0">
                                  <a:latin typeface="Cambria Math" panose="02040503050406030204" pitchFamily="18" charset="0"/>
                                  <a:ea typeface="Cambria Math" panose="02040503050406030204" pitchFamily="18" charset="0"/>
                                </a:rPr>
                                <m:t>2</m:t>
                              </m:r>
                            </m:sub>
                          </m:sSub>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O</m:t>
                              </m:r>
                            </m:e>
                            <m:sub>
                              <m:r>
                                <a:rPr lang="en-US" sz="2400" b="0" i="0" smtClean="0">
                                  <a:latin typeface="Cambria Math" panose="02040503050406030204" pitchFamily="18" charset="0"/>
                                  <a:ea typeface="Cambria Math" panose="02040503050406030204" pitchFamily="18" charset="0"/>
                                </a:rPr>
                                <m:t>3</m:t>
                              </m:r>
                            </m:sub>
                          </m:sSub>
                        </m:num>
                        <m:den>
                          <m:r>
                            <a:rPr lang="en-US" sz="2400" b="0" i="0" smtClean="0">
                              <a:latin typeface="Cambria Math" panose="02040503050406030204" pitchFamily="18" charset="0"/>
                              <a:ea typeface="Cambria Math" panose="02040503050406030204" pitchFamily="18" charset="0"/>
                            </a:rPr>
                            <m:t>1 </m:t>
                          </m:r>
                          <m:r>
                            <m:rPr>
                              <m:sty m:val="p"/>
                            </m:rPr>
                            <a:rPr lang="en-US" sz="2400" b="0" i="0" smtClean="0">
                              <a:latin typeface="Cambria Math" panose="02040503050406030204" pitchFamily="18" charset="0"/>
                              <a:ea typeface="Cambria Math" panose="02040503050406030204" pitchFamily="18" charset="0"/>
                            </a:rPr>
                            <m:t>mol</m:t>
                          </m:r>
                          <m: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Al</m:t>
                              </m:r>
                            </m:e>
                            <m:sub>
                              <m:r>
                                <a:rPr lang="en-US" sz="2400" b="0" i="0" smtClean="0">
                                  <a:latin typeface="Cambria Math" panose="02040503050406030204" pitchFamily="18" charset="0"/>
                                  <a:ea typeface="Cambria Math" panose="02040503050406030204" pitchFamily="18" charset="0"/>
                                </a:rPr>
                                <m:t>2</m:t>
                              </m:r>
                            </m:sub>
                          </m:sSub>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O</m:t>
                              </m:r>
                            </m:e>
                            <m:sub>
                              <m:r>
                                <a:rPr lang="en-US" sz="2400" b="0" i="0" smtClean="0">
                                  <a:latin typeface="Cambria Math" panose="02040503050406030204" pitchFamily="18" charset="0"/>
                                  <a:ea typeface="Cambria Math" panose="02040503050406030204" pitchFamily="18" charset="0"/>
                                </a:rPr>
                                <m:t>3</m:t>
                              </m:r>
                            </m:sub>
                          </m:sSub>
                        </m:den>
                      </m:f>
                    </m:oMath>
                  </m:oMathPara>
                </a14:m>
                <a:endParaRPr lang="en-CA" dirty="0"/>
              </a:p>
              <a:p>
                <a:pPr marL="0" indent="0">
                  <a:buNone/>
                </a:pPr>
                <a:r>
                  <a:rPr lang="en-CA" sz="2400" dirty="0"/>
                  <a:t>= 12.3 g Al</a:t>
                </a:r>
                <a:r>
                  <a:rPr lang="en-CA" sz="2400" baseline="-25000" dirty="0"/>
                  <a:t>2</a:t>
                </a:r>
                <a:r>
                  <a:rPr lang="en-CA" sz="2400" dirty="0"/>
                  <a:t>O</a:t>
                </a:r>
                <a:r>
                  <a:rPr lang="en-CA" sz="2400" baseline="-25000" dirty="0"/>
                  <a:t>3</a:t>
                </a:r>
                <a:endParaRPr lang="en-CA" sz="2400" dirty="0"/>
              </a:p>
            </p:txBody>
          </p:sp>
        </mc:Choice>
        <mc:Fallback>
          <p:sp>
            <p:nvSpPr>
              <p:cNvPr id="3" name="Content Placeholder 2">
                <a:extLst>
                  <a:ext uri="{FF2B5EF4-FFF2-40B4-BE49-F238E27FC236}">
                    <a16:creationId xmlns:a16="http://schemas.microsoft.com/office/drawing/2014/main" id="{503A035D-13F4-46B3-AB8A-95046EE2F56A}"/>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CA">
                    <a:noFill/>
                  </a:rPr>
                  <a:t> </a:t>
                </a:r>
              </a:p>
            </p:txBody>
          </p:sp>
        </mc:Fallback>
      </mc:AlternateContent>
    </p:spTree>
    <p:extLst>
      <p:ext uri="{BB962C8B-B14F-4D97-AF65-F5344CB8AC3E}">
        <p14:creationId xmlns:p14="http://schemas.microsoft.com/office/powerpoint/2010/main" val="43137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511B-7A2D-4840-85B1-4E443DC11D2C}"/>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a16="http://schemas.microsoft.com/office/drawing/2014/main" id="{A2BBBE66-70EB-4899-A5D1-0B0C843A43A8}"/>
              </a:ext>
            </a:extLst>
          </p:cNvPr>
          <p:cNvSpPr>
            <a:spLocks noGrp="1"/>
          </p:cNvSpPr>
          <p:nvPr>
            <p:ph idx="1"/>
          </p:nvPr>
        </p:nvSpPr>
        <p:spPr/>
        <p:txBody>
          <a:bodyPr>
            <a:normAutofit/>
          </a:bodyPr>
          <a:lstStyle/>
          <a:p>
            <a:r>
              <a:rPr lang="en-CA" sz="3200" dirty="0"/>
              <a:t>Solid iron reacts with a solution of copper (II) sulfate to produce an iron (III) sulfate solution and solid copper. If 10.1 g of Fe are added to a solution of copper (II) sulfate, how many grams of solid copper would form?</a:t>
            </a:r>
          </a:p>
          <a:p>
            <a:endParaRPr lang="en-CA" sz="3200" dirty="0"/>
          </a:p>
        </p:txBody>
      </p:sp>
    </p:spTree>
    <p:extLst>
      <p:ext uri="{BB962C8B-B14F-4D97-AF65-F5344CB8AC3E}">
        <p14:creationId xmlns:p14="http://schemas.microsoft.com/office/powerpoint/2010/main" val="386836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511B-7A2D-4840-85B1-4E443DC11D2C}"/>
              </a:ext>
            </a:extLst>
          </p:cNvPr>
          <p:cNvSpPr>
            <a:spLocks noGrp="1"/>
          </p:cNvSpPr>
          <p:nvPr>
            <p:ph type="title"/>
          </p:nvPr>
        </p:nvSpPr>
        <p:spPr/>
        <p:txBody>
          <a:bodyPr/>
          <a:lstStyle/>
          <a:p>
            <a:r>
              <a:rPr lang="en-CA"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BBBE66-70EB-4899-A5D1-0B0C843A43A8}"/>
                  </a:ext>
                </a:extLst>
              </p:cNvPr>
              <p:cNvSpPr>
                <a:spLocks noGrp="1"/>
              </p:cNvSpPr>
              <p:nvPr>
                <p:ph idx="1"/>
              </p:nvPr>
            </p:nvSpPr>
            <p:spPr/>
            <p:txBody>
              <a:bodyPr>
                <a:normAutofit/>
              </a:bodyPr>
              <a:lstStyle/>
              <a:p>
                <a:r>
                  <a:rPr lang="en-CA" sz="3200" dirty="0"/>
                  <a:t>Solid iron reacts with a solution of copper (II) sulfate to produce an iron (III) sulfate solution and solid copper. If 10.1 g of Fe are added to a solution of copper (II) sulfate, how many grams of solid copper would form?</a:t>
                </a:r>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US" b="0" i="0" smtClean="0">
                              <a:latin typeface="Cambria Math" panose="02040503050406030204" pitchFamily="18" charset="0"/>
                            </a:rPr>
                            <m:t>2</m:t>
                          </m:r>
                          <m:r>
                            <m:rPr>
                              <m:sty m:val="p"/>
                            </m:rPr>
                            <a:rPr lang="en-US" b="0" i="0" smtClean="0">
                              <a:latin typeface="Cambria Math" panose="02040503050406030204" pitchFamily="18" charset="0"/>
                            </a:rPr>
                            <m:t>Fe</m:t>
                          </m:r>
                        </m:e>
                        <m:sub>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0" smtClean="0">
                              <a:latin typeface="Cambria Math" panose="02040503050406030204" pitchFamily="18" charset="0"/>
                            </a:rPr>
                            <m:t>3</m:t>
                          </m:r>
                          <m:r>
                            <m:rPr>
                              <m:sty m:val="p"/>
                            </m:rPr>
                            <a:rPr lang="en-US" b="0" i="0" smtClean="0">
                              <a:latin typeface="Cambria Math" panose="02040503050406030204" pitchFamily="18" charset="0"/>
                            </a:rPr>
                            <m:t>CuSO</m:t>
                          </m:r>
                        </m:e>
                        <m:sub>
                          <m:r>
                            <a:rPr lang="en-US" b="0" i="0" smtClean="0">
                              <a:latin typeface="Cambria Math" panose="02040503050406030204" pitchFamily="18" charset="0"/>
                            </a:rPr>
                            <m:t>4(</m:t>
                          </m:r>
                          <m:r>
                            <m:rPr>
                              <m:sty m:val="p"/>
                            </m:rPr>
                            <a:rPr lang="en-US" b="0" i="0" smtClean="0">
                              <a:latin typeface="Cambria Math" panose="02040503050406030204" pitchFamily="18" charset="0"/>
                            </a:rPr>
                            <m:t>aq</m:t>
                          </m:r>
                          <m:r>
                            <a:rPr lang="en-US" b="0" i="0" smtClean="0">
                              <a:latin typeface="Cambria Math" panose="02040503050406030204" pitchFamily="18" charset="0"/>
                            </a:rPr>
                            <m:t>)</m:t>
                          </m:r>
                        </m:sub>
                      </m:sSub>
                      <m:groupChr>
                        <m:groupChrPr>
                          <m:chr m:val="→"/>
                          <m:vertJc m:val="bot"/>
                          <m:ctrlPr>
                            <a:rPr lang="en-US" b="0" i="1" smtClean="0">
                              <a:latin typeface="Cambria Math" panose="02040503050406030204" pitchFamily="18" charset="0"/>
                            </a:rPr>
                          </m:ctrlPr>
                        </m:groupChrPr>
                        <m:e>
                          <m:r>
                            <m:rPr>
                              <m:brk m:alnAt="2"/>
                            </m:rPr>
                            <a:rPr lang="en-US" b="0" i="0" smtClean="0">
                              <a:latin typeface="Cambria Math" panose="02040503050406030204" pitchFamily="18" charset="0"/>
                            </a:rPr>
                            <m:t> </m:t>
                          </m:r>
                          <m:r>
                            <a:rPr lang="en-US" b="0" i="0" smtClean="0">
                              <a:latin typeface="Cambria Math" panose="02040503050406030204" pitchFamily="18" charset="0"/>
                            </a:rPr>
                            <m:t>       </m:t>
                          </m:r>
                        </m:e>
                      </m:groupCh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Fe</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r>
                            <m:rPr>
                              <m:sty m:val="p"/>
                            </m:rPr>
                            <a:rPr lang="en-US" b="0" i="0" smtClean="0">
                              <a:latin typeface="Cambria Math" panose="02040503050406030204" pitchFamily="18" charset="0"/>
                            </a:rPr>
                            <m:t>SO</m:t>
                          </m:r>
                        </m:e>
                        <m:sub>
                          <m:r>
                            <a:rPr lang="en-US" b="0" i="0" smtClean="0">
                              <a:latin typeface="Cambria Math" panose="02040503050406030204" pitchFamily="18" charset="0"/>
                            </a:rPr>
                            <m:t>4</m:t>
                          </m:r>
                        </m:sub>
                      </m:sSub>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0" smtClean="0">
                              <a:latin typeface="Cambria Math" panose="02040503050406030204" pitchFamily="18" charset="0"/>
                            </a:rPr>
                            <m:t>3(</m:t>
                          </m:r>
                          <m:r>
                            <m:rPr>
                              <m:sty m:val="p"/>
                            </m:rPr>
                            <a:rPr lang="en-US" b="0" i="0" smtClean="0">
                              <a:latin typeface="Cambria Math" panose="02040503050406030204" pitchFamily="18" charset="0"/>
                            </a:rPr>
                            <m:t>aq</m:t>
                          </m:r>
                          <m:r>
                            <a:rPr lang="en-US" b="0" i="0" smtClean="0">
                              <a:latin typeface="Cambria Math" panose="02040503050406030204" pitchFamily="18" charset="0"/>
                            </a:rPr>
                            <m: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0" smtClean="0">
                              <a:latin typeface="Cambria Math" panose="02040503050406030204" pitchFamily="18" charset="0"/>
                            </a:rPr>
                            <m:t>3</m:t>
                          </m:r>
                          <m:r>
                            <m:rPr>
                              <m:sty m:val="p"/>
                            </m:rPr>
                            <a:rPr lang="en-US" b="0" i="0" smtClean="0">
                              <a:latin typeface="Cambria Math" panose="02040503050406030204" pitchFamily="18" charset="0"/>
                            </a:rPr>
                            <m:t>Cu</m:t>
                          </m:r>
                        </m:e>
                        <m:sub>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m:t>
                          </m:r>
                        </m:sub>
                      </m:sSub>
                    </m:oMath>
                  </m:oMathPara>
                </a14:m>
                <a:endParaRPr lang="en-CA" sz="3200" dirty="0"/>
              </a:p>
              <a:p>
                <a:pPr marL="0" indent="0">
                  <a:buNone/>
                </a:pPr>
                <a:endParaRPr lang="en-CA" dirty="0"/>
              </a:p>
              <a:p>
                <a:pPr marL="0" indent="0">
                  <a:buNone/>
                </a:pPr>
                <a:r>
                  <a:rPr lang="en-CA" dirty="0">
                    <a:solidFill>
                      <a:srgbClr val="FF0000"/>
                    </a:solidFill>
                  </a:rPr>
                  <a:t>17.2 g Cu</a:t>
                </a:r>
                <a:endParaRPr lang="en-CA" sz="3200" dirty="0">
                  <a:solidFill>
                    <a:srgbClr val="FF0000"/>
                  </a:solidFill>
                </a:endParaRPr>
              </a:p>
            </p:txBody>
          </p:sp>
        </mc:Choice>
        <mc:Fallback xmlns="">
          <p:sp>
            <p:nvSpPr>
              <p:cNvPr id="3" name="Content Placeholder 2">
                <a:extLst>
                  <a:ext uri="{FF2B5EF4-FFF2-40B4-BE49-F238E27FC236}">
                    <a16:creationId xmlns:a16="http://schemas.microsoft.com/office/drawing/2014/main" id="{A2BBBE66-70EB-4899-A5D1-0B0C843A43A8}"/>
                  </a:ext>
                </a:extLst>
              </p:cNvPr>
              <p:cNvSpPr>
                <a:spLocks noGrp="1" noRot="1" noChangeAspect="1" noMove="1" noResize="1" noEditPoints="1" noAdjustHandles="1" noChangeArrowheads="1" noChangeShapeType="1" noTextEdit="1"/>
              </p:cNvSpPr>
              <p:nvPr>
                <p:ph idx="1"/>
              </p:nvPr>
            </p:nvSpPr>
            <p:spPr>
              <a:blipFill>
                <a:blip r:embed="rId2"/>
                <a:stretch>
                  <a:fillRect l="-1777" t="-2941" r="-2396"/>
                </a:stretch>
              </a:blipFill>
            </p:spPr>
            <p:txBody>
              <a:bodyPr/>
              <a:lstStyle/>
              <a:p>
                <a:r>
                  <a:rPr lang="en-CA">
                    <a:noFill/>
                  </a:rPr>
                  <a:t> </a:t>
                </a:r>
              </a:p>
            </p:txBody>
          </p:sp>
        </mc:Fallback>
      </mc:AlternateContent>
    </p:spTree>
    <p:extLst>
      <p:ext uri="{BB962C8B-B14F-4D97-AF65-F5344CB8AC3E}">
        <p14:creationId xmlns:p14="http://schemas.microsoft.com/office/powerpoint/2010/main" val="364189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937D-12B0-4324-A642-478347D072A2}"/>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C6CB758E-7E4C-4436-BAB2-C0C76319D507}"/>
              </a:ext>
            </a:extLst>
          </p:cNvPr>
          <p:cNvSpPr>
            <a:spLocks noGrp="1"/>
          </p:cNvSpPr>
          <p:nvPr>
            <p:ph idx="1"/>
          </p:nvPr>
        </p:nvSpPr>
        <p:spPr/>
        <p:txBody>
          <a:bodyPr/>
          <a:lstStyle/>
          <a:p>
            <a:pPr marL="0" indent="0">
              <a:buNone/>
            </a:pPr>
            <a:r>
              <a:rPr lang="en-US" dirty="0"/>
              <a:t>Aqueous lithium hydroxide reacts with hydrobromic acid to yield lithium bromide and water. If you start with 10.0 g of lithium hydroxide, how many grams of lithium bromide will be produced?</a:t>
            </a:r>
            <a:endParaRPr lang="en-CA" dirty="0"/>
          </a:p>
        </p:txBody>
      </p:sp>
    </p:spTree>
    <p:extLst>
      <p:ext uri="{BB962C8B-B14F-4D97-AF65-F5344CB8AC3E}">
        <p14:creationId xmlns:p14="http://schemas.microsoft.com/office/powerpoint/2010/main" val="46593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937D-12B0-4324-A642-478347D072A2}"/>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C6CB758E-7E4C-4436-BAB2-C0C76319D507}"/>
              </a:ext>
            </a:extLst>
          </p:cNvPr>
          <p:cNvSpPr>
            <a:spLocks noGrp="1"/>
          </p:cNvSpPr>
          <p:nvPr>
            <p:ph idx="1"/>
          </p:nvPr>
        </p:nvSpPr>
        <p:spPr/>
        <p:txBody>
          <a:bodyPr/>
          <a:lstStyle/>
          <a:p>
            <a:pPr marL="0" indent="0">
              <a:buNone/>
            </a:pPr>
            <a:r>
              <a:rPr lang="en-US" dirty="0"/>
              <a:t>Aqueous lithium hydroxide reacts with hydrobromic acid to yield lithium bromide and water. If you start with 10.0 g of lithium hydroxide, how many grams of lithium bromide will be produced?</a:t>
            </a:r>
          </a:p>
          <a:p>
            <a:pPr marL="0" indent="0">
              <a:buNone/>
            </a:pPr>
            <a:endParaRPr lang="en-US" dirty="0"/>
          </a:p>
          <a:p>
            <a:pPr marL="0" indent="0">
              <a:buNone/>
            </a:pPr>
            <a:r>
              <a:rPr lang="en-CA" dirty="0">
                <a:solidFill>
                  <a:srgbClr val="FF0000"/>
                </a:solidFill>
              </a:rPr>
              <a:t>36.3 g </a:t>
            </a:r>
            <a:r>
              <a:rPr lang="en-CA" dirty="0" err="1">
                <a:solidFill>
                  <a:srgbClr val="FF0000"/>
                </a:solidFill>
              </a:rPr>
              <a:t>LiBr</a:t>
            </a:r>
            <a:endParaRPr lang="en-US" dirty="0">
              <a:solidFill>
                <a:srgbClr val="FF0000"/>
              </a:solidFill>
            </a:endParaRPr>
          </a:p>
        </p:txBody>
      </p:sp>
    </p:spTree>
    <p:extLst>
      <p:ext uri="{BB962C8B-B14F-4D97-AF65-F5344CB8AC3E}">
        <p14:creationId xmlns:p14="http://schemas.microsoft.com/office/powerpoint/2010/main" val="327853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D8CF-5696-4CD6-A1BB-61D610C92341}"/>
              </a:ext>
            </a:extLst>
          </p:cNvPr>
          <p:cNvSpPr>
            <a:spLocks noGrp="1"/>
          </p:cNvSpPr>
          <p:nvPr>
            <p:ph type="title"/>
          </p:nvPr>
        </p:nvSpPr>
        <p:spPr/>
        <p:txBody>
          <a:bodyPr/>
          <a:lstStyle/>
          <a:p>
            <a:r>
              <a:rPr lang="en-CA" dirty="0"/>
              <a:t>Yield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879BE4-ADC0-47D3-86E6-11840A933B36}"/>
                  </a:ext>
                </a:extLst>
              </p:cNvPr>
              <p:cNvSpPr>
                <a:spLocks noGrp="1"/>
              </p:cNvSpPr>
              <p:nvPr>
                <p:ph idx="1"/>
              </p:nvPr>
            </p:nvSpPr>
            <p:spPr/>
            <p:txBody>
              <a:bodyPr>
                <a:normAutofit lnSpcReduction="10000"/>
              </a:bodyPr>
              <a:lstStyle/>
              <a:p>
                <a:r>
                  <a:rPr lang="en-CA" sz="3200" dirty="0"/>
                  <a:t>Yield is the amount of product made in a chemical reaction</a:t>
                </a:r>
              </a:p>
              <a:p>
                <a:r>
                  <a:rPr lang="en-CA" sz="3200" dirty="0"/>
                  <a:t>There are three types:</a:t>
                </a:r>
              </a:p>
              <a:p>
                <a:r>
                  <a:rPr lang="en-CA" sz="3200" dirty="0"/>
                  <a:t>Actual yield – what you actually get in the lab when chemicals are mixed</a:t>
                </a:r>
              </a:p>
              <a:p>
                <a:r>
                  <a:rPr lang="en-CA" sz="3200" dirty="0"/>
                  <a:t>Theoretical yield – what the balanced equation tells you should be made</a:t>
                </a:r>
              </a:p>
              <a:p>
                <a14:m>
                  <m:oMath xmlns:m="http://schemas.openxmlformats.org/officeDocument/2006/math">
                    <m:r>
                      <m:rPr>
                        <m:sty m:val="p"/>
                      </m:rPr>
                      <a:rPr lang="en-CA" sz="3200" b="0" i="0" smtClean="0">
                        <a:latin typeface="Cambria Math" panose="02040503050406030204" pitchFamily="18" charset="0"/>
                      </a:rPr>
                      <m:t>Percent</m:t>
                    </m:r>
                    <m:r>
                      <a:rPr lang="en-CA" sz="3200" b="0" i="0" smtClean="0">
                        <a:latin typeface="Cambria Math" panose="02040503050406030204" pitchFamily="18" charset="0"/>
                      </a:rPr>
                      <m:t> </m:t>
                    </m:r>
                    <m:r>
                      <m:rPr>
                        <m:sty m:val="p"/>
                      </m:rPr>
                      <a:rPr lang="en-CA" sz="3200" b="0" i="0" smtClean="0">
                        <a:latin typeface="Cambria Math" panose="02040503050406030204" pitchFamily="18" charset="0"/>
                      </a:rPr>
                      <m:t>yield</m:t>
                    </m:r>
                    <m:r>
                      <a:rPr lang="en-CA" sz="3200" b="0" i="0" smtClean="0">
                        <a:latin typeface="Cambria Math" panose="02040503050406030204" pitchFamily="18" charset="0"/>
                      </a:rPr>
                      <m:t>= </m:t>
                    </m:r>
                    <m:f>
                      <m:fPr>
                        <m:ctrlPr>
                          <a:rPr lang="en-CA" sz="3200" b="0" i="1" smtClean="0">
                            <a:latin typeface="Cambria Math" panose="02040503050406030204" pitchFamily="18" charset="0"/>
                          </a:rPr>
                        </m:ctrlPr>
                      </m:fPr>
                      <m:num>
                        <m:r>
                          <m:rPr>
                            <m:sty m:val="p"/>
                          </m:rPr>
                          <a:rPr lang="en-CA" sz="3200" b="0" i="0" smtClean="0">
                            <a:latin typeface="Cambria Math" panose="02040503050406030204" pitchFamily="18" charset="0"/>
                          </a:rPr>
                          <m:t>actual</m:t>
                        </m:r>
                        <m:r>
                          <a:rPr lang="en-CA" sz="3200" b="0" i="0" smtClean="0">
                            <a:latin typeface="Cambria Math" panose="02040503050406030204" pitchFamily="18" charset="0"/>
                          </a:rPr>
                          <m:t> </m:t>
                        </m:r>
                        <m:r>
                          <m:rPr>
                            <m:sty m:val="p"/>
                          </m:rPr>
                          <a:rPr lang="en-CA" sz="3200" b="0" i="0" smtClean="0">
                            <a:latin typeface="Cambria Math" panose="02040503050406030204" pitchFamily="18" charset="0"/>
                          </a:rPr>
                          <m:t>yield</m:t>
                        </m:r>
                      </m:num>
                      <m:den>
                        <m:r>
                          <m:rPr>
                            <m:sty m:val="p"/>
                          </m:rPr>
                          <a:rPr lang="en-CA" sz="3200" b="0" i="0" smtClean="0">
                            <a:latin typeface="Cambria Math" panose="02040503050406030204" pitchFamily="18" charset="0"/>
                          </a:rPr>
                          <m:t>theoretical</m:t>
                        </m:r>
                        <m:r>
                          <a:rPr lang="en-CA" sz="3200" b="0" i="0" smtClean="0">
                            <a:latin typeface="Cambria Math" panose="02040503050406030204" pitchFamily="18" charset="0"/>
                          </a:rPr>
                          <m:t> </m:t>
                        </m:r>
                        <m:r>
                          <m:rPr>
                            <m:sty m:val="p"/>
                          </m:rPr>
                          <a:rPr lang="en-CA" sz="3200" b="0" i="0" smtClean="0">
                            <a:latin typeface="Cambria Math" panose="02040503050406030204" pitchFamily="18" charset="0"/>
                          </a:rPr>
                          <m:t>yield</m:t>
                        </m:r>
                      </m:den>
                    </m:f>
                    <m:r>
                      <a:rPr lang="en-CA" sz="3200" b="0" i="0" smtClean="0">
                        <a:latin typeface="Cambria Math" panose="02040503050406030204" pitchFamily="18" charset="0"/>
                      </a:rPr>
                      <m:t> </m:t>
                    </m:r>
                    <m:r>
                      <a:rPr lang="en-CA" sz="3200" b="0" i="0" smtClean="0">
                        <a:latin typeface="Cambria Math" panose="02040503050406030204" pitchFamily="18" charset="0"/>
                        <a:ea typeface="Cambria Math" panose="02040503050406030204" pitchFamily="18" charset="0"/>
                      </a:rPr>
                      <m:t>×100</m:t>
                    </m:r>
                  </m:oMath>
                </a14:m>
                <a:endParaRPr lang="en-CA" sz="3200" dirty="0"/>
              </a:p>
            </p:txBody>
          </p:sp>
        </mc:Choice>
        <mc:Fallback xmlns="">
          <p:sp>
            <p:nvSpPr>
              <p:cNvPr id="3" name="Content Placeholder 2">
                <a:extLst>
                  <a:ext uri="{FF2B5EF4-FFF2-40B4-BE49-F238E27FC236}">
                    <a16:creationId xmlns:a16="http://schemas.microsoft.com/office/drawing/2014/main" id="{4E879BE4-ADC0-47D3-86E6-11840A933B36}"/>
                  </a:ext>
                </a:extLst>
              </p:cNvPr>
              <p:cNvSpPr>
                <a:spLocks noGrp="1" noRot="1" noChangeAspect="1" noMove="1" noResize="1" noEditPoints="1" noAdjustHandles="1" noChangeArrowheads="1" noChangeShapeType="1" noTextEdit="1"/>
              </p:cNvSpPr>
              <p:nvPr>
                <p:ph idx="1"/>
              </p:nvPr>
            </p:nvSpPr>
            <p:spPr>
              <a:blipFill>
                <a:blip r:embed="rId2"/>
                <a:stretch>
                  <a:fillRect l="-1777" t="-3782"/>
                </a:stretch>
              </a:blipFill>
            </p:spPr>
            <p:txBody>
              <a:bodyPr/>
              <a:lstStyle/>
              <a:p>
                <a:r>
                  <a:rPr lang="en-CA">
                    <a:noFill/>
                  </a:rPr>
                  <a:t> </a:t>
                </a:r>
              </a:p>
            </p:txBody>
          </p:sp>
        </mc:Fallback>
      </mc:AlternateContent>
    </p:spTree>
    <p:extLst>
      <p:ext uri="{BB962C8B-B14F-4D97-AF65-F5344CB8AC3E}">
        <p14:creationId xmlns:p14="http://schemas.microsoft.com/office/powerpoint/2010/main" val="93948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5832-0CB6-4388-906B-2580C5C622C5}"/>
              </a:ext>
            </a:extLst>
          </p:cNvPr>
          <p:cNvSpPr>
            <a:spLocks noGrp="1"/>
          </p:cNvSpPr>
          <p:nvPr>
            <p:ph type="title"/>
          </p:nvPr>
        </p:nvSpPr>
        <p:spPr/>
        <p:txBody>
          <a:bodyPr/>
          <a:lstStyle/>
          <a:p>
            <a:r>
              <a:rPr lang="en-CA" dirty="0"/>
              <a:t>Chemical Equations</a:t>
            </a:r>
          </a:p>
        </p:txBody>
      </p:sp>
      <p:sp>
        <p:nvSpPr>
          <p:cNvPr id="3" name="Content Placeholder 2">
            <a:extLst>
              <a:ext uri="{FF2B5EF4-FFF2-40B4-BE49-F238E27FC236}">
                <a16:creationId xmlns:a16="http://schemas.microsoft.com/office/drawing/2014/main" id="{8BF84E2F-9B53-434E-AE73-57BD12B96883}"/>
              </a:ext>
            </a:extLst>
          </p:cNvPr>
          <p:cNvSpPr>
            <a:spLocks noGrp="1"/>
          </p:cNvSpPr>
          <p:nvPr>
            <p:ph idx="1"/>
          </p:nvPr>
        </p:nvSpPr>
        <p:spPr/>
        <p:txBody>
          <a:bodyPr>
            <a:normAutofit/>
          </a:bodyPr>
          <a:lstStyle/>
          <a:p>
            <a:r>
              <a:rPr lang="en-CA" sz="3200" dirty="0"/>
              <a:t>Balanced chemical equations provide a great deal of information</a:t>
            </a:r>
          </a:p>
          <a:p>
            <a:pPr lvl="1"/>
            <a:r>
              <a:rPr lang="en-CA" sz="2800" dirty="0"/>
              <a:t>Formulas describe what substances are involved in the chemical change</a:t>
            </a:r>
          </a:p>
          <a:p>
            <a:pPr lvl="1"/>
            <a:r>
              <a:rPr lang="en-CA" sz="2800" dirty="0"/>
              <a:t>Coefficients provide the relative numbers of these chemical species</a:t>
            </a:r>
          </a:p>
          <a:p>
            <a:pPr lvl="1"/>
            <a:r>
              <a:rPr lang="en-CA" sz="2800" dirty="0"/>
              <a:t>Allows a quantitative assessment between the amounts of substances consumed and produced by the reaction – known as the reactions </a:t>
            </a:r>
            <a:r>
              <a:rPr lang="en-CA" sz="2800" b="1" u="sng" dirty="0"/>
              <a:t>stoichiometry</a:t>
            </a:r>
          </a:p>
        </p:txBody>
      </p:sp>
    </p:spTree>
    <p:extLst>
      <p:ext uri="{BB962C8B-B14F-4D97-AF65-F5344CB8AC3E}">
        <p14:creationId xmlns:p14="http://schemas.microsoft.com/office/powerpoint/2010/main" val="274868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6B66-B7E7-4B50-8A97-5854CF75F0A1}"/>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a16="http://schemas.microsoft.com/office/drawing/2014/main" id="{AF95E1EF-D909-48AA-9092-6A848F4B74DA}"/>
              </a:ext>
            </a:extLst>
          </p:cNvPr>
          <p:cNvSpPr>
            <a:spLocks noGrp="1"/>
          </p:cNvSpPr>
          <p:nvPr>
            <p:ph idx="1"/>
          </p:nvPr>
        </p:nvSpPr>
        <p:spPr/>
        <p:txBody>
          <a:bodyPr>
            <a:normAutofit/>
          </a:bodyPr>
          <a:lstStyle/>
          <a:p>
            <a:r>
              <a:rPr lang="en-CA" sz="3600" dirty="0"/>
              <a:t>6.78 g of copper is produced when 3.92 g of aluminum are reacted with an excess of copper (II) sulfate.</a:t>
            </a:r>
          </a:p>
          <a:p>
            <a:pPr marL="0" indent="0">
              <a:buNone/>
            </a:pPr>
            <a:r>
              <a:rPr lang="en-US" altLang="en-US" sz="3600" dirty="0"/>
              <a:t>	2Al + 3 CuSO</a:t>
            </a:r>
            <a:r>
              <a:rPr lang="en-US" altLang="en-US" sz="3600" b="1" baseline="-25000" dirty="0"/>
              <a:t>4</a:t>
            </a:r>
            <a:r>
              <a:rPr lang="en-US" altLang="en-US" sz="3600" baseline="-25000" dirty="0"/>
              <a:t> </a:t>
            </a:r>
            <a:r>
              <a:rPr lang="en-US" altLang="en-US" sz="3600" dirty="0"/>
              <a:t> </a:t>
            </a:r>
            <a:r>
              <a:rPr lang="en-US" altLang="en-US" sz="3600" dirty="0">
                <a:latin typeface="Symbol" panose="05050102010706020507" pitchFamily="18" charset="2"/>
              </a:rPr>
              <a:t>®</a:t>
            </a:r>
            <a:r>
              <a:rPr lang="en-US" altLang="en-US" sz="3600" dirty="0"/>
              <a:t> Al</a:t>
            </a:r>
            <a:r>
              <a:rPr lang="en-US" altLang="en-US" sz="3600" b="1" baseline="-25000" dirty="0"/>
              <a:t>2</a:t>
            </a:r>
            <a:r>
              <a:rPr lang="en-US" altLang="en-US" sz="3600" dirty="0"/>
              <a:t>(SO</a:t>
            </a:r>
            <a:r>
              <a:rPr lang="en-US" altLang="en-US" sz="3600" b="1" baseline="-25000" dirty="0"/>
              <a:t>4</a:t>
            </a:r>
            <a:r>
              <a:rPr lang="en-US" altLang="en-US" sz="3600" dirty="0"/>
              <a:t>)</a:t>
            </a:r>
            <a:r>
              <a:rPr lang="en-US" altLang="en-US" sz="3600" b="1" baseline="-25000" dirty="0"/>
              <a:t>3</a:t>
            </a:r>
            <a:r>
              <a:rPr lang="en-US" altLang="en-US" sz="3600" dirty="0"/>
              <a:t> + 3Cu</a:t>
            </a:r>
          </a:p>
          <a:p>
            <a:r>
              <a:rPr lang="en-CA" sz="3600" dirty="0"/>
              <a:t>What is the actual yield?</a:t>
            </a:r>
          </a:p>
          <a:p>
            <a:r>
              <a:rPr lang="en-CA" sz="3600" dirty="0"/>
              <a:t>What is the theoretical yield?</a:t>
            </a:r>
          </a:p>
          <a:p>
            <a:r>
              <a:rPr lang="en-CA" sz="3600" dirty="0"/>
              <a:t>What is the percent yield?</a:t>
            </a:r>
          </a:p>
        </p:txBody>
      </p:sp>
    </p:spTree>
    <p:extLst>
      <p:ext uri="{BB962C8B-B14F-4D97-AF65-F5344CB8AC3E}">
        <p14:creationId xmlns:p14="http://schemas.microsoft.com/office/powerpoint/2010/main" val="1046068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205A-D55C-4960-AAB1-7D75C7EE069C}"/>
              </a:ext>
            </a:extLst>
          </p:cNvPr>
          <p:cNvSpPr>
            <a:spLocks noGrp="1"/>
          </p:cNvSpPr>
          <p:nvPr>
            <p:ph type="title"/>
          </p:nvPr>
        </p:nvSpPr>
        <p:spPr/>
        <p:txBody>
          <a:bodyPr/>
          <a:lstStyle/>
          <a:p>
            <a:r>
              <a:rPr lang="en-CA" dirty="0"/>
              <a:t>Interpreting yield</a:t>
            </a:r>
          </a:p>
        </p:txBody>
      </p:sp>
      <p:sp>
        <p:nvSpPr>
          <p:cNvPr id="3" name="Content Placeholder 2">
            <a:extLst>
              <a:ext uri="{FF2B5EF4-FFF2-40B4-BE49-F238E27FC236}">
                <a16:creationId xmlns:a16="http://schemas.microsoft.com/office/drawing/2014/main" id="{3A9AF20A-709B-4A3D-9BDF-E930681BAAF2}"/>
              </a:ext>
            </a:extLst>
          </p:cNvPr>
          <p:cNvSpPr>
            <a:spLocks noGrp="1"/>
          </p:cNvSpPr>
          <p:nvPr>
            <p:ph idx="1"/>
          </p:nvPr>
        </p:nvSpPr>
        <p:spPr/>
        <p:txBody>
          <a:bodyPr>
            <a:normAutofit lnSpcReduction="10000"/>
          </a:bodyPr>
          <a:lstStyle/>
          <a:p>
            <a:r>
              <a:rPr lang="en-CA" sz="3200" dirty="0"/>
              <a:t>Percent yield tells us how “efficient” a reaction is</a:t>
            </a:r>
          </a:p>
          <a:p>
            <a:r>
              <a:rPr lang="en-CA" sz="3200" dirty="0"/>
              <a:t>Percent yield cannot be bigger than 100%</a:t>
            </a:r>
          </a:p>
          <a:p>
            <a:pPr lvl="1"/>
            <a:r>
              <a:rPr lang="en-CA" sz="2800" dirty="0"/>
              <a:t>inaccurate results and error may lead to results larger than 100%</a:t>
            </a:r>
          </a:p>
          <a:p>
            <a:r>
              <a:rPr lang="en-CA" sz="3200" dirty="0"/>
              <a:t>Theoretical yield will always be larger than actual yield</a:t>
            </a:r>
          </a:p>
          <a:p>
            <a:pPr lvl="1"/>
            <a:r>
              <a:rPr lang="en-CA" sz="2800" dirty="0"/>
              <a:t>Why? Due to impure reactants; competing side reactions; loss of product in filtering or transferring between contains; measuring</a:t>
            </a:r>
          </a:p>
        </p:txBody>
      </p:sp>
    </p:spTree>
    <p:extLst>
      <p:ext uri="{BB962C8B-B14F-4D97-AF65-F5344CB8AC3E}">
        <p14:creationId xmlns:p14="http://schemas.microsoft.com/office/powerpoint/2010/main" val="24563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CAF0-421B-45AA-AE7F-428E331D0C64}"/>
              </a:ext>
            </a:extLst>
          </p:cNvPr>
          <p:cNvSpPr>
            <a:spLocks noGrp="1"/>
          </p:cNvSpPr>
          <p:nvPr>
            <p:ph type="title"/>
          </p:nvPr>
        </p:nvSpPr>
        <p:spPr/>
        <p:txBody>
          <a:bodyPr/>
          <a:lstStyle/>
          <a:p>
            <a:r>
              <a:rPr lang="en-CA" dirty="0"/>
              <a:t>Limiting Reagent</a:t>
            </a:r>
          </a:p>
        </p:txBody>
      </p:sp>
      <p:sp>
        <p:nvSpPr>
          <p:cNvPr id="3" name="Content Placeholder 2">
            <a:extLst>
              <a:ext uri="{FF2B5EF4-FFF2-40B4-BE49-F238E27FC236}">
                <a16:creationId xmlns:a16="http://schemas.microsoft.com/office/drawing/2014/main" id="{0EFBE303-FCE9-4F9A-9553-90D246470A74}"/>
              </a:ext>
            </a:extLst>
          </p:cNvPr>
          <p:cNvSpPr>
            <a:spLocks noGrp="1"/>
          </p:cNvSpPr>
          <p:nvPr>
            <p:ph idx="1"/>
          </p:nvPr>
        </p:nvSpPr>
        <p:spPr/>
        <p:txBody>
          <a:bodyPr>
            <a:normAutofit fontScale="92500"/>
          </a:bodyPr>
          <a:lstStyle/>
          <a:p>
            <a:r>
              <a:rPr lang="en-CA" sz="3200" dirty="0"/>
              <a:t>If you are given one dozen loaves of bread, a gallon of mustard, and three pieces of salami, how many salami sandwiches can you make?</a:t>
            </a:r>
          </a:p>
          <a:p>
            <a:r>
              <a:rPr lang="en-CA" sz="3200" dirty="0"/>
              <a:t>The </a:t>
            </a:r>
            <a:r>
              <a:rPr lang="en-CA" sz="3200" b="1" u="sng" dirty="0"/>
              <a:t>limiting reagent </a:t>
            </a:r>
            <a:r>
              <a:rPr lang="en-CA" sz="3200" dirty="0"/>
              <a:t>is the reactant you run out of first</a:t>
            </a:r>
          </a:p>
          <a:p>
            <a:r>
              <a:rPr lang="en-CA" sz="3200" dirty="0"/>
              <a:t>The </a:t>
            </a:r>
            <a:r>
              <a:rPr lang="en-CA" sz="3200" b="1" u="sng" dirty="0"/>
              <a:t>excess reagent </a:t>
            </a:r>
            <a:r>
              <a:rPr lang="en-CA" sz="3200" dirty="0"/>
              <a:t>is the one you have left over</a:t>
            </a:r>
          </a:p>
          <a:p>
            <a:r>
              <a:rPr lang="en-CA" sz="3200" dirty="0"/>
              <a:t>The limiting reagent determines how much product you can make</a:t>
            </a:r>
          </a:p>
        </p:txBody>
      </p:sp>
    </p:spTree>
    <p:extLst>
      <p:ext uri="{BB962C8B-B14F-4D97-AF65-F5344CB8AC3E}">
        <p14:creationId xmlns:p14="http://schemas.microsoft.com/office/powerpoint/2010/main" val="1916712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E58FE24-61F7-4853-B20A-7CB33001128A}"/>
              </a:ext>
            </a:extLst>
          </p:cNvPr>
          <p:cNvSpPr txBox="1">
            <a:spLocks noChangeArrowheads="1"/>
          </p:cNvSpPr>
          <p:nvPr/>
        </p:nvSpPr>
        <p:spPr>
          <a:xfrm>
            <a:off x="685800" y="533400"/>
            <a:ext cx="77724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Limiting Reagents - Combustion</a:t>
            </a:r>
          </a:p>
        </p:txBody>
      </p:sp>
      <p:pic>
        <p:nvPicPr>
          <p:cNvPr id="5" name="Picture 3" descr="limiting2">
            <a:extLst>
              <a:ext uri="{FF2B5EF4-FFF2-40B4-BE49-F238E27FC236}">
                <a16:creationId xmlns:a16="http://schemas.microsoft.com/office/drawing/2014/main" id="{8AAB8E37-5A12-44A2-97D8-50ACE9363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Line 7">
            <a:extLst>
              <a:ext uri="{FF2B5EF4-FFF2-40B4-BE49-F238E27FC236}">
                <a16:creationId xmlns:a16="http://schemas.microsoft.com/office/drawing/2014/main" id="{47972F8C-A56B-42AF-B822-FD1E2D25C724}"/>
              </a:ext>
            </a:extLst>
          </p:cNvPr>
          <p:cNvSpPr>
            <a:spLocks noChangeShapeType="1"/>
          </p:cNvSpPr>
          <p:nvPr/>
        </p:nvSpPr>
        <p:spPr bwMode="auto">
          <a:xfrm>
            <a:off x="685800" y="5486400"/>
            <a:ext cx="9683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 name="Line 8">
            <a:extLst>
              <a:ext uri="{FF2B5EF4-FFF2-40B4-BE49-F238E27FC236}">
                <a16:creationId xmlns:a16="http://schemas.microsoft.com/office/drawing/2014/main" id="{2DB2B5C3-BC15-4ABD-BED3-C96BA25F0962}"/>
              </a:ext>
            </a:extLst>
          </p:cNvPr>
          <p:cNvSpPr>
            <a:spLocks noChangeShapeType="1"/>
          </p:cNvSpPr>
          <p:nvPr/>
        </p:nvSpPr>
        <p:spPr bwMode="auto">
          <a:xfrm>
            <a:off x="5715000" y="5365750"/>
            <a:ext cx="9683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 name="Rectangle 12">
            <a:extLst>
              <a:ext uri="{FF2B5EF4-FFF2-40B4-BE49-F238E27FC236}">
                <a16:creationId xmlns:a16="http://schemas.microsoft.com/office/drawing/2014/main" id="{1C0E722F-65BF-47D6-94E6-2EC3FD54D618}"/>
              </a:ext>
            </a:extLst>
          </p:cNvPr>
          <p:cNvSpPr/>
          <p:nvPr/>
        </p:nvSpPr>
        <p:spPr>
          <a:xfrm>
            <a:off x="1156447" y="1577788"/>
            <a:ext cx="6929718" cy="6633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47E93EC-4630-4A3F-B60C-5D399C95EB95}"/>
                  </a:ext>
                </a:extLst>
              </p:cNvPr>
              <p:cNvSpPr txBox="1"/>
              <p:nvPr/>
            </p:nvSpPr>
            <p:spPr>
              <a:xfrm>
                <a:off x="853888" y="1676446"/>
                <a:ext cx="7436224" cy="5647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800" i="1" smtClean="0">
                              <a:latin typeface="Cambria Math" panose="02040503050406030204" pitchFamily="18" charset="0"/>
                            </a:rPr>
                          </m:ctrlPr>
                        </m:sSubPr>
                        <m:e>
                          <m:r>
                            <a:rPr lang="en-CA" sz="2800" b="0" i="0" smtClean="0">
                              <a:latin typeface="Cambria Math" panose="02040503050406030204" pitchFamily="18" charset="0"/>
                            </a:rPr>
                            <m:t>2 </m:t>
                          </m:r>
                          <m:r>
                            <m:rPr>
                              <m:sty m:val="p"/>
                            </m:rPr>
                            <a:rPr lang="en-CA" sz="2800" b="0" i="0" smtClean="0">
                              <a:latin typeface="Cambria Math" panose="02040503050406030204" pitchFamily="18" charset="0"/>
                            </a:rPr>
                            <m:t>C</m:t>
                          </m:r>
                        </m:e>
                        <m:sub>
                          <m:r>
                            <a:rPr lang="en-CA" sz="2800" b="0" i="0" smtClean="0">
                              <a:latin typeface="Cambria Math" panose="02040503050406030204" pitchFamily="18" charset="0"/>
                            </a:rPr>
                            <m:t>8</m:t>
                          </m:r>
                        </m:sub>
                      </m:sSub>
                      <m:sSub>
                        <m:sSubPr>
                          <m:ctrlPr>
                            <a:rPr lang="en-CA" sz="2800" i="1" smtClean="0">
                              <a:latin typeface="Cambria Math" panose="02040503050406030204" pitchFamily="18" charset="0"/>
                            </a:rPr>
                          </m:ctrlPr>
                        </m:sSubPr>
                        <m:e>
                          <m:r>
                            <m:rPr>
                              <m:sty m:val="p"/>
                            </m:rPr>
                            <a:rPr lang="en-CA" sz="2800" b="0" i="0" smtClean="0">
                              <a:latin typeface="Cambria Math" panose="02040503050406030204" pitchFamily="18" charset="0"/>
                            </a:rPr>
                            <m:t>H</m:t>
                          </m:r>
                        </m:e>
                        <m:sub>
                          <m:r>
                            <a:rPr lang="en-CA" sz="2800" b="0" i="0" smtClean="0">
                              <a:latin typeface="Cambria Math" panose="02040503050406030204" pitchFamily="18" charset="0"/>
                            </a:rPr>
                            <m:t>18(</m:t>
                          </m:r>
                          <m:r>
                            <m:rPr>
                              <m:sty m:val="p"/>
                            </m:rPr>
                            <a:rPr lang="en-CA" sz="2800" b="0" i="0" smtClean="0">
                              <a:latin typeface="Cambria Math" panose="02040503050406030204" pitchFamily="18" charset="0"/>
                            </a:rPr>
                            <m:t>l</m:t>
                          </m:r>
                          <m:r>
                            <a:rPr lang="en-CA" sz="2800" b="0" i="0" smtClean="0">
                              <a:latin typeface="Cambria Math" panose="02040503050406030204" pitchFamily="18" charset="0"/>
                            </a:rPr>
                            <m:t>)</m:t>
                          </m:r>
                        </m:sub>
                      </m:sSub>
                      <m:r>
                        <a:rPr lang="en-CA" sz="2800" i="0" smtClean="0">
                          <a:latin typeface="Cambria Math" panose="02040503050406030204" pitchFamily="18" charset="0"/>
                          <a:ea typeface="Cambria Math" panose="02040503050406030204" pitchFamily="18" charset="0"/>
                        </a:rPr>
                        <m:t>+</m:t>
                      </m:r>
                      <m:sSub>
                        <m:sSubPr>
                          <m:ctrlPr>
                            <a:rPr lang="en-CA" sz="2800" i="1" smtClean="0">
                              <a:latin typeface="Cambria Math" panose="02040503050406030204" pitchFamily="18" charset="0"/>
                              <a:ea typeface="Cambria Math" panose="02040503050406030204" pitchFamily="18" charset="0"/>
                            </a:rPr>
                          </m:ctrlPr>
                        </m:sSubPr>
                        <m:e>
                          <m:r>
                            <a:rPr lang="en-CA" sz="2800" b="0" i="0" smtClean="0">
                              <a:latin typeface="Cambria Math" panose="02040503050406030204" pitchFamily="18" charset="0"/>
                              <a:ea typeface="Cambria Math" panose="02040503050406030204" pitchFamily="18" charset="0"/>
                            </a:rPr>
                            <m:t>25 </m:t>
                          </m:r>
                          <m:r>
                            <m:rPr>
                              <m:sty m:val="p"/>
                            </m:rPr>
                            <a:rPr lang="en-CA" sz="2800" b="0" i="0" smtClean="0">
                              <a:latin typeface="Cambria Math" panose="02040503050406030204" pitchFamily="18" charset="0"/>
                              <a:ea typeface="Cambria Math" panose="02040503050406030204" pitchFamily="18" charset="0"/>
                            </a:rPr>
                            <m:t>O</m:t>
                          </m:r>
                        </m:e>
                        <m:sub>
                          <m:r>
                            <a:rPr lang="en-CA" sz="2800" b="0" i="0" smtClean="0">
                              <a:latin typeface="Cambria Math" panose="02040503050406030204" pitchFamily="18" charset="0"/>
                              <a:ea typeface="Cambria Math" panose="02040503050406030204" pitchFamily="18" charset="0"/>
                            </a:rPr>
                            <m:t>2(</m:t>
                          </m:r>
                          <m:r>
                            <m:rPr>
                              <m:sty m:val="p"/>
                            </m:rPr>
                            <a:rPr lang="en-CA" sz="2800" b="0" i="0" smtClean="0">
                              <a:latin typeface="Cambria Math" panose="02040503050406030204" pitchFamily="18" charset="0"/>
                              <a:ea typeface="Cambria Math" panose="02040503050406030204" pitchFamily="18" charset="0"/>
                            </a:rPr>
                            <m:t>g</m:t>
                          </m:r>
                          <m:r>
                            <a:rPr lang="en-CA" sz="2800" b="0" i="0" smtClean="0">
                              <a:latin typeface="Cambria Math" panose="02040503050406030204" pitchFamily="18" charset="0"/>
                              <a:ea typeface="Cambria Math" panose="02040503050406030204" pitchFamily="18" charset="0"/>
                            </a:rPr>
                            <m:t>)</m:t>
                          </m:r>
                        </m:sub>
                      </m:sSub>
                      <m:groupChr>
                        <m:groupChrPr>
                          <m:chr m:val="→"/>
                          <m:vertJc m:val="bot"/>
                          <m:ctrlPr>
                            <a:rPr lang="en-CA" sz="2800" i="1" smtClean="0">
                              <a:latin typeface="Cambria Math" panose="02040503050406030204" pitchFamily="18" charset="0"/>
                              <a:ea typeface="Cambria Math" panose="02040503050406030204" pitchFamily="18" charset="0"/>
                            </a:rPr>
                          </m:ctrlPr>
                        </m:groupChrPr>
                        <m:e>
                          <m:r>
                            <m:rPr>
                              <m:brk m:alnAt="2"/>
                            </m:rPr>
                            <a:rPr lang="en-CA" sz="2800" b="0" i="0" smtClean="0">
                              <a:latin typeface="Cambria Math" panose="02040503050406030204" pitchFamily="18" charset="0"/>
                              <a:ea typeface="Cambria Math" panose="02040503050406030204" pitchFamily="18" charset="0"/>
                            </a:rPr>
                            <m:t> </m:t>
                          </m:r>
                          <m:r>
                            <a:rPr lang="en-CA" sz="2800" b="0" i="0" smtClean="0">
                              <a:latin typeface="Cambria Math" panose="02040503050406030204" pitchFamily="18" charset="0"/>
                              <a:ea typeface="Cambria Math" panose="02040503050406030204" pitchFamily="18" charset="0"/>
                            </a:rPr>
                            <m:t>         </m:t>
                          </m:r>
                        </m:e>
                      </m:groupChr>
                      <m:sSub>
                        <m:sSubPr>
                          <m:ctrlPr>
                            <a:rPr lang="en-CA" sz="2800" i="1" smtClean="0">
                              <a:latin typeface="Cambria Math" panose="02040503050406030204" pitchFamily="18" charset="0"/>
                              <a:ea typeface="Cambria Math" panose="02040503050406030204" pitchFamily="18" charset="0"/>
                            </a:rPr>
                          </m:ctrlPr>
                        </m:sSubPr>
                        <m:e>
                          <m:r>
                            <a:rPr lang="en-CA" sz="2800" b="0" i="0" smtClean="0">
                              <a:latin typeface="Cambria Math" panose="02040503050406030204" pitchFamily="18" charset="0"/>
                              <a:ea typeface="Cambria Math" panose="02040503050406030204" pitchFamily="18" charset="0"/>
                            </a:rPr>
                            <m:t> 16 </m:t>
                          </m:r>
                          <m:r>
                            <m:rPr>
                              <m:sty m:val="p"/>
                            </m:rPr>
                            <a:rPr lang="en-CA" sz="2800" b="0" i="0" smtClean="0">
                              <a:latin typeface="Cambria Math" panose="02040503050406030204" pitchFamily="18" charset="0"/>
                              <a:ea typeface="Cambria Math" panose="02040503050406030204" pitchFamily="18" charset="0"/>
                            </a:rPr>
                            <m:t>CO</m:t>
                          </m:r>
                        </m:e>
                        <m:sub>
                          <m:r>
                            <a:rPr lang="en-CA" sz="2800" b="0" i="0" smtClean="0">
                              <a:latin typeface="Cambria Math" panose="02040503050406030204" pitchFamily="18" charset="0"/>
                              <a:ea typeface="Cambria Math" panose="02040503050406030204" pitchFamily="18" charset="0"/>
                            </a:rPr>
                            <m:t>2(</m:t>
                          </m:r>
                          <m:r>
                            <m:rPr>
                              <m:sty m:val="p"/>
                            </m:rPr>
                            <a:rPr lang="en-CA" sz="2800" b="0" i="0" smtClean="0">
                              <a:latin typeface="Cambria Math" panose="02040503050406030204" pitchFamily="18" charset="0"/>
                              <a:ea typeface="Cambria Math" panose="02040503050406030204" pitchFamily="18" charset="0"/>
                            </a:rPr>
                            <m:t>g</m:t>
                          </m:r>
                          <m:r>
                            <a:rPr lang="en-CA" sz="2800" b="0" i="0" smtClean="0">
                              <a:latin typeface="Cambria Math" panose="02040503050406030204" pitchFamily="18" charset="0"/>
                              <a:ea typeface="Cambria Math" panose="02040503050406030204" pitchFamily="18" charset="0"/>
                            </a:rPr>
                            <m:t>)</m:t>
                          </m:r>
                        </m:sub>
                      </m:sSub>
                      <m:r>
                        <a:rPr lang="en-CA" sz="2800" i="0" smtClean="0">
                          <a:latin typeface="Cambria Math" panose="02040503050406030204" pitchFamily="18" charset="0"/>
                          <a:ea typeface="Cambria Math" panose="02040503050406030204" pitchFamily="18" charset="0"/>
                        </a:rPr>
                        <m:t>+</m:t>
                      </m:r>
                      <m:sSub>
                        <m:sSubPr>
                          <m:ctrlPr>
                            <a:rPr lang="en-CA" sz="2800" i="1" smtClean="0">
                              <a:latin typeface="Cambria Math" panose="02040503050406030204" pitchFamily="18" charset="0"/>
                              <a:ea typeface="Cambria Math" panose="02040503050406030204" pitchFamily="18" charset="0"/>
                            </a:rPr>
                          </m:ctrlPr>
                        </m:sSubPr>
                        <m:e>
                          <m:r>
                            <a:rPr lang="en-CA" sz="2800" b="0" i="0" smtClean="0">
                              <a:latin typeface="Cambria Math" panose="02040503050406030204" pitchFamily="18" charset="0"/>
                              <a:ea typeface="Cambria Math" panose="02040503050406030204" pitchFamily="18" charset="0"/>
                            </a:rPr>
                            <m:t>18 </m:t>
                          </m:r>
                          <m:r>
                            <m:rPr>
                              <m:sty m:val="p"/>
                            </m:rPr>
                            <a:rPr lang="en-CA" sz="2800" b="0" i="0" smtClean="0">
                              <a:latin typeface="Cambria Math" panose="02040503050406030204" pitchFamily="18" charset="0"/>
                              <a:ea typeface="Cambria Math" panose="02040503050406030204" pitchFamily="18" charset="0"/>
                            </a:rPr>
                            <m:t>H</m:t>
                          </m:r>
                        </m:e>
                        <m:sub>
                          <m:r>
                            <a:rPr lang="en-CA" sz="2800" b="0" i="0" smtClean="0">
                              <a:latin typeface="Cambria Math" panose="02040503050406030204" pitchFamily="18" charset="0"/>
                              <a:ea typeface="Cambria Math" panose="02040503050406030204" pitchFamily="18" charset="0"/>
                            </a:rPr>
                            <m:t>2</m:t>
                          </m:r>
                        </m:sub>
                      </m:sSub>
                      <m:sSub>
                        <m:sSubPr>
                          <m:ctrlPr>
                            <a:rPr lang="en-CA" sz="2800" i="1" smtClean="0">
                              <a:latin typeface="Cambria Math" panose="02040503050406030204" pitchFamily="18" charset="0"/>
                              <a:ea typeface="Cambria Math" panose="02040503050406030204" pitchFamily="18" charset="0"/>
                            </a:rPr>
                          </m:ctrlPr>
                        </m:sSubPr>
                        <m:e>
                          <m:r>
                            <m:rPr>
                              <m:sty m:val="p"/>
                            </m:rPr>
                            <a:rPr lang="en-CA" sz="2800" b="0" i="0" smtClean="0">
                              <a:latin typeface="Cambria Math" panose="02040503050406030204" pitchFamily="18" charset="0"/>
                              <a:ea typeface="Cambria Math" panose="02040503050406030204" pitchFamily="18" charset="0"/>
                            </a:rPr>
                            <m:t>O</m:t>
                          </m:r>
                        </m:e>
                        <m:sub>
                          <m:r>
                            <a:rPr lang="en-CA" sz="2800" b="0" i="0" smtClean="0">
                              <a:latin typeface="Cambria Math" panose="02040503050406030204" pitchFamily="18" charset="0"/>
                              <a:ea typeface="Cambria Math" panose="02040503050406030204" pitchFamily="18" charset="0"/>
                            </a:rPr>
                            <m:t>(</m:t>
                          </m:r>
                          <m:r>
                            <m:rPr>
                              <m:sty m:val="p"/>
                            </m:rPr>
                            <a:rPr lang="en-CA" sz="2800" b="0" i="0" smtClean="0">
                              <a:latin typeface="Cambria Math" panose="02040503050406030204" pitchFamily="18" charset="0"/>
                              <a:ea typeface="Cambria Math" panose="02040503050406030204" pitchFamily="18" charset="0"/>
                            </a:rPr>
                            <m:t>g</m:t>
                          </m:r>
                          <m:r>
                            <a:rPr lang="en-CA" sz="2800" b="0" i="0" smtClean="0">
                              <a:latin typeface="Cambria Math" panose="02040503050406030204" pitchFamily="18" charset="0"/>
                              <a:ea typeface="Cambria Math" panose="02040503050406030204" pitchFamily="18" charset="0"/>
                            </a:rPr>
                            <m:t>)</m:t>
                          </m:r>
                        </m:sub>
                      </m:sSub>
                    </m:oMath>
                  </m:oMathPara>
                </a14:m>
                <a:endParaRPr lang="en-CA" sz="2800" dirty="0"/>
              </a:p>
            </p:txBody>
          </p:sp>
        </mc:Choice>
        <mc:Fallback xmlns="">
          <p:sp>
            <p:nvSpPr>
              <p:cNvPr id="12" name="TextBox 11">
                <a:extLst>
                  <a:ext uri="{FF2B5EF4-FFF2-40B4-BE49-F238E27FC236}">
                    <a16:creationId xmlns:a16="http://schemas.microsoft.com/office/drawing/2014/main" id="{447E93EC-4630-4A3F-B60C-5D399C95EB95}"/>
                  </a:ext>
                </a:extLst>
              </p:cNvPr>
              <p:cNvSpPr txBox="1">
                <a:spLocks noRot="1" noChangeAspect="1" noMove="1" noResize="1" noEditPoints="1" noAdjustHandles="1" noChangeArrowheads="1" noChangeShapeType="1" noTextEdit="1"/>
              </p:cNvSpPr>
              <p:nvPr/>
            </p:nvSpPr>
            <p:spPr>
              <a:xfrm>
                <a:off x="853888" y="1676446"/>
                <a:ext cx="7436224" cy="564706"/>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74547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FAF1-DF10-498C-B449-ECDA1746315A}"/>
              </a:ext>
            </a:extLst>
          </p:cNvPr>
          <p:cNvSpPr>
            <a:spLocks noGrp="1"/>
          </p:cNvSpPr>
          <p:nvPr>
            <p:ph type="title"/>
          </p:nvPr>
        </p:nvSpPr>
        <p:spPr/>
        <p:txBody>
          <a:bodyPr>
            <a:normAutofit/>
          </a:bodyPr>
          <a:lstStyle/>
          <a:p>
            <a:r>
              <a:rPr lang="en-CA" sz="3200" dirty="0"/>
              <a:t>How do you determine which is the limiting reagent?</a:t>
            </a:r>
          </a:p>
        </p:txBody>
      </p:sp>
      <p:sp>
        <p:nvSpPr>
          <p:cNvPr id="3" name="Content Placeholder 2">
            <a:extLst>
              <a:ext uri="{FF2B5EF4-FFF2-40B4-BE49-F238E27FC236}">
                <a16:creationId xmlns:a16="http://schemas.microsoft.com/office/drawing/2014/main" id="{CDE63C6E-4470-46FE-83E5-DA50ACC5F394}"/>
              </a:ext>
            </a:extLst>
          </p:cNvPr>
          <p:cNvSpPr>
            <a:spLocks noGrp="1"/>
          </p:cNvSpPr>
          <p:nvPr>
            <p:ph idx="1"/>
          </p:nvPr>
        </p:nvSpPr>
        <p:spPr/>
        <p:txBody>
          <a:bodyPr>
            <a:normAutofit/>
          </a:bodyPr>
          <a:lstStyle/>
          <a:p>
            <a:r>
              <a:rPr lang="en-CA" sz="3200" dirty="0"/>
              <a:t>The chemical that makes the least amount of product is the limiting reagent</a:t>
            </a:r>
          </a:p>
          <a:p>
            <a:r>
              <a:rPr lang="en-CA" sz="3200" dirty="0"/>
              <a:t>You can recognize limiting reagent problems because they will give you 2 amounts of chemical</a:t>
            </a:r>
          </a:p>
          <a:p>
            <a:r>
              <a:rPr lang="en-CA" sz="3200" dirty="0"/>
              <a:t>Do two stoichiometry problems, one for each reagent you are given</a:t>
            </a:r>
          </a:p>
          <a:p>
            <a:endParaRPr lang="en-CA" sz="3200" dirty="0"/>
          </a:p>
        </p:txBody>
      </p:sp>
    </p:spTree>
    <p:extLst>
      <p:ext uri="{BB962C8B-B14F-4D97-AF65-F5344CB8AC3E}">
        <p14:creationId xmlns:p14="http://schemas.microsoft.com/office/powerpoint/2010/main" val="217596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9739-2F96-4B4A-9526-0A065FC564A6}"/>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a16="http://schemas.microsoft.com/office/drawing/2014/main" id="{0C09C967-A897-4159-A243-9CCE8D25AC9A}"/>
              </a:ext>
            </a:extLst>
          </p:cNvPr>
          <p:cNvSpPr>
            <a:spLocks noGrp="1"/>
          </p:cNvSpPr>
          <p:nvPr>
            <p:ph idx="1"/>
          </p:nvPr>
        </p:nvSpPr>
        <p:spPr/>
        <p:txBody>
          <a:bodyPr>
            <a:normAutofit/>
          </a:bodyPr>
          <a:lstStyle/>
          <a:p>
            <a:r>
              <a:rPr lang="en-CA" sz="3200" dirty="0"/>
              <a:t>If 10.6 g of copper reacts with 3.83 g of sulfur. How many grams of product (copper (I) sulfide) will be formed?</a:t>
            </a:r>
          </a:p>
        </p:txBody>
      </p:sp>
    </p:spTree>
    <p:extLst>
      <p:ext uri="{BB962C8B-B14F-4D97-AF65-F5344CB8AC3E}">
        <p14:creationId xmlns:p14="http://schemas.microsoft.com/office/powerpoint/2010/main" val="3806524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33CF-9C97-4341-884D-7E632A8A2D69}"/>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a16="http://schemas.microsoft.com/office/drawing/2014/main" id="{EE09398F-24EC-4D6F-AC8F-D31F047BAFA3}"/>
              </a:ext>
            </a:extLst>
          </p:cNvPr>
          <p:cNvSpPr>
            <a:spLocks noGrp="1"/>
          </p:cNvSpPr>
          <p:nvPr>
            <p:ph idx="1"/>
          </p:nvPr>
        </p:nvSpPr>
        <p:spPr/>
        <p:txBody>
          <a:bodyPr>
            <a:normAutofit/>
          </a:bodyPr>
          <a:lstStyle/>
          <a:p>
            <a:r>
              <a:rPr lang="en-CA" sz="3200" dirty="0"/>
              <a:t>If 10.3 g of aluminum are reacted with 51.7 g of CuSO</a:t>
            </a:r>
            <a:r>
              <a:rPr lang="en-CA" sz="3200" baseline="-25000" dirty="0"/>
              <a:t>4</a:t>
            </a:r>
            <a:r>
              <a:rPr lang="en-CA" sz="3200" dirty="0"/>
              <a:t> how much copper (in grams) will be produced?</a:t>
            </a:r>
          </a:p>
          <a:p>
            <a:r>
              <a:rPr lang="en-CA" sz="3200" dirty="0"/>
              <a:t>How much excess reagent will remain?</a:t>
            </a:r>
          </a:p>
        </p:txBody>
      </p:sp>
    </p:spTree>
    <p:extLst>
      <p:ext uri="{BB962C8B-B14F-4D97-AF65-F5344CB8AC3E}">
        <p14:creationId xmlns:p14="http://schemas.microsoft.com/office/powerpoint/2010/main" val="378338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1944-E2BE-4000-A828-518230D9156F}"/>
              </a:ext>
            </a:extLst>
          </p:cNvPr>
          <p:cNvSpPr>
            <a:spLocks noGrp="1"/>
          </p:cNvSpPr>
          <p:nvPr>
            <p:ph type="title"/>
          </p:nvPr>
        </p:nvSpPr>
        <p:spPr/>
        <p:txBody>
          <a:bodyPr/>
          <a:lstStyle/>
          <a:p>
            <a:r>
              <a:rPr lang="en-CA" dirty="0"/>
              <a:t>Stoichiometry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B24C1-FB4F-4D86-A23D-F624678A5603}"/>
                  </a:ext>
                </a:extLst>
              </p:cNvPr>
              <p:cNvSpPr>
                <a:spLocks noGrp="1"/>
              </p:cNvSpPr>
              <p:nvPr>
                <p:ph idx="1"/>
              </p:nvPr>
            </p:nvSpPr>
            <p:spPr/>
            <p:txBody>
              <a:bodyPr/>
              <a:lstStyle/>
              <a:p>
                <a:r>
                  <a:rPr lang="en-CA" dirty="0"/>
                  <a:t>The way in which we use stoichiometry is similar to how people consider ratios in everyday activities</a:t>
                </a:r>
              </a:p>
              <a:p>
                <a:r>
                  <a:rPr lang="en-CA" dirty="0"/>
                  <a:t>Example: a recipe for making pancakes calls for 1 cup of pancake mix, ¾ cup milk and 1 egg. The “equation” is:</a:t>
                </a:r>
              </a:p>
              <a:p>
                <a:pPr marL="0" indent="0">
                  <a:buNone/>
                </a:pPr>
                <a:r>
                  <a:rPr lang="en-CA" dirty="0"/>
                  <a:t>1 cup mix + ¾ cup milk + 1 egg </a:t>
                </a:r>
                <a:r>
                  <a:rPr lang="en-CA" dirty="0">
                    <a:sym typeface="Wingdings" panose="05000000000000000000" pitchFamily="2" charset="2"/>
                  </a:rPr>
                  <a:t> 8 pancakes</a:t>
                </a:r>
              </a:p>
              <a:p>
                <a:pPr marL="0" indent="0">
                  <a:buNone/>
                </a:pPr>
                <a:r>
                  <a:rPr lang="en-CA" dirty="0">
                    <a:sym typeface="Wingdings" panose="05000000000000000000" pitchFamily="2" charset="2"/>
                  </a:rPr>
                  <a:t>If two dozen pancakes are needed for a big family breakfast, how many eggs are needed?</a:t>
                </a:r>
              </a:p>
              <a:p>
                <a:pPr marL="0" indent="0">
                  <a:buNone/>
                </a:pPr>
                <a14:m>
                  <m:oMathPara xmlns:m="http://schemas.openxmlformats.org/officeDocument/2006/math">
                    <m:oMathParaPr>
                      <m:jc m:val="centerGroup"/>
                    </m:oMathParaPr>
                    <m:oMath xmlns:m="http://schemas.openxmlformats.org/officeDocument/2006/math">
                      <m:r>
                        <a:rPr lang="en-CA" b="0" i="0" smtClean="0">
                          <a:latin typeface="Cambria Math" panose="02040503050406030204" pitchFamily="18" charset="0"/>
                          <a:sym typeface="Wingdings" panose="05000000000000000000" pitchFamily="2" charset="2"/>
                        </a:rPr>
                        <m:t>24 </m:t>
                      </m:r>
                      <m:r>
                        <m:rPr>
                          <m:sty m:val="p"/>
                        </m:rPr>
                        <a:rPr lang="en-CA" b="0" i="0" strike="sngStrike" smtClean="0">
                          <a:latin typeface="Cambria Math" panose="02040503050406030204" pitchFamily="18" charset="0"/>
                          <a:sym typeface="Wingdings" panose="05000000000000000000" pitchFamily="2" charset="2"/>
                        </a:rPr>
                        <m:t>pancakes</m:t>
                      </m:r>
                      <m:r>
                        <a:rPr lang="en-CA" b="0" i="0" smtClean="0">
                          <a:latin typeface="Cambria Math" panose="02040503050406030204" pitchFamily="18" charset="0"/>
                          <a:sym typeface="Wingdings" panose="05000000000000000000" pitchFamily="2" charset="2"/>
                        </a:rPr>
                        <m:t> </m:t>
                      </m:r>
                      <m:r>
                        <a:rPr lang="en-CA"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en-CA" b="0" i="1" smtClean="0">
                              <a:latin typeface="Cambria Math" panose="02040503050406030204" pitchFamily="18" charset="0"/>
                              <a:ea typeface="Cambria Math" panose="02040503050406030204" pitchFamily="18" charset="0"/>
                              <a:sym typeface="Wingdings" panose="05000000000000000000" pitchFamily="2" charset="2"/>
                            </a:rPr>
                          </m:ctrlPr>
                        </m:fPr>
                        <m:num>
                          <m:r>
                            <a:rPr lang="en-CA" b="0" i="0" smtClean="0">
                              <a:latin typeface="Cambria Math" panose="02040503050406030204" pitchFamily="18" charset="0"/>
                              <a:ea typeface="Cambria Math" panose="02040503050406030204" pitchFamily="18" charset="0"/>
                              <a:sym typeface="Wingdings" panose="05000000000000000000" pitchFamily="2" charset="2"/>
                            </a:rPr>
                            <m:t>1 </m:t>
                          </m:r>
                          <m:r>
                            <m:rPr>
                              <m:sty m:val="p"/>
                            </m:rPr>
                            <a:rPr lang="en-CA" b="0" i="0" smtClean="0">
                              <a:latin typeface="Cambria Math" panose="02040503050406030204" pitchFamily="18" charset="0"/>
                              <a:ea typeface="Cambria Math" panose="02040503050406030204" pitchFamily="18" charset="0"/>
                              <a:sym typeface="Wingdings" panose="05000000000000000000" pitchFamily="2" charset="2"/>
                            </a:rPr>
                            <m:t>egg</m:t>
                          </m:r>
                        </m:num>
                        <m:den>
                          <m:r>
                            <a:rPr lang="en-CA" b="0" i="0" smtClean="0">
                              <a:latin typeface="Cambria Math" panose="02040503050406030204" pitchFamily="18" charset="0"/>
                              <a:ea typeface="Cambria Math" panose="02040503050406030204" pitchFamily="18" charset="0"/>
                              <a:sym typeface="Wingdings" panose="05000000000000000000" pitchFamily="2" charset="2"/>
                            </a:rPr>
                            <m:t>8 </m:t>
                          </m:r>
                          <m:r>
                            <m:rPr>
                              <m:sty m:val="p"/>
                            </m:rPr>
                            <a:rPr lang="en-CA" b="0" i="0" strike="sngStrike" smtClean="0">
                              <a:latin typeface="Cambria Math" panose="02040503050406030204" pitchFamily="18" charset="0"/>
                              <a:ea typeface="Cambria Math" panose="02040503050406030204" pitchFamily="18" charset="0"/>
                              <a:sym typeface="Wingdings" panose="05000000000000000000" pitchFamily="2" charset="2"/>
                            </a:rPr>
                            <m:t>pancakes</m:t>
                          </m:r>
                        </m:den>
                      </m:f>
                      <m:r>
                        <a:rPr lang="en-CA" b="0" i="0" smtClean="0">
                          <a:latin typeface="Cambria Math" panose="02040503050406030204" pitchFamily="18" charset="0"/>
                          <a:ea typeface="Cambria Math" panose="02040503050406030204" pitchFamily="18" charset="0"/>
                          <a:sym typeface="Wingdings" panose="05000000000000000000" pitchFamily="2" charset="2"/>
                        </a:rPr>
                        <m:t>=3 </m:t>
                      </m:r>
                      <m:r>
                        <m:rPr>
                          <m:sty m:val="p"/>
                        </m:rPr>
                        <a:rPr lang="en-CA" b="0" i="0" smtClean="0">
                          <a:latin typeface="Cambria Math" panose="02040503050406030204" pitchFamily="18" charset="0"/>
                          <a:ea typeface="Cambria Math" panose="02040503050406030204" pitchFamily="18" charset="0"/>
                          <a:sym typeface="Wingdings" panose="05000000000000000000" pitchFamily="2" charset="2"/>
                        </a:rPr>
                        <m:t>eggs</m:t>
                      </m:r>
                    </m:oMath>
                  </m:oMathPara>
                </a14:m>
                <a:endParaRPr lang="en-CA"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10FB24C1-FB4F-4D86-A23D-F624678A5603}"/>
                  </a:ext>
                </a:extLst>
              </p:cNvPr>
              <p:cNvSpPr>
                <a:spLocks noGrp="1" noRot="1" noChangeAspect="1" noMove="1" noResize="1" noEditPoints="1" noAdjustHandles="1" noChangeArrowheads="1" noChangeShapeType="1" noTextEdit="1"/>
              </p:cNvSpPr>
              <p:nvPr>
                <p:ph idx="1"/>
              </p:nvPr>
            </p:nvSpPr>
            <p:spPr>
              <a:blipFill>
                <a:blip r:embed="rId2"/>
                <a:stretch>
                  <a:fillRect l="-1546" t="-2241" r="-1314"/>
                </a:stretch>
              </a:blipFill>
            </p:spPr>
            <p:txBody>
              <a:bodyPr/>
              <a:lstStyle/>
              <a:p>
                <a:r>
                  <a:rPr lang="en-CA">
                    <a:noFill/>
                  </a:rPr>
                  <a:t> </a:t>
                </a:r>
              </a:p>
            </p:txBody>
          </p:sp>
        </mc:Fallback>
      </mc:AlternateContent>
    </p:spTree>
    <p:extLst>
      <p:ext uri="{BB962C8B-B14F-4D97-AF65-F5344CB8AC3E}">
        <p14:creationId xmlns:p14="http://schemas.microsoft.com/office/powerpoint/2010/main" val="219283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306D-8A19-4F28-BB05-5615E997CFDB}"/>
              </a:ext>
            </a:extLst>
          </p:cNvPr>
          <p:cNvSpPr>
            <a:spLocks noGrp="1"/>
          </p:cNvSpPr>
          <p:nvPr>
            <p:ph type="title"/>
          </p:nvPr>
        </p:nvSpPr>
        <p:spPr/>
        <p:txBody>
          <a:bodyPr/>
          <a:lstStyle/>
          <a:p>
            <a:r>
              <a:rPr lang="en-CA" dirty="0"/>
              <a:t>Stoichiometry</a:t>
            </a:r>
          </a:p>
        </p:txBody>
      </p:sp>
      <p:sp>
        <p:nvSpPr>
          <p:cNvPr id="3" name="Content Placeholder 2">
            <a:extLst>
              <a:ext uri="{FF2B5EF4-FFF2-40B4-BE49-F238E27FC236}">
                <a16:creationId xmlns:a16="http://schemas.microsoft.com/office/drawing/2014/main" id="{F556EC64-296A-44C5-ADBF-6393A3C30C06}"/>
              </a:ext>
            </a:extLst>
          </p:cNvPr>
          <p:cNvSpPr>
            <a:spLocks noGrp="1"/>
          </p:cNvSpPr>
          <p:nvPr>
            <p:ph idx="1"/>
          </p:nvPr>
        </p:nvSpPr>
        <p:spPr/>
        <p:txBody>
          <a:bodyPr>
            <a:normAutofit/>
          </a:bodyPr>
          <a:lstStyle/>
          <a:p>
            <a:r>
              <a:rPr lang="en-CA" sz="3600" dirty="0"/>
              <a:t>Balanced equations are used in the same way to determine the amount of one reactant required to react with a given amount of another reactant, or to yield a give amount of product, etc.</a:t>
            </a:r>
          </a:p>
          <a:p>
            <a:r>
              <a:rPr lang="en-CA" sz="3600" dirty="0"/>
              <a:t>The coefficients in a balanced equation are used to derive stoichiometric factors (conversion factors)</a:t>
            </a:r>
          </a:p>
        </p:txBody>
      </p:sp>
    </p:spTree>
    <p:extLst>
      <p:ext uri="{BB962C8B-B14F-4D97-AF65-F5344CB8AC3E}">
        <p14:creationId xmlns:p14="http://schemas.microsoft.com/office/powerpoint/2010/main" val="161720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95FD-C366-478F-98C6-D593123D3835}"/>
              </a:ext>
            </a:extLst>
          </p:cNvPr>
          <p:cNvSpPr>
            <a:spLocks noGrp="1"/>
          </p:cNvSpPr>
          <p:nvPr>
            <p:ph type="title"/>
          </p:nvPr>
        </p:nvSpPr>
        <p:spPr/>
        <p:txBody>
          <a:bodyPr/>
          <a:lstStyle/>
          <a:p>
            <a:r>
              <a:rPr lang="en-CA"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F146EB-FF3C-4182-B4FC-57A543B1E6DF}"/>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m:rPr>
                              <m:sty m:val="p"/>
                            </m:rPr>
                            <a:rPr lang="en-CA" b="0" i="0" smtClean="0">
                              <a:latin typeface="Cambria Math" panose="02040503050406030204" pitchFamily="18" charset="0"/>
                            </a:rPr>
                            <m:t>N</m:t>
                          </m:r>
                        </m:e>
                        <m:sub>
                          <m:r>
                            <a:rPr lang="en-CA" b="0" i="0" smtClean="0">
                              <a:latin typeface="Cambria Math" panose="02040503050406030204" pitchFamily="18" charset="0"/>
                            </a:rPr>
                            <m:t>2(</m:t>
                          </m:r>
                          <m:r>
                            <m:rPr>
                              <m:sty m:val="p"/>
                            </m:rPr>
                            <a:rPr lang="en-CA" b="0" i="0" smtClean="0">
                              <a:latin typeface="Cambria Math" panose="02040503050406030204" pitchFamily="18" charset="0"/>
                            </a:rPr>
                            <m:t>g</m:t>
                          </m:r>
                          <m:r>
                            <a:rPr lang="en-CA" b="0" i="0" smtClean="0">
                              <a:latin typeface="Cambria Math" panose="02040503050406030204" pitchFamily="18" charset="0"/>
                            </a:rPr>
                            <m:t>)</m:t>
                          </m:r>
                        </m:sub>
                      </m:sSub>
                      <m:r>
                        <a:rPr lang="en-CA" i="0" smtClean="0">
                          <a:latin typeface="Cambria Math" panose="02040503050406030204" pitchFamily="18" charset="0"/>
                          <a:ea typeface="Cambria Math" panose="02040503050406030204" pitchFamily="18" charset="0"/>
                        </a:rPr>
                        <m:t>+</m:t>
                      </m:r>
                      <m:r>
                        <a:rPr lang="en-CA" b="0" i="0" smtClean="0">
                          <a:latin typeface="Cambria Math" panose="02040503050406030204" pitchFamily="18" charset="0"/>
                          <a:ea typeface="Cambria Math" panose="02040503050406030204" pitchFamily="18" charset="0"/>
                        </a:rPr>
                        <m:t> </m:t>
                      </m:r>
                      <m:sSub>
                        <m:sSubPr>
                          <m:ctrlPr>
                            <a:rPr lang="en-CA" b="0"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3</m:t>
                          </m:r>
                          <m:r>
                            <m:rPr>
                              <m:sty m:val="p"/>
                            </m:rPr>
                            <a:rPr lang="en-CA" b="0" i="0" smtClean="0">
                              <a:latin typeface="Cambria Math" panose="02040503050406030204" pitchFamily="18" charset="0"/>
                              <a:ea typeface="Cambria Math" panose="02040503050406030204" pitchFamily="18" charset="0"/>
                            </a:rPr>
                            <m:t>H</m:t>
                          </m:r>
                        </m:e>
                        <m:sub>
                          <m:r>
                            <a:rPr lang="en-CA" b="0" i="0" smtClean="0">
                              <a:latin typeface="Cambria Math" panose="02040503050406030204" pitchFamily="18" charset="0"/>
                              <a:ea typeface="Cambria Math" panose="02040503050406030204" pitchFamily="18" charset="0"/>
                            </a:rPr>
                            <m:t>2(</m:t>
                          </m:r>
                          <m:r>
                            <m:rPr>
                              <m:sty m:val="p"/>
                            </m:rPr>
                            <a:rPr lang="en-CA" b="0" i="0" smtClean="0">
                              <a:latin typeface="Cambria Math" panose="02040503050406030204" pitchFamily="18" charset="0"/>
                              <a:ea typeface="Cambria Math" panose="02040503050406030204" pitchFamily="18" charset="0"/>
                            </a:rPr>
                            <m:t>g</m:t>
                          </m:r>
                          <m:r>
                            <a:rPr lang="en-CA" b="0" i="0" smtClean="0">
                              <a:latin typeface="Cambria Math" panose="02040503050406030204" pitchFamily="18" charset="0"/>
                              <a:ea typeface="Cambria Math" panose="02040503050406030204" pitchFamily="18" charset="0"/>
                            </a:rPr>
                            <m:t>)</m:t>
                          </m:r>
                        </m:sub>
                      </m:sSub>
                      <m:r>
                        <a:rPr lang="en-CA" b="0" i="0" smtClean="0">
                          <a:latin typeface="Cambria Math" panose="02040503050406030204" pitchFamily="18" charset="0"/>
                          <a:ea typeface="Cambria Math" panose="02040503050406030204" pitchFamily="18" charset="0"/>
                        </a:rPr>
                        <m:t> </m:t>
                      </m:r>
                      <m:groupChr>
                        <m:groupChrPr>
                          <m:chr m:val="→"/>
                          <m:vertJc m:val="bot"/>
                          <m:ctrlPr>
                            <a:rPr lang="en-CA" b="0" i="1" smtClean="0">
                              <a:latin typeface="Cambria Math" panose="02040503050406030204" pitchFamily="18" charset="0"/>
                              <a:ea typeface="Cambria Math" panose="02040503050406030204" pitchFamily="18" charset="0"/>
                            </a:rPr>
                          </m:ctrlPr>
                        </m:groupChrPr>
                        <m:e>
                          <m:r>
                            <m:rPr>
                              <m:brk m:alnAt="2"/>
                            </m:rPr>
                            <a:rPr lang="en-CA" b="0" i="0" smtClean="0">
                              <a:latin typeface="Cambria Math" panose="02040503050406030204" pitchFamily="18" charset="0"/>
                              <a:ea typeface="Cambria Math" panose="02040503050406030204" pitchFamily="18" charset="0"/>
                            </a:rPr>
                            <m:t> </m:t>
                          </m:r>
                          <m:r>
                            <a:rPr lang="en-CA" b="0" i="0" smtClean="0">
                              <a:latin typeface="Cambria Math" panose="02040503050406030204" pitchFamily="18" charset="0"/>
                              <a:ea typeface="Cambria Math" panose="02040503050406030204" pitchFamily="18" charset="0"/>
                            </a:rPr>
                            <m:t>          </m:t>
                          </m:r>
                        </m:e>
                      </m:groupChr>
                      <m:r>
                        <a:rPr lang="en-CA" b="0" i="0" smtClean="0">
                          <a:latin typeface="Cambria Math" panose="02040503050406030204" pitchFamily="18" charset="0"/>
                          <a:ea typeface="Cambria Math" panose="02040503050406030204" pitchFamily="18" charset="0"/>
                        </a:rPr>
                        <m:t> </m:t>
                      </m:r>
                      <m:sSub>
                        <m:sSubPr>
                          <m:ctrlPr>
                            <a:rPr lang="en-CA" b="0"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2</m:t>
                          </m:r>
                          <m:r>
                            <m:rPr>
                              <m:sty m:val="p"/>
                            </m:rPr>
                            <a:rPr lang="en-CA" b="0" i="0" smtClean="0">
                              <a:latin typeface="Cambria Math" panose="02040503050406030204" pitchFamily="18" charset="0"/>
                              <a:ea typeface="Cambria Math" panose="02040503050406030204" pitchFamily="18" charset="0"/>
                            </a:rPr>
                            <m:t>NH</m:t>
                          </m:r>
                        </m:e>
                        <m:sub>
                          <m:r>
                            <a:rPr lang="en-CA" b="0" i="0" smtClean="0">
                              <a:latin typeface="Cambria Math" panose="02040503050406030204" pitchFamily="18" charset="0"/>
                              <a:ea typeface="Cambria Math" panose="02040503050406030204" pitchFamily="18" charset="0"/>
                            </a:rPr>
                            <m:t>3(</m:t>
                          </m:r>
                          <m:r>
                            <m:rPr>
                              <m:sty m:val="p"/>
                            </m:rPr>
                            <a:rPr lang="en-CA" b="0" i="0" smtClean="0">
                              <a:latin typeface="Cambria Math" panose="02040503050406030204" pitchFamily="18" charset="0"/>
                              <a:ea typeface="Cambria Math" panose="02040503050406030204" pitchFamily="18" charset="0"/>
                            </a:rPr>
                            <m:t>g</m:t>
                          </m:r>
                          <m:r>
                            <a:rPr lang="en-CA" b="0" i="0" smtClean="0">
                              <a:latin typeface="Cambria Math" panose="02040503050406030204" pitchFamily="18" charset="0"/>
                              <a:ea typeface="Cambria Math" panose="02040503050406030204" pitchFamily="18" charset="0"/>
                            </a:rPr>
                            <m:t>)</m:t>
                          </m:r>
                        </m:sub>
                      </m:sSub>
                    </m:oMath>
                  </m:oMathPara>
                </a14:m>
                <a:endParaRPr lang="en-CA" b="0" dirty="0">
                  <a:ea typeface="Cambria Math" panose="02040503050406030204" pitchFamily="18" charset="0"/>
                </a:endParaRPr>
              </a:p>
              <a:p>
                <a:pPr marL="0" indent="0">
                  <a:buNone/>
                </a:pPr>
                <a:endParaRPr lang="en-CA" dirty="0"/>
              </a:p>
              <a:p>
                <a:pPr marL="0" indent="0">
                  <a:buNone/>
                </a:pPr>
                <a:r>
                  <a:rPr lang="en-CA" dirty="0"/>
                  <a:t>This equation shows ammonia molecules are produced from hydrogen molecules in a 2:3 ratio and stoichiometric factors may be derived using any unit:</a:t>
                </a:r>
              </a:p>
              <a:p>
                <a:pPr marL="0" indent="0">
                  <a:buNone/>
                </a:pPr>
                <a:endParaRPr lang="en-CA" dirty="0"/>
              </a:p>
              <a:p>
                <a:pPr marL="0" indent="0">
                  <a:buNone/>
                </a:pPr>
                <a14:m>
                  <m:oMath xmlns:m="http://schemas.openxmlformats.org/officeDocument/2006/math">
                    <m:f>
                      <m:fPr>
                        <m:ctrlPr>
                          <a:rPr lang="en-CA" sz="2500" i="1" smtClean="0">
                            <a:latin typeface="Cambria Math" panose="02040503050406030204" pitchFamily="18" charset="0"/>
                          </a:rPr>
                        </m:ctrlPr>
                      </m:fPr>
                      <m:num>
                        <m:sSub>
                          <m:sSubPr>
                            <m:ctrlPr>
                              <a:rPr lang="en-CA" sz="2500" i="1" smtClean="0">
                                <a:latin typeface="Cambria Math" panose="02040503050406030204" pitchFamily="18" charset="0"/>
                              </a:rPr>
                            </m:ctrlPr>
                          </m:sSubPr>
                          <m:e>
                            <m:r>
                              <a:rPr lang="en-CA" sz="2500" b="0" i="0" smtClean="0">
                                <a:latin typeface="Cambria Math" panose="02040503050406030204" pitchFamily="18" charset="0"/>
                              </a:rPr>
                              <m:t>2 </m:t>
                            </m:r>
                            <m:r>
                              <m:rPr>
                                <m:sty m:val="p"/>
                              </m:rPr>
                              <a:rPr lang="en-CA" sz="2500" b="0" i="0" smtClean="0">
                                <a:latin typeface="Cambria Math" panose="02040503050406030204" pitchFamily="18" charset="0"/>
                              </a:rPr>
                              <m:t>NH</m:t>
                            </m:r>
                          </m:e>
                          <m:sub>
                            <m:r>
                              <a:rPr lang="en-CA" sz="2500" b="0" i="0" smtClean="0">
                                <a:latin typeface="Cambria Math" panose="02040503050406030204" pitchFamily="18" charset="0"/>
                              </a:rPr>
                              <m:t>3</m:t>
                            </m:r>
                          </m:sub>
                        </m:sSub>
                        <m:r>
                          <a:rPr lang="en-CA" sz="2500" b="0" i="0" smtClean="0">
                            <a:latin typeface="Cambria Math" panose="02040503050406030204" pitchFamily="18" charset="0"/>
                          </a:rPr>
                          <m:t> </m:t>
                        </m:r>
                        <m:r>
                          <m:rPr>
                            <m:sty m:val="p"/>
                          </m:rPr>
                          <a:rPr lang="en-CA" sz="2500" b="0" i="0" smtClean="0">
                            <a:latin typeface="Cambria Math" panose="02040503050406030204" pitchFamily="18" charset="0"/>
                          </a:rPr>
                          <m:t>molecules</m:t>
                        </m:r>
                      </m:num>
                      <m:den>
                        <m:sSub>
                          <m:sSubPr>
                            <m:ctrlPr>
                              <a:rPr lang="en-CA" sz="2500" i="1" smtClean="0">
                                <a:latin typeface="Cambria Math" panose="02040503050406030204" pitchFamily="18" charset="0"/>
                              </a:rPr>
                            </m:ctrlPr>
                          </m:sSubPr>
                          <m:e>
                            <m:r>
                              <a:rPr lang="en-CA" sz="2500" b="0" i="0" smtClean="0">
                                <a:latin typeface="Cambria Math" panose="02040503050406030204" pitchFamily="18" charset="0"/>
                              </a:rPr>
                              <m:t>3 </m:t>
                            </m:r>
                            <m:r>
                              <m:rPr>
                                <m:sty m:val="p"/>
                              </m:rPr>
                              <a:rPr lang="en-CA" sz="2500" b="0" i="0" smtClean="0">
                                <a:latin typeface="Cambria Math" panose="02040503050406030204" pitchFamily="18" charset="0"/>
                              </a:rPr>
                              <m:t>H</m:t>
                            </m:r>
                          </m:e>
                          <m:sub>
                            <m:r>
                              <a:rPr lang="en-CA" sz="2500" b="0" i="0" smtClean="0">
                                <a:latin typeface="Cambria Math" panose="02040503050406030204" pitchFamily="18" charset="0"/>
                              </a:rPr>
                              <m:t>2</m:t>
                            </m:r>
                          </m:sub>
                        </m:sSub>
                        <m:r>
                          <a:rPr lang="en-CA" sz="2500" b="0" i="0" smtClean="0">
                            <a:latin typeface="Cambria Math" panose="02040503050406030204" pitchFamily="18" charset="0"/>
                          </a:rPr>
                          <m:t> </m:t>
                        </m:r>
                        <m:r>
                          <m:rPr>
                            <m:sty m:val="p"/>
                          </m:rPr>
                          <a:rPr lang="en-CA" sz="2500" b="0" i="0" smtClean="0">
                            <a:latin typeface="Cambria Math" panose="02040503050406030204" pitchFamily="18" charset="0"/>
                          </a:rPr>
                          <m:t>molecules</m:t>
                        </m:r>
                      </m:den>
                    </m:f>
                    <m:r>
                      <a:rPr lang="en-CA" sz="2500" b="0" i="0" smtClean="0">
                        <a:latin typeface="Cambria Math" panose="02040503050406030204" pitchFamily="18" charset="0"/>
                      </a:rPr>
                      <m:t> </m:t>
                    </m:r>
                    <m:r>
                      <m:rPr>
                        <m:sty m:val="p"/>
                      </m:rPr>
                      <a:rPr lang="en-CA" sz="2500" b="0" i="0" smtClean="0">
                        <a:latin typeface="Cambria Math" panose="02040503050406030204" pitchFamily="18" charset="0"/>
                      </a:rPr>
                      <m:t>or</m:t>
                    </m:r>
                    <m:f>
                      <m:fPr>
                        <m:ctrlPr>
                          <a:rPr lang="en-CA" sz="2500" i="1">
                            <a:latin typeface="Cambria Math" panose="02040503050406030204" pitchFamily="18" charset="0"/>
                          </a:rPr>
                        </m:ctrlPr>
                      </m:fPr>
                      <m:num>
                        <m:sSub>
                          <m:sSubPr>
                            <m:ctrlPr>
                              <a:rPr lang="en-CA" sz="2500" i="1">
                                <a:latin typeface="Cambria Math" panose="02040503050406030204" pitchFamily="18" charset="0"/>
                              </a:rPr>
                            </m:ctrlPr>
                          </m:sSubPr>
                          <m:e>
                            <m:r>
                              <a:rPr lang="en-CA" sz="2500" b="0" i="0" smtClean="0">
                                <a:latin typeface="Cambria Math" panose="02040503050406030204" pitchFamily="18" charset="0"/>
                              </a:rPr>
                              <m:t>2 </m:t>
                            </m:r>
                            <m:r>
                              <m:rPr>
                                <m:sty m:val="p"/>
                              </m:rPr>
                              <a:rPr lang="en-CA" sz="2500" b="0" i="0" smtClean="0">
                                <a:latin typeface="Cambria Math" panose="02040503050406030204" pitchFamily="18" charset="0"/>
                              </a:rPr>
                              <m:t>dozen</m:t>
                            </m:r>
                            <m:r>
                              <a:rPr lang="en-CA" sz="2500" b="0" i="0" smtClean="0">
                                <a:latin typeface="Cambria Math" panose="02040503050406030204" pitchFamily="18" charset="0"/>
                              </a:rPr>
                              <m:t> </m:t>
                            </m:r>
                            <m:r>
                              <m:rPr>
                                <m:sty m:val="p"/>
                              </m:rPr>
                              <a:rPr lang="en-CA" sz="2500" b="0" i="0" smtClean="0">
                                <a:latin typeface="Cambria Math" panose="02040503050406030204" pitchFamily="18" charset="0"/>
                              </a:rPr>
                              <m:t>NH</m:t>
                            </m:r>
                          </m:e>
                          <m:sub>
                            <m:r>
                              <a:rPr lang="en-CA" sz="2500" b="0" i="0" smtClean="0">
                                <a:latin typeface="Cambria Math" panose="02040503050406030204" pitchFamily="18" charset="0"/>
                              </a:rPr>
                              <m:t>3</m:t>
                            </m:r>
                          </m:sub>
                        </m:sSub>
                        <m:r>
                          <a:rPr lang="en-CA" sz="2500" b="0" i="0" smtClean="0">
                            <a:latin typeface="Cambria Math" panose="02040503050406030204" pitchFamily="18" charset="0"/>
                          </a:rPr>
                          <m:t> </m:t>
                        </m:r>
                        <m:r>
                          <m:rPr>
                            <m:sty m:val="p"/>
                          </m:rPr>
                          <a:rPr lang="en-CA" sz="2500" b="0" i="0" smtClean="0">
                            <a:latin typeface="Cambria Math" panose="02040503050406030204" pitchFamily="18" charset="0"/>
                          </a:rPr>
                          <m:t>molecules</m:t>
                        </m:r>
                      </m:num>
                      <m:den>
                        <m:sSub>
                          <m:sSubPr>
                            <m:ctrlPr>
                              <a:rPr lang="en-CA" sz="2500" i="1">
                                <a:latin typeface="Cambria Math" panose="02040503050406030204" pitchFamily="18" charset="0"/>
                              </a:rPr>
                            </m:ctrlPr>
                          </m:sSubPr>
                          <m:e>
                            <m:r>
                              <a:rPr lang="en-CA" sz="2500" b="0" i="0" smtClean="0">
                                <a:latin typeface="Cambria Math" panose="02040503050406030204" pitchFamily="18" charset="0"/>
                              </a:rPr>
                              <m:t>3 </m:t>
                            </m:r>
                            <m:r>
                              <m:rPr>
                                <m:sty m:val="p"/>
                              </m:rPr>
                              <a:rPr lang="en-CA" sz="2500" b="0" i="0" smtClean="0">
                                <a:latin typeface="Cambria Math" panose="02040503050406030204" pitchFamily="18" charset="0"/>
                              </a:rPr>
                              <m:t>dozen</m:t>
                            </m:r>
                            <m:r>
                              <a:rPr lang="en-CA" sz="2500" b="0" i="0" smtClean="0">
                                <a:latin typeface="Cambria Math" panose="02040503050406030204" pitchFamily="18" charset="0"/>
                              </a:rPr>
                              <m:t> </m:t>
                            </m:r>
                            <m:r>
                              <m:rPr>
                                <m:sty m:val="p"/>
                              </m:rPr>
                              <a:rPr lang="en-CA" sz="2500" b="0" i="0" smtClean="0">
                                <a:latin typeface="Cambria Math" panose="02040503050406030204" pitchFamily="18" charset="0"/>
                              </a:rPr>
                              <m:t>H</m:t>
                            </m:r>
                          </m:e>
                          <m:sub>
                            <m:r>
                              <a:rPr lang="en-CA" sz="2500" b="0" i="0" smtClean="0">
                                <a:latin typeface="Cambria Math" panose="02040503050406030204" pitchFamily="18" charset="0"/>
                              </a:rPr>
                              <m:t>2</m:t>
                            </m:r>
                          </m:sub>
                        </m:sSub>
                        <m:r>
                          <a:rPr lang="en-CA" sz="2500" b="0" i="0" smtClean="0">
                            <a:latin typeface="Cambria Math" panose="02040503050406030204" pitchFamily="18" charset="0"/>
                          </a:rPr>
                          <m:t> </m:t>
                        </m:r>
                        <m:r>
                          <m:rPr>
                            <m:sty m:val="p"/>
                          </m:rPr>
                          <a:rPr lang="en-CA" sz="2500" b="0" i="0" smtClean="0">
                            <a:latin typeface="Cambria Math" panose="02040503050406030204" pitchFamily="18" charset="0"/>
                          </a:rPr>
                          <m:t>molecules</m:t>
                        </m:r>
                      </m:den>
                    </m:f>
                  </m:oMath>
                </a14:m>
                <a:r>
                  <a:rPr lang="en-CA" sz="2500" dirty="0"/>
                  <a:t> or </a:t>
                </a:r>
                <a14:m>
                  <m:oMath xmlns:m="http://schemas.openxmlformats.org/officeDocument/2006/math">
                    <m:f>
                      <m:fPr>
                        <m:ctrlPr>
                          <a:rPr lang="en-CA" sz="2500" i="1">
                            <a:latin typeface="Cambria Math" panose="02040503050406030204" pitchFamily="18" charset="0"/>
                          </a:rPr>
                        </m:ctrlPr>
                      </m:fPr>
                      <m:num>
                        <m:sSub>
                          <m:sSubPr>
                            <m:ctrlPr>
                              <a:rPr lang="en-CA" sz="2500" i="1">
                                <a:latin typeface="Cambria Math" panose="02040503050406030204" pitchFamily="18" charset="0"/>
                              </a:rPr>
                            </m:ctrlPr>
                          </m:sSubPr>
                          <m:e>
                            <m:r>
                              <a:rPr lang="en-CA" sz="2500" b="0" i="0" smtClean="0">
                                <a:latin typeface="Cambria Math" panose="02040503050406030204" pitchFamily="18" charset="0"/>
                              </a:rPr>
                              <m:t>2 </m:t>
                            </m:r>
                            <m:r>
                              <m:rPr>
                                <m:sty m:val="p"/>
                              </m:rPr>
                              <a:rPr lang="en-CA" sz="2500" b="0" i="0" smtClean="0">
                                <a:latin typeface="Cambria Math" panose="02040503050406030204" pitchFamily="18" charset="0"/>
                              </a:rPr>
                              <m:t>mol</m:t>
                            </m:r>
                            <m:r>
                              <a:rPr lang="en-CA" sz="2500" b="0" i="0" smtClean="0">
                                <a:latin typeface="Cambria Math" panose="02040503050406030204" pitchFamily="18" charset="0"/>
                              </a:rPr>
                              <m:t> </m:t>
                            </m:r>
                            <m:r>
                              <m:rPr>
                                <m:sty m:val="p"/>
                              </m:rPr>
                              <a:rPr lang="en-CA" sz="2500" b="0" i="0" smtClean="0">
                                <a:latin typeface="Cambria Math" panose="02040503050406030204" pitchFamily="18" charset="0"/>
                              </a:rPr>
                              <m:t>NH</m:t>
                            </m:r>
                          </m:e>
                          <m:sub>
                            <m:r>
                              <a:rPr lang="en-CA" sz="2500" b="0" i="0" smtClean="0">
                                <a:latin typeface="Cambria Math" panose="02040503050406030204" pitchFamily="18" charset="0"/>
                              </a:rPr>
                              <m:t>3</m:t>
                            </m:r>
                          </m:sub>
                        </m:sSub>
                        <m:r>
                          <a:rPr lang="en-CA" sz="2500" b="0" i="0" smtClean="0">
                            <a:latin typeface="Cambria Math" panose="02040503050406030204" pitchFamily="18" charset="0"/>
                          </a:rPr>
                          <m:t> </m:t>
                        </m:r>
                        <m:r>
                          <m:rPr>
                            <m:sty m:val="p"/>
                          </m:rPr>
                          <a:rPr lang="en-CA" sz="2500" b="0" i="0" smtClean="0">
                            <a:latin typeface="Cambria Math" panose="02040503050406030204" pitchFamily="18" charset="0"/>
                          </a:rPr>
                          <m:t>molecules</m:t>
                        </m:r>
                      </m:num>
                      <m:den>
                        <m:sSub>
                          <m:sSubPr>
                            <m:ctrlPr>
                              <a:rPr lang="en-CA" sz="2500" i="1">
                                <a:latin typeface="Cambria Math" panose="02040503050406030204" pitchFamily="18" charset="0"/>
                              </a:rPr>
                            </m:ctrlPr>
                          </m:sSubPr>
                          <m:e>
                            <m:r>
                              <a:rPr lang="en-CA" sz="2500" b="0" i="0" smtClean="0">
                                <a:latin typeface="Cambria Math" panose="02040503050406030204" pitchFamily="18" charset="0"/>
                              </a:rPr>
                              <m:t>3 </m:t>
                            </m:r>
                            <m:r>
                              <m:rPr>
                                <m:sty m:val="p"/>
                              </m:rPr>
                              <a:rPr lang="en-CA" sz="2500" b="0" i="0" smtClean="0">
                                <a:latin typeface="Cambria Math" panose="02040503050406030204" pitchFamily="18" charset="0"/>
                              </a:rPr>
                              <m:t>mol</m:t>
                            </m:r>
                            <m:r>
                              <a:rPr lang="en-CA" sz="2500" b="0" i="0" smtClean="0">
                                <a:latin typeface="Cambria Math" panose="02040503050406030204" pitchFamily="18" charset="0"/>
                              </a:rPr>
                              <m:t> </m:t>
                            </m:r>
                            <m:r>
                              <m:rPr>
                                <m:sty m:val="p"/>
                              </m:rPr>
                              <a:rPr lang="en-CA" sz="2500" b="0" i="0" smtClean="0">
                                <a:latin typeface="Cambria Math" panose="02040503050406030204" pitchFamily="18" charset="0"/>
                              </a:rPr>
                              <m:t>H</m:t>
                            </m:r>
                          </m:e>
                          <m:sub>
                            <m:r>
                              <a:rPr lang="en-CA" sz="2500" b="0" i="0" smtClean="0">
                                <a:latin typeface="Cambria Math" panose="02040503050406030204" pitchFamily="18" charset="0"/>
                              </a:rPr>
                              <m:t>2</m:t>
                            </m:r>
                          </m:sub>
                        </m:sSub>
                        <m:r>
                          <a:rPr lang="en-CA" sz="2500" b="0" i="0" smtClean="0">
                            <a:latin typeface="Cambria Math" panose="02040503050406030204" pitchFamily="18" charset="0"/>
                          </a:rPr>
                          <m:t> </m:t>
                        </m:r>
                        <m:r>
                          <m:rPr>
                            <m:sty m:val="p"/>
                          </m:rPr>
                          <a:rPr lang="en-CA" sz="2500" b="0" i="0" smtClean="0">
                            <a:latin typeface="Cambria Math" panose="02040503050406030204" pitchFamily="18" charset="0"/>
                          </a:rPr>
                          <m:t>molecules</m:t>
                        </m:r>
                      </m:den>
                    </m:f>
                  </m:oMath>
                </a14:m>
                <a:endParaRPr lang="en-CA" sz="2500"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78F146EB-FF3C-4182-B4FC-57A543B1E6DF}"/>
                  </a:ext>
                </a:extLst>
              </p:cNvPr>
              <p:cNvSpPr>
                <a:spLocks noGrp="1" noRot="1" noChangeAspect="1" noMove="1" noResize="1" noEditPoints="1" noAdjustHandles="1" noChangeArrowheads="1" noChangeShapeType="1" noTextEdit="1"/>
              </p:cNvSpPr>
              <p:nvPr>
                <p:ph idx="1"/>
              </p:nvPr>
            </p:nvSpPr>
            <p:spPr>
              <a:blipFill>
                <a:blip r:embed="rId2"/>
                <a:stretch>
                  <a:fillRect l="-1546" r="-2087"/>
                </a:stretch>
              </a:blipFill>
            </p:spPr>
            <p:txBody>
              <a:bodyPr/>
              <a:lstStyle/>
              <a:p>
                <a:r>
                  <a:rPr lang="en-CA">
                    <a:noFill/>
                  </a:rPr>
                  <a:t> </a:t>
                </a:r>
              </a:p>
            </p:txBody>
          </p:sp>
        </mc:Fallback>
      </mc:AlternateContent>
    </p:spTree>
    <p:extLst>
      <p:ext uri="{BB962C8B-B14F-4D97-AF65-F5344CB8AC3E}">
        <p14:creationId xmlns:p14="http://schemas.microsoft.com/office/powerpoint/2010/main" val="277367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B4DA04-0A63-4B71-B031-F3185C64C776}"/>
                  </a:ext>
                </a:extLst>
              </p:cNvPr>
              <p:cNvSpPr>
                <a:spLocks noGrp="1"/>
              </p:cNvSpPr>
              <p:nvPr>
                <p:ph idx="1"/>
              </p:nvPr>
            </p:nvSpPr>
            <p:spPr>
              <a:xfrm>
                <a:off x="628650" y="493295"/>
                <a:ext cx="7886700" cy="5683668"/>
              </a:xfrm>
            </p:spPr>
            <p:txBody>
              <a:bodyPr>
                <a:normAutofit/>
              </a:bodyPr>
              <a:lstStyle/>
              <a:p>
                <a:r>
                  <a:rPr lang="en-CA" sz="3200" dirty="0"/>
                  <a:t>How many moles of I</a:t>
                </a:r>
                <a:r>
                  <a:rPr lang="en-CA" sz="3200" baseline="-25000" dirty="0"/>
                  <a:t>2</a:t>
                </a:r>
                <a:r>
                  <a:rPr lang="en-CA" sz="3200" dirty="0"/>
                  <a:t> are required to react with 0.429 mol of Al according to the following equation</a:t>
                </a:r>
              </a:p>
              <a:p>
                <a:pPr marL="0" indent="0">
                  <a:buNone/>
                </a:pPr>
                <a:r>
                  <a:rPr lang="en-CA" sz="3200" dirty="0"/>
                  <a:t>2</a:t>
                </a:r>
                <a14:m>
                  <m:oMath xmlns:m="http://schemas.openxmlformats.org/officeDocument/2006/math">
                    <m:sSub>
                      <m:sSubPr>
                        <m:ctrlPr>
                          <a:rPr lang="en-CA" sz="3200" i="1">
                            <a:latin typeface="Cambria Math" panose="02040503050406030204" pitchFamily="18" charset="0"/>
                          </a:rPr>
                        </m:ctrlPr>
                      </m:sSubPr>
                      <m:e>
                        <m:r>
                          <m:rPr>
                            <m:sty m:val="p"/>
                          </m:rPr>
                          <a:rPr lang="en-CA" sz="3200" b="0" i="0" smtClean="0">
                            <a:latin typeface="Cambria Math" panose="02040503050406030204" pitchFamily="18" charset="0"/>
                          </a:rPr>
                          <m:t>Al</m:t>
                        </m:r>
                      </m:e>
                      <m:sub>
                        <m:r>
                          <a:rPr lang="en-CA" sz="3200">
                            <a:latin typeface="Cambria Math" panose="02040503050406030204" pitchFamily="18" charset="0"/>
                          </a:rPr>
                          <m:t>(</m:t>
                        </m:r>
                        <m:r>
                          <m:rPr>
                            <m:sty m:val="p"/>
                          </m:rPr>
                          <a:rPr lang="en-CA" sz="3200" b="0" i="0" smtClean="0">
                            <a:latin typeface="Cambria Math" panose="02040503050406030204" pitchFamily="18" charset="0"/>
                          </a:rPr>
                          <m:t>s</m:t>
                        </m:r>
                        <m:r>
                          <a:rPr lang="en-CA" sz="3200">
                            <a:latin typeface="Cambria Math" panose="02040503050406030204" pitchFamily="18" charset="0"/>
                          </a:rPr>
                          <m:t>)</m:t>
                        </m:r>
                      </m:sub>
                    </m:sSub>
                    <m:r>
                      <a:rPr lang="en-CA" sz="3200">
                        <a:latin typeface="Cambria Math" panose="02040503050406030204" pitchFamily="18" charset="0"/>
                        <a:ea typeface="Cambria Math" panose="02040503050406030204" pitchFamily="18" charset="0"/>
                      </a:rPr>
                      <m:t>+ </m:t>
                    </m:r>
                    <m:sSub>
                      <m:sSubPr>
                        <m:ctrlPr>
                          <a:rPr lang="en-CA" sz="3200" i="1">
                            <a:latin typeface="Cambria Math" panose="02040503050406030204" pitchFamily="18" charset="0"/>
                            <a:ea typeface="Cambria Math" panose="02040503050406030204" pitchFamily="18" charset="0"/>
                          </a:rPr>
                        </m:ctrlPr>
                      </m:sSubPr>
                      <m:e>
                        <m:r>
                          <a:rPr lang="en-CA" sz="3200">
                            <a:latin typeface="Cambria Math" panose="02040503050406030204" pitchFamily="18" charset="0"/>
                            <a:ea typeface="Cambria Math" panose="02040503050406030204" pitchFamily="18" charset="0"/>
                          </a:rPr>
                          <m:t>3</m:t>
                        </m:r>
                        <m:r>
                          <m:rPr>
                            <m:sty m:val="p"/>
                          </m:rPr>
                          <a:rPr lang="en-CA" sz="3200" b="0" i="0" smtClean="0">
                            <a:latin typeface="Cambria Math" panose="02040503050406030204" pitchFamily="18" charset="0"/>
                            <a:ea typeface="Cambria Math" panose="02040503050406030204" pitchFamily="18" charset="0"/>
                          </a:rPr>
                          <m:t>I</m:t>
                        </m:r>
                      </m:e>
                      <m:sub>
                        <m:r>
                          <a:rPr lang="en-CA" sz="3200">
                            <a:latin typeface="Cambria Math" panose="02040503050406030204" pitchFamily="18" charset="0"/>
                            <a:ea typeface="Cambria Math" panose="02040503050406030204" pitchFamily="18" charset="0"/>
                          </a:rPr>
                          <m:t>2(</m:t>
                        </m:r>
                        <m:r>
                          <m:rPr>
                            <m:sty m:val="p"/>
                          </m:rPr>
                          <a:rPr lang="en-CA" sz="3200" b="0" i="0" smtClean="0">
                            <a:latin typeface="Cambria Math" panose="02040503050406030204" pitchFamily="18" charset="0"/>
                            <a:ea typeface="Cambria Math" panose="02040503050406030204" pitchFamily="18" charset="0"/>
                          </a:rPr>
                          <m:t>s</m:t>
                        </m:r>
                        <m:r>
                          <a:rPr lang="en-CA" sz="3200">
                            <a:latin typeface="Cambria Math" panose="02040503050406030204" pitchFamily="18" charset="0"/>
                            <a:ea typeface="Cambria Math" panose="02040503050406030204" pitchFamily="18" charset="0"/>
                          </a:rPr>
                          <m:t>)</m:t>
                        </m:r>
                      </m:sub>
                    </m:sSub>
                    <m:r>
                      <a:rPr lang="en-CA" sz="3200">
                        <a:latin typeface="Cambria Math" panose="02040503050406030204" pitchFamily="18" charset="0"/>
                        <a:ea typeface="Cambria Math" panose="02040503050406030204" pitchFamily="18" charset="0"/>
                      </a:rPr>
                      <m:t> </m:t>
                    </m:r>
                    <m:groupChr>
                      <m:groupChrPr>
                        <m:chr m:val="→"/>
                        <m:vertJc m:val="bot"/>
                        <m:ctrlPr>
                          <a:rPr lang="en-CA" sz="3200" i="1">
                            <a:latin typeface="Cambria Math" panose="02040503050406030204" pitchFamily="18" charset="0"/>
                            <a:ea typeface="Cambria Math" panose="02040503050406030204" pitchFamily="18" charset="0"/>
                          </a:rPr>
                        </m:ctrlPr>
                      </m:groupChrPr>
                      <m:e>
                        <m:r>
                          <m:rPr>
                            <m:brk m:alnAt="2"/>
                          </m:rPr>
                          <a:rPr lang="en-CA" sz="3200">
                            <a:latin typeface="Cambria Math" panose="02040503050406030204" pitchFamily="18" charset="0"/>
                            <a:ea typeface="Cambria Math" panose="02040503050406030204" pitchFamily="18" charset="0"/>
                          </a:rPr>
                          <m:t> </m:t>
                        </m:r>
                        <m:r>
                          <a:rPr lang="en-CA" sz="3200">
                            <a:latin typeface="Cambria Math" panose="02040503050406030204" pitchFamily="18" charset="0"/>
                            <a:ea typeface="Cambria Math" panose="02040503050406030204" pitchFamily="18" charset="0"/>
                          </a:rPr>
                          <m:t>          </m:t>
                        </m:r>
                      </m:e>
                    </m:groupChr>
                    <m:r>
                      <a:rPr lang="en-CA" sz="3200">
                        <a:latin typeface="Cambria Math" panose="02040503050406030204" pitchFamily="18" charset="0"/>
                        <a:ea typeface="Cambria Math" panose="02040503050406030204" pitchFamily="18" charset="0"/>
                      </a:rPr>
                      <m:t> </m:t>
                    </m:r>
                    <m:sSub>
                      <m:sSubPr>
                        <m:ctrlPr>
                          <a:rPr lang="en-CA" sz="3200" i="1">
                            <a:latin typeface="Cambria Math" panose="02040503050406030204" pitchFamily="18" charset="0"/>
                            <a:ea typeface="Cambria Math" panose="02040503050406030204" pitchFamily="18" charset="0"/>
                          </a:rPr>
                        </m:ctrlPr>
                      </m:sSubPr>
                      <m:e>
                        <m:r>
                          <a:rPr lang="en-CA" sz="3200">
                            <a:latin typeface="Cambria Math" panose="02040503050406030204" pitchFamily="18" charset="0"/>
                            <a:ea typeface="Cambria Math" panose="02040503050406030204" pitchFamily="18" charset="0"/>
                          </a:rPr>
                          <m:t>2</m:t>
                        </m:r>
                        <m:r>
                          <m:rPr>
                            <m:sty m:val="p"/>
                          </m:rPr>
                          <a:rPr lang="en-CA" sz="3200" b="0" i="0" smtClean="0">
                            <a:latin typeface="Cambria Math" panose="02040503050406030204" pitchFamily="18" charset="0"/>
                            <a:ea typeface="Cambria Math" panose="02040503050406030204" pitchFamily="18" charset="0"/>
                          </a:rPr>
                          <m:t>AlI</m:t>
                        </m:r>
                      </m:e>
                      <m:sub>
                        <m:r>
                          <a:rPr lang="en-CA" sz="3200">
                            <a:latin typeface="Cambria Math" panose="02040503050406030204" pitchFamily="18" charset="0"/>
                            <a:ea typeface="Cambria Math" panose="02040503050406030204" pitchFamily="18" charset="0"/>
                          </a:rPr>
                          <m:t>3(</m:t>
                        </m:r>
                        <m:r>
                          <m:rPr>
                            <m:sty m:val="p"/>
                          </m:rPr>
                          <a:rPr lang="en-CA" sz="3200" b="0" i="0" smtClean="0">
                            <a:latin typeface="Cambria Math" panose="02040503050406030204" pitchFamily="18" charset="0"/>
                            <a:ea typeface="Cambria Math" panose="02040503050406030204" pitchFamily="18" charset="0"/>
                          </a:rPr>
                          <m:t>s</m:t>
                        </m:r>
                        <m:r>
                          <a:rPr lang="en-CA" sz="3200">
                            <a:latin typeface="Cambria Math" panose="02040503050406030204" pitchFamily="18" charset="0"/>
                            <a:ea typeface="Cambria Math" panose="02040503050406030204" pitchFamily="18" charset="0"/>
                          </a:rPr>
                          <m:t>)</m:t>
                        </m:r>
                      </m:sub>
                    </m:sSub>
                  </m:oMath>
                </a14:m>
                <a:endParaRPr lang="en-CA" sz="3200" dirty="0">
                  <a:ea typeface="Cambria Math" panose="02040503050406030204" pitchFamily="18" charset="0"/>
                </a:endParaRPr>
              </a:p>
              <a:p>
                <a:pPr marL="0" indent="0">
                  <a:buNone/>
                </a:pPr>
                <a:endParaRPr lang="en-CA" sz="3200" dirty="0">
                  <a:ea typeface="Cambria Math" panose="02040503050406030204" pitchFamily="18" charset="0"/>
                </a:endParaRPr>
              </a:p>
              <a:p>
                <a:pPr marL="0" indent="0">
                  <a:buNone/>
                </a:pPr>
                <a:endParaRPr lang="en-CA" sz="3200" dirty="0"/>
              </a:p>
            </p:txBody>
          </p:sp>
        </mc:Choice>
        <mc:Fallback xmlns="">
          <p:sp>
            <p:nvSpPr>
              <p:cNvPr id="3" name="Content Placeholder 2">
                <a:extLst>
                  <a:ext uri="{FF2B5EF4-FFF2-40B4-BE49-F238E27FC236}">
                    <a16:creationId xmlns:a16="http://schemas.microsoft.com/office/drawing/2014/main" id="{19B4DA04-0A63-4B71-B031-F3185C64C776}"/>
                  </a:ext>
                </a:extLst>
              </p:cNvPr>
              <p:cNvSpPr>
                <a:spLocks noGrp="1" noRot="1" noChangeAspect="1" noMove="1" noResize="1" noEditPoints="1" noAdjustHandles="1" noChangeArrowheads="1" noChangeShapeType="1" noTextEdit="1"/>
              </p:cNvSpPr>
              <p:nvPr>
                <p:ph idx="1"/>
              </p:nvPr>
            </p:nvSpPr>
            <p:spPr>
              <a:xfrm>
                <a:off x="628650" y="493295"/>
                <a:ext cx="7886700" cy="5683668"/>
              </a:xfrm>
              <a:blipFill>
                <a:blip r:embed="rId2"/>
                <a:stretch>
                  <a:fillRect l="-1932" t="-2253"/>
                </a:stretch>
              </a:blipFill>
            </p:spPr>
            <p:txBody>
              <a:bodyPr/>
              <a:lstStyle/>
              <a:p>
                <a:r>
                  <a:rPr lang="en-CA">
                    <a:noFill/>
                  </a:rPr>
                  <a:t> </a:t>
                </a:r>
              </a:p>
            </p:txBody>
          </p:sp>
        </mc:Fallback>
      </mc:AlternateContent>
    </p:spTree>
    <p:extLst>
      <p:ext uri="{BB962C8B-B14F-4D97-AF65-F5344CB8AC3E}">
        <p14:creationId xmlns:p14="http://schemas.microsoft.com/office/powerpoint/2010/main" val="266118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B4DA04-0A63-4B71-B031-F3185C64C776}"/>
                  </a:ext>
                </a:extLst>
              </p:cNvPr>
              <p:cNvSpPr>
                <a:spLocks noGrp="1"/>
              </p:cNvSpPr>
              <p:nvPr>
                <p:ph idx="1"/>
              </p:nvPr>
            </p:nvSpPr>
            <p:spPr>
              <a:xfrm>
                <a:off x="628650" y="493295"/>
                <a:ext cx="7886700" cy="5683668"/>
              </a:xfrm>
            </p:spPr>
            <p:txBody>
              <a:bodyPr>
                <a:normAutofit/>
              </a:bodyPr>
              <a:lstStyle/>
              <a:p>
                <a:r>
                  <a:rPr lang="en-CA" sz="3200" dirty="0"/>
                  <a:t>How many moles of I</a:t>
                </a:r>
                <a:r>
                  <a:rPr lang="en-CA" sz="3200" baseline="-25000" dirty="0"/>
                  <a:t>2</a:t>
                </a:r>
                <a:r>
                  <a:rPr lang="en-CA" sz="3200" dirty="0"/>
                  <a:t> are required to react with 0.429 mol of Al according to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CA" sz="3200" i="1">
                              <a:latin typeface="Cambria Math" panose="02040503050406030204" pitchFamily="18" charset="0"/>
                            </a:rPr>
                          </m:ctrlPr>
                        </m:sSubPr>
                        <m:e>
                          <m:r>
                            <a:rPr lang="en-US" sz="3200" b="0" i="0" smtClean="0">
                              <a:latin typeface="Cambria Math" panose="02040503050406030204" pitchFamily="18" charset="0"/>
                            </a:rPr>
                            <m:t>2</m:t>
                          </m:r>
                          <m:r>
                            <m:rPr>
                              <m:sty m:val="p"/>
                            </m:rPr>
                            <a:rPr lang="en-CA" sz="3200" b="0" i="0" smtClean="0">
                              <a:latin typeface="Cambria Math" panose="02040503050406030204" pitchFamily="18" charset="0"/>
                            </a:rPr>
                            <m:t>Al</m:t>
                          </m:r>
                        </m:e>
                        <m:sub>
                          <m:r>
                            <a:rPr lang="en-CA" sz="3200" i="0" smtClean="0">
                              <a:latin typeface="Cambria Math" panose="02040503050406030204" pitchFamily="18" charset="0"/>
                            </a:rPr>
                            <m:t>(</m:t>
                          </m:r>
                          <m:r>
                            <m:rPr>
                              <m:sty m:val="p"/>
                            </m:rPr>
                            <a:rPr lang="en-CA" sz="3200" b="0" i="0" smtClean="0">
                              <a:latin typeface="Cambria Math" panose="02040503050406030204" pitchFamily="18" charset="0"/>
                            </a:rPr>
                            <m:t>s</m:t>
                          </m:r>
                          <m:r>
                            <a:rPr lang="en-CA" sz="3200" i="0" smtClean="0">
                              <a:latin typeface="Cambria Math" panose="02040503050406030204" pitchFamily="18" charset="0"/>
                            </a:rPr>
                            <m:t>)</m:t>
                          </m:r>
                        </m:sub>
                      </m:sSub>
                      <m:r>
                        <a:rPr lang="en-CA" sz="3200" i="0" smtClean="0">
                          <a:latin typeface="Cambria Math" panose="02040503050406030204" pitchFamily="18" charset="0"/>
                          <a:ea typeface="Cambria Math" panose="02040503050406030204" pitchFamily="18" charset="0"/>
                        </a:rPr>
                        <m:t>+ </m:t>
                      </m:r>
                      <m:sSub>
                        <m:sSubPr>
                          <m:ctrlPr>
                            <a:rPr lang="en-CA" sz="3200" i="1">
                              <a:latin typeface="Cambria Math" panose="02040503050406030204" pitchFamily="18" charset="0"/>
                              <a:ea typeface="Cambria Math" panose="02040503050406030204" pitchFamily="18" charset="0"/>
                            </a:rPr>
                          </m:ctrlPr>
                        </m:sSubPr>
                        <m:e>
                          <m:r>
                            <a:rPr lang="en-CA" sz="3200" i="0" smtClean="0">
                              <a:latin typeface="Cambria Math" panose="02040503050406030204" pitchFamily="18" charset="0"/>
                              <a:ea typeface="Cambria Math" panose="02040503050406030204" pitchFamily="18" charset="0"/>
                            </a:rPr>
                            <m:t>3</m:t>
                          </m:r>
                          <m:r>
                            <m:rPr>
                              <m:sty m:val="p"/>
                            </m:rPr>
                            <a:rPr lang="en-CA" sz="3200" b="0" i="0" smtClean="0">
                              <a:latin typeface="Cambria Math" panose="02040503050406030204" pitchFamily="18" charset="0"/>
                              <a:ea typeface="Cambria Math" panose="02040503050406030204" pitchFamily="18" charset="0"/>
                            </a:rPr>
                            <m:t>I</m:t>
                          </m:r>
                        </m:e>
                        <m:sub>
                          <m:r>
                            <a:rPr lang="en-CA" sz="3200" i="0" smtClean="0">
                              <a:latin typeface="Cambria Math" panose="02040503050406030204" pitchFamily="18" charset="0"/>
                              <a:ea typeface="Cambria Math" panose="02040503050406030204" pitchFamily="18" charset="0"/>
                            </a:rPr>
                            <m:t>2(</m:t>
                          </m:r>
                          <m:r>
                            <m:rPr>
                              <m:sty m:val="p"/>
                            </m:rPr>
                            <a:rPr lang="en-CA" sz="3200" b="0" i="0" smtClean="0">
                              <a:latin typeface="Cambria Math" panose="02040503050406030204" pitchFamily="18" charset="0"/>
                              <a:ea typeface="Cambria Math" panose="02040503050406030204" pitchFamily="18" charset="0"/>
                            </a:rPr>
                            <m:t>s</m:t>
                          </m:r>
                          <m:r>
                            <a:rPr lang="en-CA" sz="3200" i="0" smtClean="0">
                              <a:latin typeface="Cambria Math" panose="02040503050406030204" pitchFamily="18" charset="0"/>
                              <a:ea typeface="Cambria Math" panose="02040503050406030204" pitchFamily="18" charset="0"/>
                            </a:rPr>
                            <m:t>)</m:t>
                          </m:r>
                        </m:sub>
                      </m:sSub>
                      <m:r>
                        <a:rPr lang="en-CA" sz="3200" i="0" smtClean="0">
                          <a:latin typeface="Cambria Math" panose="02040503050406030204" pitchFamily="18" charset="0"/>
                          <a:ea typeface="Cambria Math" panose="02040503050406030204" pitchFamily="18" charset="0"/>
                        </a:rPr>
                        <m:t> </m:t>
                      </m:r>
                      <m:groupChr>
                        <m:groupChrPr>
                          <m:chr m:val="→"/>
                          <m:vertJc m:val="bot"/>
                          <m:ctrlPr>
                            <a:rPr lang="en-CA" sz="3200" i="1">
                              <a:latin typeface="Cambria Math" panose="02040503050406030204" pitchFamily="18" charset="0"/>
                              <a:ea typeface="Cambria Math" panose="02040503050406030204" pitchFamily="18" charset="0"/>
                            </a:rPr>
                          </m:ctrlPr>
                        </m:groupChrPr>
                        <m:e>
                          <m:r>
                            <m:rPr>
                              <m:brk m:alnAt="2"/>
                            </m:rPr>
                            <a:rPr lang="en-CA" sz="3200" i="0" smtClean="0">
                              <a:latin typeface="Cambria Math" panose="02040503050406030204" pitchFamily="18" charset="0"/>
                              <a:ea typeface="Cambria Math" panose="02040503050406030204" pitchFamily="18" charset="0"/>
                            </a:rPr>
                            <m:t> </m:t>
                          </m:r>
                          <m:r>
                            <a:rPr lang="en-CA" sz="3200" i="0" smtClean="0">
                              <a:latin typeface="Cambria Math" panose="02040503050406030204" pitchFamily="18" charset="0"/>
                              <a:ea typeface="Cambria Math" panose="02040503050406030204" pitchFamily="18" charset="0"/>
                            </a:rPr>
                            <m:t>          </m:t>
                          </m:r>
                        </m:e>
                      </m:groupChr>
                      <m:r>
                        <a:rPr lang="en-CA" sz="3200" i="0" smtClean="0">
                          <a:latin typeface="Cambria Math" panose="02040503050406030204" pitchFamily="18" charset="0"/>
                          <a:ea typeface="Cambria Math" panose="02040503050406030204" pitchFamily="18" charset="0"/>
                        </a:rPr>
                        <m:t> </m:t>
                      </m:r>
                      <m:sSub>
                        <m:sSubPr>
                          <m:ctrlPr>
                            <a:rPr lang="en-CA" sz="3200" i="1">
                              <a:latin typeface="Cambria Math" panose="02040503050406030204" pitchFamily="18" charset="0"/>
                              <a:ea typeface="Cambria Math" panose="02040503050406030204" pitchFamily="18" charset="0"/>
                            </a:rPr>
                          </m:ctrlPr>
                        </m:sSubPr>
                        <m:e>
                          <m:r>
                            <a:rPr lang="en-CA" sz="3200" i="0" smtClean="0">
                              <a:latin typeface="Cambria Math" panose="02040503050406030204" pitchFamily="18" charset="0"/>
                              <a:ea typeface="Cambria Math" panose="02040503050406030204" pitchFamily="18" charset="0"/>
                            </a:rPr>
                            <m:t>2</m:t>
                          </m:r>
                          <m:r>
                            <m:rPr>
                              <m:sty m:val="p"/>
                            </m:rPr>
                            <a:rPr lang="en-CA" sz="3200" b="0" i="0" smtClean="0">
                              <a:latin typeface="Cambria Math" panose="02040503050406030204" pitchFamily="18" charset="0"/>
                              <a:ea typeface="Cambria Math" panose="02040503050406030204" pitchFamily="18" charset="0"/>
                            </a:rPr>
                            <m:t>AlI</m:t>
                          </m:r>
                        </m:e>
                        <m:sub>
                          <m:r>
                            <a:rPr lang="en-CA" sz="3200" i="0" smtClean="0">
                              <a:latin typeface="Cambria Math" panose="02040503050406030204" pitchFamily="18" charset="0"/>
                              <a:ea typeface="Cambria Math" panose="02040503050406030204" pitchFamily="18" charset="0"/>
                            </a:rPr>
                            <m:t>3(</m:t>
                          </m:r>
                          <m:r>
                            <m:rPr>
                              <m:sty m:val="p"/>
                            </m:rPr>
                            <a:rPr lang="en-CA" sz="3200" b="0" i="0" smtClean="0">
                              <a:latin typeface="Cambria Math" panose="02040503050406030204" pitchFamily="18" charset="0"/>
                              <a:ea typeface="Cambria Math" panose="02040503050406030204" pitchFamily="18" charset="0"/>
                            </a:rPr>
                            <m:t>s</m:t>
                          </m:r>
                          <m:r>
                            <a:rPr lang="en-CA" sz="3200" i="0" smtClean="0">
                              <a:latin typeface="Cambria Math" panose="02040503050406030204" pitchFamily="18" charset="0"/>
                              <a:ea typeface="Cambria Math" panose="02040503050406030204" pitchFamily="18" charset="0"/>
                            </a:rPr>
                            <m:t>)</m:t>
                          </m:r>
                        </m:sub>
                      </m:sSub>
                    </m:oMath>
                  </m:oMathPara>
                </a14:m>
                <a:endParaRPr lang="en-CA" sz="3200" dirty="0">
                  <a:ea typeface="Cambria Math" panose="02040503050406030204" pitchFamily="18" charset="0"/>
                </a:endParaRPr>
              </a:p>
              <a:p>
                <a:pPr marL="0" indent="0">
                  <a:buNone/>
                </a:pPr>
                <a:endParaRPr lang="en-CA" sz="320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3200" b="0" i="0" smtClean="0">
                          <a:latin typeface="Cambria Math" panose="02040503050406030204" pitchFamily="18" charset="0"/>
                          <a:ea typeface="Cambria Math" panose="02040503050406030204" pitchFamily="18" charset="0"/>
                        </a:rPr>
                        <m:t>0.429 </m:t>
                      </m:r>
                      <m:r>
                        <m:rPr>
                          <m:sty m:val="p"/>
                        </m:rPr>
                        <a:rPr lang="en-US" sz="3200" b="0" i="0" smtClean="0">
                          <a:latin typeface="Cambria Math" panose="02040503050406030204" pitchFamily="18" charset="0"/>
                          <a:ea typeface="Cambria Math" panose="02040503050406030204" pitchFamily="18" charset="0"/>
                        </a:rPr>
                        <m:t>mol</m:t>
                      </m:r>
                      <m:r>
                        <a:rPr lang="en-US" sz="3200" b="0" i="0" smtClean="0">
                          <a:latin typeface="Cambria Math" panose="02040503050406030204" pitchFamily="18" charset="0"/>
                          <a:ea typeface="Cambria Math" panose="02040503050406030204" pitchFamily="18" charset="0"/>
                        </a:rPr>
                        <m:t> </m:t>
                      </m:r>
                      <m:r>
                        <m:rPr>
                          <m:sty m:val="p"/>
                        </m:rPr>
                        <a:rPr lang="en-US" sz="3200" b="0" i="0" smtClean="0">
                          <a:latin typeface="Cambria Math" panose="02040503050406030204" pitchFamily="18" charset="0"/>
                          <a:ea typeface="Cambria Math" panose="02040503050406030204" pitchFamily="18" charset="0"/>
                        </a:rPr>
                        <m:t>Al</m:t>
                      </m:r>
                      <m:r>
                        <a:rPr lang="en-US" sz="3200" b="0" i="0" smtClean="0">
                          <a:latin typeface="Cambria Math" panose="02040503050406030204" pitchFamily="18" charset="0"/>
                          <a:ea typeface="Cambria Math" panose="02040503050406030204" pitchFamily="18" charset="0"/>
                        </a:rPr>
                        <m:t> ×</m:t>
                      </m:r>
                      <m:f>
                        <m:fPr>
                          <m:ctrlPr>
                            <a:rPr lang="en-US" sz="3200" b="0" i="1" smtClean="0">
                              <a:latin typeface="Cambria Math" panose="02040503050406030204" pitchFamily="18" charset="0"/>
                              <a:ea typeface="Cambria Math" panose="02040503050406030204" pitchFamily="18" charset="0"/>
                            </a:rPr>
                          </m:ctrlPr>
                        </m:fPr>
                        <m:num>
                          <m:r>
                            <a:rPr lang="en-US" sz="3200" b="0" i="0" smtClean="0">
                              <a:latin typeface="Cambria Math" panose="02040503050406030204" pitchFamily="18" charset="0"/>
                              <a:ea typeface="Cambria Math" panose="02040503050406030204" pitchFamily="18" charset="0"/>
                            </a:rPr>
                            <m:t>3 </m:t>
                          </m:r>
                          <m:r>
                            <m:rPr>
                              <m:sty m:val="p"/>
                            </m:rPr>
                            <a:rPr lang="en-US" sz="3200" b="0" i="0" smtClean="0">
                              <a:latin typeface="Cambria Math" panose="02040503050406030204" pitchFamily="18" charset="0"/>
                              <a:ea typeface="Cambria Math" panose="02040503050406030204" pitchFamily="18" charset="0"/>
                            </a:rPr>
                            <m:t>mol</m:t>
                          </m:r>
                          <m:r>
                            <a:rPr lang="en-US" sz="3200" b="0" i="0" smtClean="0">
                              <a:latin typeface="Cambria Math" panose="02040503050406030204" pitchFamily="18" charset="0"/>
                              <a:ea typeface="Cambria Math" panose="02040503050406030204" pitchFamily="18" charset="0"/>
                            </a:rPr>
                            <m:t> </m:t>
                          </m:r>
                          <m:sSub>
                            <m:sSubPr>
                              <m:ctrlPr>
                                <a:rPr lang="en-US" sz="3200" b="0" i="1" smtClean="0">
                                  <a:latin typeface="Cambria Math" panose="02040503050406030204" pitchFamily="18" charset="0"/>
                                  <a:ea typeface="Cambria Math" panose="02040503050406030204" pitchFamily="18" charset="0"/>
                                </a:rPr>
                              </m:ctrlPr>
                            </m:sSubPr>
                            <m:e>
                              <m:r>
                                <m:rPr>
                                  <m:sty m:val="p"/>
                                </m:rPr>
                                <a:rPr lang="en-US" sz="3200" b="0" i="0" smtClean="0">
                                  <a:latin typeface="Cambria Math" panose="02040503050406030204" pitchFamily="18" charset="0"/>
                                  <a:ea typeface="Cambria Math" panose="02040503050406030204" pitchFamily="18" charset="0"/>
                                </a:rPr>
                                <m:t>I</m:t>
                              </m:r>
                            </m:e>
                            <m:sub>
                              <m:r>
                                <a:rPr lang="en-US" sz="3200" b="0" i="0" smtClean="0">
                                  <a:latin typeface="Cambria Math" panose="02040503050406030204" pitchFamily="18" charset="0"/>
                                  <a:ea typeface="Cambria Math" panose="02040503050406030204" pitchFamily="18" charset="0"/>
                                </a:rPr>
                                <m:t>2</m:t>
                              </m:r>
                            </m:sub>
                          </m:sSub>
                        </m:num>
                        <m:den>
                          <m:r>
                            <a:rPr lang="en-US" sz="3200" b="0" i="0" smtClean="0">
                              <a:latin typeface="Cambria Math" panose="02040503050406030204" pitchFamily="18" charset="0"/>
                              <a:ea typeface="Cambria Math" panose="02040503050406030204" pitchFamily="18" charset="0"/>
                            </a:rPr>
                            <m:t>2 </m:t>
                          </m:r>
                          <m:r>
                            <m:rPr>
                              <m:sty m:val="p"/>
                            </m:rPr>
                            <a:rPr lang="en-US" sz="3200" b="0" i="0" smtClean="0">
                              <a:latin typeface="Cambria Math" panose="02040503050406030204" pitchFamily="18" charset="0"/>
                              <a:ea typeface="Cambria Math" panose="02040503050406030204" pitchFamily="18" charset="0"/>
                            </a:rPr>
                            <m:t>mol</m:t>
                          </m:r>
                          <m:r>
                            <a:rPr lang="en-US" sz="3200" b="0" i="0" smtClean="0">
                              <a:latin typeface="Cambria Math" panose="02040503050406030204" pitchFamily="18" charset="0"/>
                              <a:ea typeface="Cambria Math" panose="02040503050406030204" pitchFamily="18" charset="0"/>
                            </a:rPr>
                            <m:t> </m:t>
                          </m:r>
                          <m:r>
                            <m:rPr>
                              <m:sty m:val="p"/>
                            </m:rPr>
                            <a:rPr lang="en-US" sz="3200" b="0" i="0" smtClean="0">
                              <a:latin typeface="Cambria Math" panose="02040503050406030204" pitchFamily="18" charset="0"/>
                              <a:ea typeface="Cambria Math" panose="02040503050406030204" pitchFamily="18" charset="0"/>
                            </a:rPr>
                            <m:t>Al</m:t>
                          </m:r>
                        </m:den>
                      </m:f>
                    </m:oMath>
                  </m:oMathPara>
                </a14:m>
                <a:endParaRPr lang="en-CA" sz="3200" dirty="0">
                  <a:ea typeface="Cambria Math" panose="02040503050406030204" pitchFamily="18" charset="0"/>
                </a:endParaRPr>
              </a:p>
              <a:p>
                <a:pPr marL="0" indent="0">
                  <a:buNone/>
                </a:pPr>
                <a:r>
                  <a:rPr lang="en-CA" sz="3200" dirty="0">
                    <a:ea typeface="Cambria Math" panose="02040503050406030204" pitchFamily="18" charset="0"/>
                  </a:rPr>
                  <a:t>= 0.644 mol I</a:t>
                </a:r>
                <a:r>
                  <a:rPr lang="en-CA" sz="3200" baseline="-25000" dirty="0">
                    <a:ea typeface="Cambria Math" panose="02040503050406030204" pitchFamily="18" charset="0"/>
                  </a:rPr>
                  <a:t>2</a:t>
                </a:r>
                <a:endParaRPr lang="en-CA" sz="3200" dirty="0">
                  <a:ea typeface="Cambria Math" panose="02040503050406030204" pitchFamily="18" charset="0"/>
                </a:endParaRPr>
              </a:p>
              <a:p>
                <a:pPr marL="0" indent="0">
                  <a:buNone/>
                </a:pPr>
                <a:endParaRPr lang="en-CA" sz="3200" dirty="0"/>
              </a:p>
            </p:txBody>
          </p:sp>
        </mc:Choice>
        <mc:Fallback xmlns="">
          <p:sp>
            <p:nvSpPr>
              <p:cNvPr id="3" name="Content Placeholder 2">
                <a:extLst>
                  <a:ext uri="{FF2B5EF4-FFF2-40B4-BE49-F238E27FC236}">
                    <a16:creationId xmlns:a16="http://schemas.microsoft.com/office/drawing/2014/main" id="{19B4DA04-0A63-4B71-B031-F3185C64C776}"/>
                  </a:ext>
                </a:extLst>
              </p:cNvPr>
              <p:cNvSpPr>
                <a:spLocks noGrp="1" noRot="1" noChangeAspect="1" noMove="1" noResize="1" noEditPoints="1" noAdjustHandles="1" noChangeArrowheads="1" noChangeShapeType="1" noTextEdit="1"/>
              </p:cNvSpPr>
              <p:nvPr>
                <p:ph idx="1"/>
              </p:nvPr>
            </p:nvSpPr>
            <p:spPr>
              <a:xfrm>
                <a:off x="628650" y="493295"/>
                <a:ext cx="7886700" cy="5683668"/>
              </a:xfrm>
              <a:blipFill>
                <a:blip r:embed="rId2"/>
                <a:stretch>
                  <a:fillRect l="-1932" t="-2253"/>
                </a:stretch>
              </a:blipFill>
            </p:spPr>
            <p:txBody>
              <a:bodyPr/>
              <a:lstStyle/>
              <a:p>
                <a:r>
                  <a:rPr lang="en-CA">
                    <a:noFill/>
                  </a:rPr>
                  <a:t> </a:t>
                </a:r>
              </a:p>
            </p:txBody>
          </p:sp>
        </mc:Fallback>
      </mc:AlternateContent>
    </p:spTree>
    <p:extLst>
      <p:ext uri="{BB962C8B-B14F-4D97-AF65-F5344CB8AC3E}">
        <p14:creationId xmlns:p14="http://schemas.microsoft.com/office/powerpoint/2010/main" val="211074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B4DA04-0A63-4B71-B031-F3185C64C776}"/>
                  </a:ext>
                </a:extLst>
              </p:cNvPr>
              <p:cNvSpPr>
                <a:spLocks noGrp="1"/>
              </p:cNvSpPr>
              <p:nvPr>
                <p:ph idx="1"/>
              </p:nvPr>
            </p:nvSpPr>
            <p:spPr>
              <a:xfrm>
                <a:off x="628650" y="493295"/>
                <a:ext cx="7886700" cy="5683668"/>
              </a:xfrm>
            </p:spPr>
            <p:txBody>
              <a:bodyPr>
                <a:normAutofit/>
              </a:bodyPr>
              <a:lstStyle/>
              <a:p>
                <a:r>
                  <a:rPr lang="en-CA" sz="3200" dirty="0"/>
                  <a:t>How many moles of Ca(OH)</a:t>
                </a:r>
                <a:r>
                  <a:rPr lang="en-CA" sz="3200" baseline="-25000" dirty="0"/>
                  <a:t>2</a:t>
                </a:r>
                <a:r>
                  <a:rPr lang="en-CA" sz="3200" dirty="0"/>
                  <a:t> are required to react with 1.36 mol of H</a:t>
                </a:r>
                <a:r>
                  <a:rPr lang="en-CA" sz="3200" baseline="-25000" dirty="0"/>
                  <a:t>3</a:t>
                </a:r>
                <a:r>
                  <a:rPr lang="en-CA" sz="3200" dirty="0"/>
                  <a:t>PO</a:t>
                </a:r>
                <a:r>
                  <a:rPr lang="en-CA" sz="3200" baseline="-25000" dirty="0"/>
                  <a:t>4</a:t>
                </a:r>
                <a:r>
                  <a:rPr lang="en-CA" sz="3200" dirty="0"/>
                  <a:t> to produce Ca</a:t>
                </a:r>
                <a:r>
                  <a:rPr lang="en-CA" sz="3200" baseline="-25000" dirty="0"/>
                  <a:t>3</a:t>
                </a:r>
                <a:r>
                  <a:rPr lang="en-CA" sz="3200" dirty="0"/>
                  <a:t>(PO</a:t>
                </a:r>
                <a:r>
                  <a:rPr lang="en-CA" sz="3200" baseline="-25000" dirty="0"/>
                  <a:t>4</a:t>
                </a:r>
                <a:r>
                  <a:rPr lang="en-CA" sz="3200" dirty="0"/>
                  <a:t>)</a:t>
                </a:r>
                <a:r>
                  <a:rPr lang="en-CA" sz="3200" baseline="-25000" dirty="0"/>
                  <a:t>2</a:t>
                </a:r>
                <a:r>
                  <a:rPr lang="en-CA" sz="3200" dirty="0"/>
                  <a:t> according to the equation:</a:t>
                </a:r>
              </a:p>
              <a:p>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3</m:t>
                        </m:r>
                        <m:r>
                          <m:rPr>
                            <m:sty m:val="p"/>
                          </m:rPr>
                          <a:rPr lang="en-CA" b="0" i="0" smtClean="0">
                            <a:latin typeface="Cambria Math" panose="02040503050406030204" pitchFamily="18" charset="0"/>
                            <a:ea typeface="Cambria Math" panose="02040503050406030204" pitchFamily="18" charset="0"/>
                          </a:rPr>
                          <m:t>Ca</m:t>
                        </m:r>
                        <m:r>
                          <a:rPr lang="en-CA" b="0" i="0" smtClean="0">
                            <a:latin typeface="Cambria Math" panose="02040503050406030204" pitchFamily="18" charset="0"/>
                            <a:ea typeface="Cambria Math" panose="02040503050406030204" pitchFamily="18" charset="0"/>
                          </a:rPr>
                          <m:t>(</m:t>
                        </m:r>
                        <m:r>
                          <m:rPr>
                            <m:sty m:val="p"/>
                          </m:rPr>
                          <a:rPr lang="en-CA" b="0" i="0" smtClean="0">
                            <a:latin typeface="Cambria Math" panose="02040503050406030204" pitchFamily="18" charset="0"/>
                            <a:ea typeface="Cambria Math" panose="02040503050406030204" pitchFamily="18" charset="0"/>
                          </a:rPr>
                          <m:t>OH</m:t>
                        </m:r>
                        <m:r>
                          <a:rPr lang="en-CA" b="0" i="0" smtClean="0">
                            <a:latin typeface="Cambria Math" panose="02040503050406030204" pitchFamily="18" charset="0"/>
                            <a:ea typeface="Cambria Math" panose="02040503050406030204" pitchFamily="18" charset="0"/>
                          </a:rPr>
                          <m:t>)</m:t>
                        </m:r>
                      </m:e>
                      <m:sub>
                        <m:r>
                          <a:rPr lang="en-CA" b="0" i="0" smtClean="0">
                            <a:latin typeface="Cambria Math" panose="02040503050406030204" pitchFamily="18" charset="0"/>
                            <a:ea typeface="Cambria Math" panose="02040503050406030204" pitchFamily="18" charset="0"/>
                          </a:rPr>
                          <m:t>2</m:t>
                        </m:r>
                      </m:sub>
                    </m:sSub>
                    <m:r>
                      <a:rPr lang="en-CA" i="0" smtClean="0">
                        <a:latin typeface="Cambria Math" panose="02040503050406030204" pitchFamily="18" charset="0"/>
                        <a:ea typeface="Cambria Math" panose="02040503050406030204" pitchFamily="18" charset="0"/>
                      </a:rPr>
                      <m:t>+</m:t>
                    </m:r>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2</m:t>
                        </m:r>
                        <m:r>
                          <m:rPr>
                            <m:sty m:val="p"/>
                          </m:rPr>
                          <a:rPr lang="en-CA" b="0" i="0" smtClean="0">
                            <a:latin typeface="Cambria Math" panose="02040503050406030204" pitchFamily="18" charset="0"/>
                            <a:ea typeface="Cambria Math" panose="02040503050406030204" pitchFamily="18" charset="0"/>
                          </a:rPr>
                          <m:t>H</m:t>
                        </m:r>
                      </m:e>
                      <m:sub>
                        <m:r>
                          <a:rPr lang="en-CA" b="0" i="0" smtClean="0">
                            <a:latin typeface="Cambria Math" panose="02040503050406030204" pitchFamily="18" charset="0"/>
                            <a:ea typeface="Cambria Math" panose="02040503050406030204" pitchFamily="18" charset="0"/>
                          </a:rPr>
                          <m:t>3</m:t>
                        </m:r>
                      </m:sub>
                    </m:sSub>
                    <m:sSub>
                      <m:sSubPr>
                        <m:ctrlPr>
                          <a:rPr lang="en-CA" i="1" smtClean="0">
                            <a:latin typeface="Cambria Math" panose="02040503050406030204" pitchFamily="18" charset="0"/>
                            <a:ea typeface="Cambria Math" panose="02040503050406030204" pitchFamily="18" charset="0"/>
                          </a:rPr>
                        </m:ctrlPr>
                      </m:sSubPr>
                      <m:e>
                        <m:r>
                          <m:rPr>
                            <m:sty m:val="p"/>
                          </m:rPr>
                          <a:rPr lang="en-CA" b="0" i="0" smtClean="0">
                            <a:latin typeface="Cambria Math" panose="02040503050406030204" pitchFamily="18" charset="0"/>
                            <a:ea typeface="Cambria Math" panose="02040503050406030204" pitchFamily="18" charset="0"/>
                          </a:rPr>
                          <m:t>PO</m:t>
                        </m:r>
                      </m:e>
                      <m:sub>
                        <m:r>
                          <a:rPr lang="en-CA" b="0" i="0" smtClean="0">
                            <a:latin typeface="Cambria Math" panose="02040503050406030204" pitchFamily="18" charset="0"/>
                            <a:ea typeface="Cambria Math" panose="02040503050406030204" pitchFamily="18" charset="0"/>
                          </a:rPr>
                          <m:t>4</m:t>
                        </m:r>
                      </m:sub>
                    </m:sSub>
                    <m:r>
                      <a:rPr lang="en-CA" b="0" i="0" smtClean="0">
                        <a:latin typeface="Cambria Math" panose="02040503050406030204" pitchFamily="18" charset="0"/>
                        <a:ea typeface="Cambria Math" panose="02040503050406030204" pitchFamily="18" charset="0"/>
                      </a:rPr>
                      <m:t> </m:t>
                    </m:r>
                    <m:groupChr>
                      <m:groupChrPr>
                        <m:chr m:val="→"/>
                        <m:vertJc m:val="bot"/>
                        <m:ctrlPr>
                          <a:rPr lang="en-CA" i="1">
                            <a:latin typeface="Cambria Math" panose="02040503050406030204" pitchFamily="18" charset="0"/>
                            <a:ea typeface="Cambria Math" panose="02040503050406030204" pitchFamily="18" charset="0"/>
                          </a:rPr>
                        </m:ctrlPr>
                      </m:groupChrPr>
                      <m:e>
                        <m:r>
                          <m:rPr>
                            <m:brk m:alnAt="2"/>
                          </m:rPr>
                          <a:rPr lang="en-CA" i="0">
                            <a:latin typeface="Cambria Math" panose="02040503050406030204" pitchFamily="18" charset="0"/>
                            <a:ea typeface="Cambria Math" panose="02040503050406030204" pitchFamily="18" charset="0"/>
                          </a:rPr>
                          <m:t> </m:t>
                        </m:r>
                        <m:r>
                          <a:rPr lang="en-CA" i="0">
                            <a:latin typeface="Cambria Math" panose="02040503050406030204" pitchFamily="18" charset="0"/>
                            <a:ea typeface="Cambria Math" panose="02040503050406030204" pitchFamily="18" charset="0"/>
                          </a:rPr>
                          <m:t>          </m:t>
                        </m:r>
                      </m:e>
                    </m:groupChr>
                    <m:r>
                      <a:rPr lang="en-CA" b="0" i="0" smtClean="0">
                        <a:latin typeface="Cambria Math" panose="02040503050406030204" pitchFamily="18" charset="0"/>
                        <a:ea typeface="Cambria Math" panose="02040503050406030204" pitchFamily="18" charset="0"/>
                      </a:rPr>
                      <m:t> </m:t>
                    </m:r>
                    <m:sSub>
                      <m:sSubPr>
                        <m:ctrlPr>
                          <a:rPr lang="en-CA" i="1" smtClean="0">
                            <a:latin typeface="Cambria Math" panose="02040503050406030204" pitchFamily="18" charset="0"/>
                            <a:ea typeface="Cambria Math" panose="02040503050406030204" pitchFamily="18" charset="0"/>
                          </a:rPr>
                        </m:ctrlPr>
                      </m:sSubPr>
                      <m:e>
                        <m:r>
                          <m:rPr>
                            <m:sty m:val="p"/>
                          </m:rPr>
                          <a:rPr lang="en-CA" b="0" i="0" smtClean="0">
                            <a:latin typeface="Cambria Math" panose="02040503050406030204" pitchFamily="18" charset="0"/>
                            <a:ea typeface="Cambria Math" panose="02040503050406030204" pitchFamily="18" charset="0"/>
                          </a:rPr>
                          <m:t>Ca</m:t>
                        </m:r>
                      </m:e>
                      <m:sub>
                        <m:r>
                          <a:rPr lang="en-CA" b="0" i="0" smtClean="0">
                            <a:latin typeface="Cambria Math" panose="02040503050406030204" pitchFamily="18" charset="0"/>
                            <a:ea typeface="Cambria Math" panose="02040503050406030204" pitchFamily="18" charset="0"/>
                          </a:rPr>
                          <m:t>3</m:t>
                        </m:r>
                      </m:sub>
                    </m:sSub>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m:t>
                        </m:r>
                        <m:r>
                          <m:rPr>
                            <m:sty m:val="p"/>
                          </m:rPr>
                          <a:rPr lang="en-CA" b="0" i="0" smtClean="0">
                            <a:latin typeface="Cambria Math" panose="02040503050406030204" pitchFamily="18" charset="0"/>
                            <a:ea typeface="Cambria Math" panose="02040503050406030204" pitchFamily="18" charset="0"/>
                          </a:rPr>
                          <m:t>PO</m:t>
                        </m:r>
                      </m:e>
                      <m:sub>
                        <m:r>
                          <a:rPr lang="en-CA" b="0" i="0" smtClean="0">
                            <a:latin typeface="Cambria Math" panose="02040503050406030204" pitchFamily="18" charset="0"/>
                            <a:ea typeface="Cambria Math" panose="02040503050406030204" pitchFamily="18" charset="0"/>
                          </a:rPr>
                          <m:t>4</m:t>
                        </m:r>
                      </m:sub>
                    </m:sSub>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m:t>
                        </m:r>
                      </m:e>
                      <m:sub>
                        <m:r>
                          <a:rPr lang="en-CA" b="0" i="0" smtClean="0">
                            <a:latin typeface="Cambria Math" panose="02040503050406030204" pitchFamily="18" charset="0"/>
                            <a:ea typeface="Cambria Math" panose="02040503050406030204" pitchFamily="18" charset="0"/>
                          </a:rPr>
                          <m:t>2</m:t>
                        </m:r>
                      </m:sub>
                    </m:sSub>
                    <m:r>
                      <a:rPr lang="en-CA" i="0" smtClean="0">
                        <a:latin typeface="Cambria Math" panose="02040503050406030204" pitchFamily="18" charset="0"/>
                        <a:ea typeface="Cambria Math" panose="02040503050406030204" pitchFamily="18" charset="0"/>
                      </a:rPr>
                      <m:t>+</m:t>
                    </m:r>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6</m:t>
                        </m:r>
                        <m:r>
                          <m:rPr>
                            <m:sty m:val="p"/>
                          </m:rPr>
                          <a:rPr lang="en-CA" b="0" i="0" smtClean="0">
                            <a:latin typeface="Cambria Math" panose="02040503050406030204" pitchFamily="18" charset="0"/>
                            <a:ea typeface="Cambria Math" panose="02040503050406030204" pitchFamily="18" charset="0"/>
                          </a:rPr>
                          <m:t>H</m:t>
                        </m:r>
                      </m:e>
                      <m:sub>
                        <m:r>
                          <a:rPr lang="en-CA" b="0" i="0" smtClean="0">
                            <a:latin typeface="Cambria Math" panose="02040503050406030204" pitchFamily="18" charset="0"/>
                            <a:ea typeface="Cambria Math" panose="02040503050406030204" pitchFamily="18" charset="0"/>
                          </a:rPr>
                          <m:t>2</m:t>
                        </m:r>
                      </m:sub>
                    </m:sSub>
                    <m:r>
                      <m:rPr>
                        <m:sty m:val="p"/>
                      </m:rPr>
                      <a:rPr lang="en-CA" b="0" i="0" smtClean="0">
                        <a:latin typeface="Cambria Math" panose="02040503050406030204" pitchFamily="18" charset="0"/>
                        <a:ea typeface="Cambria Math" panose="02040503050406030204" pitchFamily="18" charset="0"/>
                      </a:rPr>
                      <m:t>O</m:t>
                    </m:r>
                  </m:oMath>
                </a14:m>
                <a:endParaRPr lang="en-CA" dirty="0">
                  <a:ea typeface="Cambria Math" panose="02040503050406030204" pitchFamily="18" charset="0"/>
                </a:endParaRPr>
              </a:p>
              <a:p>
                <a:endParaRPr lang="en-CA" sz="3200" dirty="0">
                  <a:ea typeface="Cambria Math" panose="02040503050406030204" pitchFamily="18" charset="0"/>
                </a:endParaRPr>
              </a:p>
              <a:p>
                <a:pPr marL="0" indent="0">
                  <a:buNone/>
                </a:pPr>
                <a:endParaRPr lang="en-CA" sz="3200" dirty="0">
                  <a:ea typeface="Cambria Math" panose="02040503050406030204" pitchFamily="18" charset="0"/>
                </a:endParaRPr>
              </a:p>
              <a:p>
                <a:pPr marL="0" indent="0">
                  <a:buNone/>
                </a:pPr>
                <a:endParaRPr lang="en-CA" sz="3200" dirty="0"/>
              </a:p>
            </p:txBody>
          </p:sp>
        </mc:Choice>
        <mc:Fallback xmlns="">
          <p:sp>
            <p:nvSpPr>
              <p:cNvPr id="3" name="Content Placeholder 2">
                <a:extLst>
                  <a:ext uri="{FF2B5EF4-FFF2-40B4-BE49-F238E27FC236}">
                    <a16:creationId xmlns:a16="http://schemas.microsoft.com/office/drawing/2014/main" id="{19B4DA04-0A63-4B71-B031-F3185C64C776}"/>
                  </a:ext>
                </a:extLst>
              </p:cNvPr>
              <p:cNvSpPr>
                <a:spLocks noGrp="1" noRot="1" noChangeAspect="1" noMove="1" noResize="1" noEditPoints="1" noAdjustHandles="1" noChangeArrowheads="1" noChangeShapeType="1" noTextEdit="1"/>
              </p:cNvSpPr>
              <p:nvPr>
                <p:ph idx="1"/>
              </p:nvPr>
            </p:nvSpPr>
            <p:spPr>
              <a:xfrm>
                <a:off x="628650" y="493295"/>
                <a:ext cx="7886700" cy="5683668"/>
              </a:xfrm>
              <a:blipFill>
                <a:blip r:embed="rId2"/>
                <a:stretch>
                  <a:fillRect l="-1777" t="-2253" r="-464"/>
                </a:stretch>
              </a:blipFill>
            </p:spPr>
            <p:txBody>
              <a:bodyPr/>
              <a:lstStyle/>
              <a:p>
                <a:r>
                  <a:rPr lang="en-CA">
                    <a:noFill/>
                  </a:rPr>
                  <a:t> </a:t>
                </a:r>
              </a:p>
            </p:txBody>
          </p:sp>
        </mc:Fallback>
      </mc:AlternateContent>
    </p:spTree>
    <p:extLst>
      <p:ext uri="{BB962C8B-B14F-4D97-AF65-F5344CB8AC3E}">
        <p14:creationId xmlns:p14="http://schemas.microsoft.com/office/powerpoint/2010/main" val="135679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B4DA04-0A63-4B71-B031-F3185C64C776}"/>
                  </a:ext>
                </a:extLst>
              </p:cNvPr>
              <p:cNvSpPr>
                <a:spLocks noGrp="1"/>
              </p:cNvSpPr>
              <p:nvPr>
                <p:ph idx="1"/>
              </p:nvPr>
            </p:nvSpPr>
            <p:spPr>
              <a:xfrm>
                <a:off x="628650" y="493295"/>
                <a:ext cx="7886700" cy="5683668"/>
              </a:xfrm>
            </p:spPr>
            <p:txBody>
              <a:bodyPr>
                <a:normAutofit/>
              </a:bodyPr>
              <a:lstStyle/>
              <a:p>
                <a:r>
                  <a:rPr lang="en-CA" sz="3200" dirty="0"/>
                  <a:t>How many moles of Ca(OH)</a:t>
                </a:r>
                <a:r>
                  <a:rPr lang="en-CA" sz="3200" baseline="-25000" dirty="0"/>
                  <a:t>2</a:t>
                </a:r>
                <a:r>
                  <a:rPr lang="en-CA" sz="3200" dirty="0"/>
                  <a:t> are required to react with 1.36 mol of H</a:t>
                </a:r>
                <a:r>
                  <a:rPr lang="en-CA" sz="3200" baseline="-25000" dirty="0"/>
                  <a:t>3</a:t>
                </a:r>
                <a:r>
                  <a:rPr lang="en-CA" sz="3200" dirty="0"/>
                  <a:t>PO</a:t>
                </a:r>
                <a:r>
                  <a:rPr lang="en-CA" sz="3200" baseline="-25000" dirty="0"/>
                  <a:t>4</a:t>
                </a:r>
                <a:r>
                  <a:rPr lang="en-CA" sz="3200" dirty="0"/>
                  <a:t> to produce Ca</a:t>
                </a:r>
                <a:r>
                  <a:rPr lang="en-CA" sz="3200" baseline="-25000" dirty="0"/>
                  <a:t>3</a:t>
                </a:r>
                <a:r>
                  <a:rPr lang="en-CA" sz="3200" dirty="0"/>
                  <a:t>(PO</a:t>
                </a:r>
                <a:r>
                  <a:rPr lang="en-CA" sz="3200" baseline="-25000" dirty="0"/>
                  <a:t>4</a:t>
                </a:r>
                <a:r>
                  <a:rPr lang="en-CA" sz="3200" dirty="0"/>
                  <a:t>)</a:t>
                </a:r>
                <a:r>
                  <a:rPr lang="en-CA" sz="3200" baseline="-25000" dirty="0"/>
                  <a:t>2</a:t>
                </a:r>
                <a:r>
                  <a:rPr lang="en-CA" sz="3200" dirty="0"/>
                  <a:t> according to the equation:</a:t>
                </a:r>
              </a:p>
              <a:p>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3</m:t>
                        </m:r>
                        <m:r>
                          <m:rPr>
                            <m:sty m:val="p"/>
                          </m:rPr>
                          <a:rPr lang="en-CA" b="0" i="0" smtClean="0">
                            <a:latin typeface="Cambria Math" panose="02040503050406030204" pitchFamily="18" charset="0"/>
                            <a:ea typeface="Cambria Math" panose="02040503050406030204" pitchFamily="18" charset="0"/>
                          </a:rPr>
                          <m:t>Ca</m:t>
                        </m:r>
                        <m:r>
                          <a:rPr lang="en-CA" b="0" i="0" smtClean="0">
                            <a:latin typeface="Cambria Math" panose="02040503050406030204" pitchFamily="18" charset="0"/>
                            <a:ea typeface="Cambria Math" panose="02040503050406030204" pitchFamily="18" charset="0"/>
                          </a:rPr>
                          <m:t>(</m:t>
                        </m:r>
                        <m:r>
                          <m:rPr>
                            <m:sty m:val="p"/>
                          </m:rPr>
                          <a:rPr lang="en-CA" b="0" i="0" smtClean="0">
                            <a:latin typeface="Cambria Math" panose="02040503050406030204" pitchFamily="18" charset="0"/>
                            <a:ea typeface="Cambria Math" panose="02040503050406030204" pitchFamily="18" charset="0"/>
                          </a:rPr>
                          <m:t>OH</m:t>
                        </m:r>
                        <m:r>
                          <a:rPr lang="en-CA" b="0" i="0" smtClean="0">
                            <a:latin typeface="Cambria Math" panose="02040503050406030204" pitchFamily="18" charset="0"/>
                            <a:ea typeface="Cambria Math" panose="02040503050406030204" pitchFamily="18" charset="0"/>
                          </a:rPr>
                          <m:t>)</m:t>
                        </m:r>
                      </m:e>
                      <m:sub>
                        <m:r>
                          <a:rPr lang="en-CA" b="0" i="0" smtClean="0">
                            <a:latin typeface="Cambria Math" panose="02040503050406030204" pitchFamily="18" charset="0"/>
                            <a:ea typeface="Cambria Math" panose="02040503050406030204" pitchFamily="18" charset="0"/>
                          </a:rPr>
                          <m:t>2</m:t>
                        </m:r>
                      </m:sub>
                    </m:sSub>
                    <m:r>
                      <a:rPr lang="en-CA" i="0" smtClean="0">
                        <a:latin typeface="Cambria Math" panose="02040503050406030204" pitchFamily="18" charset="0"/>
                        <a:ea typeface="Cambria Math" panose="02040503050406030204" pitchFamily="18" charset="0"/>
                      </a:rPr>
                      <m:t>+</m:t>
                    </m:r>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2</m:t>
                        </m:r>
                        <m:r>
                          <m:rPr>
                            <m:sty m:val="p"/>
                          </m:rPr>
                          <a:rPr lang="en-CA" b="0" i="0" smtClean="0">
                            <a:latin typeface="Cambria Math" panose="02040503050406030204" pitchFamily="18" charset="0"/>
                            <a:ea typeface="Cambria Math" panose="02040503050406030204" pitchFamily="18" charset="0"/>
                          </a:rPr>
                          <m:t>H</m:t>
                        </m:r>
                      </m:e>
                      <m:sub>
                        <m:r>
                          <a:rPr lang="en-CA" b="0" i="0" smtClean="0">
                            <a:latin typeface="Cambria Math" panose="02040503050406030204" pitchFamily="18" charset="0"/>
                            <a:ea typeface="Cambria Math" panose="02040503050406030204" pitchFamily="18" charset="0"/>
                          </a:rPr>
                          <m:t>3</m:t>
                        </m:r>
                      </m:sub>
                    </m:sSub>
                    <m:sSub>
                      <m:sSubPr>
                        <m:ctrlPr>
                          <a:rPr lang="en-CA" i="1" smtClean="0">
                            <a:latin typeface="Cambria Math" panose="02040503050406030204" pitchFamily="18" charset="0"/>
                            <a:ea typeface="Cambria Math" panose="02040503050406030204" pitchFamily="18" charset="0"/>
                          </a:rPr>
                        </m:ctrlPr>
                      </m:sSubPr>
                      <m:e>
                        <m:r>
                          <m:rPr>
                            <m:sty m:val="p"/>
                          </m:rPr>
                          <a:rPr lang="en-CA" b="0" i="0" smtClean="0">
                            <a:latin typeface="Cambria Math" panose="02040503050406030204" pitchFamily="18" charset="0"/>
                            <a:ea typeface="Cambria Math" panose="02040503050406030204" pitchFamily="18" charset="0"/>
                          </a:rPr>
                          <m:t>PO</m:t>
                        </m:r>
                      </m:e>
                      <m:sub>
                        <m:r>
                          <a:rPr lang="en-CA" b="0" i="0" smtClean="0">
                            <a:latin typeface="Cambria Math" panose="02040503050406030204" pitchFamily="18" charset="0"/>
                            <a:ea typeface="Cambria Math" panose="02040503050406030204" pitchFamily="18" charset="0"/>
                          </a:rPr>
                          <m:t>4</m:t>
                        </m:r>
                      </m:sub>
                    </m:sSub>
                    <m:r>
                      <a:rPr lang="en-CA" b="0" i="0" smtClean="0">
                        <a:latin typeface="Cambria Math" panose="02040503050406030204" pitchFamily="18" charset="0"/>
                        <a:ea typeface="Cambria Math" panose="02040503050406030204" pitchFamily="18" charset="0"/>
                      </a:rPr>
                      <m:t> </m:t>
                    </m:r>
                    <m:groupChr>
                      <m:groupChrPr>
                        <m:chr m:val="→"/>
                        <m:vertJc m:val="bot"/>
                        <m:ctrlPr>
                          <a:rPr lang="en-CA" i="1">
                            <a:latin typeface="Cambria Math" panose="02040503050406030204" pitchFamily="18" charset="0"/>
                            <a:ea typeface="Cambria Math" panose="02040503050406030204" pitchFamily="18" charset="0"/>
                          </a:rPr>
                        </m:ctrlPr>
                      </m:groupChrPr>
                      <m:e>
                        <m:r>
                          <m:rPr>
                            <m:brk m:alnAt="2"/>
                          </m:rPr>
                          <a:rPr lang="en-CA" i="0">
                            <a:latin typeface="Cambria Math" panose="02040503050406030204" pitchFamily="18" charset="0"/>
                            <a:ea typeface="Cambria Math" panose="02040503050406030204" pitchFamily="18" charset="0"/>
                          </a:rPr>
                          <m:t> </m:t>
                        </m:r>
                        <m:r>
                          <a:rPr lang="en-CA" i="0">
                            <a:latin typeface="Cambria Math" panose="02040503050406030204" pitchFamily="18" charset="0"/>
                            <a:ea typeface="Cambria Math" panose="02040503050406030204" pitchFamily="18" charset="0"/>
                          </a:rPr>
                          <m:t>          </m:t>
                        </m:r>
                      </m:e>
                    </m:groupChr>
                    <m:r>
                      <a:rPr lang="en-CA" b="0" i="0" smtClean="0">
                        <a:latin typeface="Cambria Math" panose="02040503050406030204" pitchFamily="18" charset="0"/>
                        <a:ea typeface="Cambria Math" panose="02040503050406030204" pitchFamily="18" charset="0"/>
                      </a:rPr>
                      <m:t> </m:t>
                    </m:r>
                    <m:sSub>
                      <m:sSubPr>
                        <m:ctrlPr>
                          <a:rPr lang="en-CA" i="1" smtClean="0">
                            <a:latin typeface="Cambria Math" panose="02040503050406030204" pitchFamily="18" charset="0"/>
                            <a:ea typeface="Cambria Math" panose="02040503050406030204" pitchFamily="18" charset="0"/>
                          </a:rPr>
                        </m:ctrlPr>
                      </m:sSubPr>
                      <m:e>
                        <m:r>
                          <m:rPr>
                            <m:sty m:val="p"/>
                          </m:rPr>
                          <a:rPr lang="en-CA" b="0" i="0" smtClean="0">
                            <a:latin typeface="Cambria Math" panose="02040503050406030204" pitchFamily="18" charset="0"/>
                            <a:ea typeface="Cambria Math" panose="02040503050406030204" pitchFamily="18" charset="0"/>
                          </a:rPr>
                          <m:t>Ca</m:t>
                        </m:r>
                      </m:e>
                      <m:sub>
                        <m:r>
                          <a:rPr lang="en-CA" b="0" i="0" smtClean="0">
                            <a:latin typeface="Cambria Math" panose="02040503050406030204" pitchFamily="18" charset="0"/>
                            <a:ea typeface="Cambria Math" panose="02040503050406030204" pitchFamily="18" charset="0"/>
                          </a:rPr>
                          <m:t>3</m:t>
                        </m:r>
                      </m:sub>
                    </m:sSub>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m:t>
                        </m:r>
                        <m:r>
                          <m:rPr>
                            <m:sty m:val="p"/>
                          </m:rPr>
                          <a:rPr lang="en-CA" b="0" i="0" smtClean="0">
                            <a:latin typeface="Cambria Math" panose="02040503050406030204" pitchFamily="18" charset="0"/>
                            <a:ea typeface="Cambria Math" panose="02040503050406030204" pitchFamily="18" charset="0"/>
                          </a:rPr>
                          <m:t>PO</m:t>
                        </m:r>
                      </m:e>
                      <m:sub>
                        <m:r>
                          <a:rPr lang="en-CA" b="0" i="0" smtClean="0">
                            <a:latin typeface="Cambria Math" panose="02040503050406030204" pitchFamily="18" charset="0"/>
                            <a:ea typeface="Cambria Math" panose="02040503050406030204" pitchFamily="18" charset="0"/>
                          </a:rPr>
                          <m:t>4</m:t>
                        </m:r>
                      </m:sub>
                    </m:sSub>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m:t>
                        </m:r>
                      </m:e>
                      <m:sub>
                        <m:r>
                          <a:rPr lang="en-CA" b="0" i="0" smtClean="0">
                            <a:latin typeface="Cambria Math" panose="02040503050406030204" pitchFamily="18" charset="0"/>
                            <a:ea typeface="Cambria Math" panose="02040503050406030204" pitchFamily="18" charset="0"/>
                          </a:rPr>
                          <m:t>2</m:t>
                        </m:r>
                      </m:sub>
                    </m:sSub>
                    <m:r>
                      <a:rPr lang="en-CA" i="0" smtClean="0">
                        <a:latin typeface="Cambria Math" panose="02040503050406030204" pitchFamily="18" charset="0"/>
                        <a:ea typeface="Cambria Math" panose="02040503050406030204" pitchFamily="18" charset="0"/>
                      </a:rPr>
                      <m:t>+</m:t>
                    </m:r>
                    <m:sSub>
                      <m:sSubPr>
                        <m:ctrlPr>
                          <a:rPr lang="en-CA" i="1" smtClean="0">
                            <a:latin typeface="Cambria Math" panose="02040503050406030204" pitchFamily="18" charset="0"/>
                            <a:ea typeface="Cambria Math" panose="02040503050406030204" pitchFamily="18" charset="0"/>
                          </a:rPr>
                        </m:ctrlPr>
                      </m:sSubPr>
                      <m:e>
                        <m:r>
                          <a:rPr lang="en-CA" b="0" i="0" smtClean="0">
                            <a:latin typeface="Cambria Math" panose="02040503050406030204" pitchFamily="18" charset="0"/>
                            <a:ea typeface="Cambria Math" panose="02040503050406030204" pitchFamily="18" charset="0"/>
                          </a:rPr>
                          <m:t>6</m:t>
                        </m:r>
                        <m:r>
                          <m:rPr>
                            <m:sty m:val="p"/>
                          </m:rPr>
                          <a:rPr lang="en-CA" b="0" i="0" smtClean="0">
                            <a:latin typeface="Cambria Math" panose="02040503050406030204" pitchFamily="18" charset="0"/>
                            <a:ea typeface="Cambria Math" panose="02040503050406030204" pitchFamily="18" charset="0"/>
                          </a:rPr>
                          <m:t>H</m:t>
                        </m:r>
                      </m:e>
                      <m:sub>
                        <m:r>
                          <a:rPr lang="en-CA" b="0" i="0" smtClean="0">
                            <a:latin typeface="Cambria Math" panose="02040503050406030204" pitchFamily="18" charset="0"/>
                            <a:ea typeface="Cambria Math" panose="02040503050406030204" pitchFamily="18" charset="0"/>
                          </a:rPr>
                          <m:t>2</m:t>
                        </m:r>
                      </m:sub>
                    </m:sSub>
                    <m:r>
                      <m:rPr>
                        <m:sty m:val="p"/>
                      </m:rPr>
                      <a:rPr lang="en-CA" b="0" i="0" smtClean="0">
                        <a:latin typeface="Cambria Math" panose="02040503050406030204" pitchFamily="18" charset="0"/>
                        <a:ea typeface="Cambria Math" panose="02040503050406030204" pitchFamily="18" charset="0"/>
                      </a:rPr>
                      <m:t>O</m:t>
                    </m:r>
                  </m:oMath>
                </a14:m>
                <a:endParaRPr lang="en-CA" dirty="0">
                  <a:ea typeface="Cambria Math" panose="02040503050406030204" pitchFamily="18" charset="0"/>
                </a:endParaRPr>
              </a:p>
              <a:p>
                <a:endParaRPr lang="en-CA"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ea typeface="Cambria Math" panose="02040503050406030204" pitchFamily="18" charset="0"/>
                        </a:rPr>
                        <m:t>1.36 </m:t>
                      </m:r>
                      <m:r>
                        <m:rPr>
                          <m:sty m:val="p"/>
                        </m:rPr>
                        <a:rPr lang="en-US" b="0" i="0" smtClean="0">
                          <a:latin typeface="Cambria Math" panose="02040503050406030204" pitchFamily="18" charset="0"/>
                          <a:ea typeface="Cambria Math" panose="02040503050406030204" pitchFamily="18" charset="0"/>
                        </a:rPr>
                        <m:t>mol</m:t>
                      </m:r>
                      <m:r>
                        <a:rPr lang="en-US" b="0" i="0"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H</m:t>
                          </m:r>
                        </m:e>
                        <m:sub>
                          <m:r>
                            <a:rPr lang="en-US" b="0" i="0" smtClean="0">
                              <a:latin typeface="Cambria Math" panose="02040503050406030204" pitchFamily="18" charset="0"/>
                              <a:ea typeface="Cambria Math" panose="02040503050406030204" pitchFamily="18" charset="0"/>
                            </a:rPr>
                            <m:t>3</m:t>
                          </m:r>
                        </m:sub>
                      </m:sSub>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PO</m:t>
                          </m:r>
                        </m:e>
                        <m:sub>
                          <m:r>
                            <a:rPr lang="en-US" b="0" i="0" smtClean="0">
                              <a:latin typeface="Cambria Math" panose="02040503050406030204" pitchFamily="18" charset="0"/>
                              <a:ea typeface="Cambria Math" panose="02040503050406030204" pitchFamily="18" charset="0"/>
                            </a:rPr>
                            <m:t>4</m:t>
                          </m:r>
                        </m:sub>
                      </m:sSub>
                      <m:r>
                        <a:rPr lang="en-US" b="0" i="0" smtClean="0">
                          <a:latin typeface="Cambria Math" panose="02040503050406030204" pitchFamily="18" charset="0"/>
                          <a:ea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0" smtClean="0">
                              <a:latin typeface="Cambria Math" panose="02040503050406030204" pitchFamily="18" charset="0"/>
                              <a:ea typeface="Cambria Math" panose="02040503050406030204" pitchFamily="18" charset="0"/>
                            </a:rPr>
                            <m:t>3 </m:t>
                          </m:r>
                          <m:r>
                            <m:rPr>
                              <m:sty m:val="p"/>
                            </m:rPr>
                            <a:rPr lang="en-US" b="0" i="0" smtClean="0">
                              <a:latin typeface="Cambria Math" panose="02040503050406030204" pitchFamily="18" charset="0"/>
                              <a:ea typeface="Cambria Math" panose="02040503050406030204" pitchFamily="18" charset="0"/>
                            </a:rPr>
                            <m:t>mol</m:t>
                          </m:r>
                          <m:r>
                            <a:rPr lang="en-US" b="0" i="0"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Ca</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OH</m:t>
                              </m:r>
                              <m:r>
                                <a:rPr lang="en-US" b="0" i="0" smtClean="0">
                                  <a:latin typeface="Cambria Math" panose="02040503050406030204" pitchFamily="18" charset="0"/>
                                  <a:ea typeface="Cambria Math" panose="02040503050406030204" pitchFamily="18" charset="0"/>
                                </a:rPr>
                                <m:t>)</m:t>
                              </m:r>
                            </m:e>
                            <m:sub>
                              <m:r>
                                <a:rPr lang="en-US" b="0" i="0" smtClean="0">
                                  <a:latin typeface="Cambria Math" panose="02040503050406030204" pitchFamily="18" charset="0"/>
                                  <a:ea typeface="Cambria Math" panose="02040503050406030204" pitchFamily="18" charset="0"/>
                                </a:rPr>
                                <m:t>2</m:t>
                              </m:r>
                            </m:sub>
                          </m:sSub>
                        </m:num>
                        <m:den>
                          <m:r>
                            <a:rPr lang="en-US" b="0" i="0" smtClean="0">
                              <a:latin typeface="Cambria Math" panose="02040503050406030204" pitchFamily="18" charset="0"/>
                              <a:ea typeface="Cambria Math" panose="02040503050406030204" pitchFamily="18" charset="0"/>
                            </a:rPr>
                            <m:t>2 </m:t>
                          </m:r>
                          <m:r>
                            <m:rPr>
                              <m:sty m:val="p"/>
                            </m:rPr>
                            <a:rPr lang="en-US" b="0" i="0" smtClean="0">
                              <a:latin typeface="Cambria Math" panose="02040503050406030204" pitchFamily="18" charset="0"/>
                              <a:ea typeface="Cambria Math" panose="02040503050406030204" pitchFamily="18" charset="0"/>
                            </a:rPr>
                            <m:t>mol</m:t>
                          </m:r>
                          <m:r>
                            <a:rPr lang="en-US" b="0" i="0"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H</m:t>
                              </m:r>
                            </m:e>
                            <m:sub>
                              <m:r>
                                <a:rPr lang="en-US" b="0" i="0" smtClean="0">
                                  <a:latin typeface="Cambria Math" panose="02040503050406030204" pitchFamily="18" charset="0"/>
                                  <a:ea typeface="Cambria Math" panose="02040503050406030204" pitchFamily="18" charset="0"/>
                                </a:rPr>
                                <m:t>3</m:t>
                              </m:r>
                            </m:sub>
                          </m:sSub>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PO</m:t>
                              </m:r>
                            </m:e>
                            <m:sub>
                              <m:r>
                                <a:rPr lang="en-US" b="0" i="0" smtClean="0">
                                  <a:latin typeface="Cambria Math" panose="02040503050406030204" pitchFamily="18" charset="0"/>
                                  <a:ea typeface="Cambria Math" panose="02040503050406030204" pitchFamily="18" charset="0"/>
                                </a:rPr>
                                <m:t>4</m:t>
                              </m:r>
                            </m:sub>
                          </m:sSub>
                        </m:den>
                      </m:f>
                    </m:oMath>
                  </m:oMathPara>
                </a14:m>
                <a:endParaRPr lang="en-CA" dirty="0">
                  <a:ea typeface="Cambria Math" panose="02040503050406030204" pitchFamily="18" charset="0"/>
                </a:endParaRPr>
              </a:p>
              <a:p>
                <a:pPr marL="0" indent="0">
                  <a:buNone/>
                </a:pPr>
                <a:r>
                  <a:rPr lang="en-CA" dirty="0">
                    <a:ea typeface="Cambria Math" panose="02040503050406030204" pitchFamily="18" charset="0"/>
                  </a:rPr>
                  <a:t>= 2.04 mol Ca(OH)</a:t>
                </a:r>
                <a:r>
                  <a:rPr lang="en-CA" baseline="-25000" dirty="0">
                    <a:ea typeface="Cambria Math" panose="02040503050406030204" pitchFamily="18" charset="0"/>
                  </a:rPr>
                  <a:t>2</a:t>
                </a:r>
                <a:endParaRPr lang="en-CA" dirty="0">
                  <a:ea typeface="Cambria Math" panose="02040503050406030204" pitchFamily="18" charset="0"/>
                </a:endParaRPr>
              </a:p>
              <a:p>
                <a:endParaRPr lang="en-CA" sz="3200" dirty="0">
                  <a:ea typeface="Cambria Math" panose="02040503050406030204" pitchFamily="18" charset="0"/>
                </a:endParaRPr>
              </a:p>
              <a:p>
                <a:pPr marL="0" indent="0">
                  <a:buNone/>
                </a:pPr>
                <a:endParaRPr lang="en-CA" sz="3200" dirty="0">
                  <a:ea typeface="Cambria Math" panose="02040503050406030204" pitchFamily="18" charset="0"/>
                </a:endParaRPr>
              </a:p>
              <a:p>
                <a:pPr marL="0" indent="0">
                  <a:buNone/>
                </a:pPr>
                <a:endParaRPr lang="en-CA" sz="3200" dirty="0"/>
              </a:p>
            </p:txBody>
          </p:sp>
        </mc:Choice>
        <mc:Fallback xmlns="">
          <p:sp>
            <p:nvSpPr>
              <p:cNvPr id="3" name="Content Placeholder 2">
                <a:extLst>
                  <a:ext uri="{FF2B5EF4-FFF2-40B4-BE49-F238E27FC236}">
                    <a16:creationId xmlns:a16="http://schemas.microsoft.com/office/drawing/2014/main" id="{19B4DA04-0A63-4B71-B031-F3185C64C776}"/>
                  </a:ext>
                </a:extLst>
              </p:cNvPr>
              <p:cNvSpPr>
                <a:spLocks noGrp="1" noRot="1" noChangeAspect="1" noMove="1" noResize="1" noEditPoints="1" noAdjustHandles="1" noChangeArrowheads="1" noChangeShapeType="1" noTextEdit="1"/>
              </p:cNvSpPr>
              <p:nvPr>
                <p:ph idx="1"/>
              </p:nvPr>
            </p:nvSpPr>
            <p:spPr>
              <a:xfrm>
                <a:off x="628650" y="493295"/>
                <a:ext cx="7886700" cy="5683668"/>
              </a:xfrm>
              <a:blipFill>
                <a:blip r:embed="rId2"/>
                <a:stretch>
                  <a:fillRect l="-1777" t="-2253" r="-464"/>
                </a:stretch>
              </a:blipFill>
            </p:spPr>
            <p:txBody>
              <a:bodyPr/>
              <a:lstStyle/>
              <a:p>
                <a:r>
                  <a:rPr lang="en-CA">
                    <a:noFill/>
                  </a:rPr>
                  <a:t> </a:t>
                </a:r>
              </a:p>
            </p:txBody>
          </p:sp>
        </mc:Fallback>
      </mc:AlternateContent>
    </p:spTree>
    <p:extLst>
      <p:ext uri="{BB962C8B-B14F-4D97-AF65-F5344CB8AC3E}">
        <p14:creationId xmlns:p14="http://schemas.microsoft.com/office/powerpoint/2010/main" val="2306945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12678</TotalTime>
  <Words>1183</Words>
  <Application>Microsoft Office PowerPoint</Application>
  <PresentationFormat>On-screen Show (4:3)</PresentationFormat>
  <Paragraphs>119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Symbol</vt:lpstr>
      <vt:lpstr>Office Theme</vt:lpstr>
      <vt:lpstr>Stoichiometry</vt:lpstr>
      <vt:lpstr>Chemical Equations</vt:lpstr>
      <vt:lpstr>Stoichiometry</vt:lpstr>
      <vt:lpstr>Stoichiometry</vt:lpstr>
      <vt:lpstr>Example</vt:lpstr>
      <vt:lpstr>PowerPoint Presentation</vt:lpstr>
      <vt:lpstr>PowerPoint Presentation</vt:lpstr>
      <vt:lpstr>PowerPoint Presentation</vt:lpstr>
      <vt:lpstr>PowerPoint Presentation</vt:lpstr>
      <vt:lpstr>Molar quantities review</vt:lpstr>
      <vt:lpstr>Molar quantities review</vt:lpstr>
      <vt:lpstr>Gravimetric stoichiometry</vt:lpstr>
      <vt:lpstr>Mass to Mass Problem</vt:lpstr>
      <vt:lpstr>Mass to Mass Problem</vt:lpstr>
      <vt:lpstr>Example</vt:lpstr>
      <vt:lpstr>Example</vt:lpstr>
      <vt:lpstr>Example</vt:lpstr>
      <vt:lpstr>Example</vt:lpstr>
      <vt:lpstr>Yield</vt:lpstr>
      <vt:lpstr>Example</vt:lpstr>
      <vt:lpstr>Interpreting yield</vt:lpstr>
      <vt:lpstr>Limiting Reagent</vt:lpstr>
      <vt:lpstr>PowerPoint Presentation</vt:lpstr>
      <vt:lpstr>How do you determine which is the limiting reagent?</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Raymond (ASD-E)</dc:creator>
  <cp:lastModifiedBy>Roy, Raymond (ASD-E)</cp:lastModifiedBy>
  <cp:revision>36</cp:revision>
  <cp:lastPrinted>2020-01-07T02:07:25Z</cp:lastPrinted>
  <dcterms:created xsi:type="dcterms:W3CDTF">2020-01-05T00:58:12Z</dcterms:created>
  <dcterms:modified xsi:type="dcterms:W3CDTF">2021-01-12T18:49:24Z</dcterms:modified>
</cp:coreProperties>
</file>