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50" r:id="rId4"/>
  </p:sldMasterIdLst>
  <p:notesMasterIdLst>
    <p:notesMasterId r:id="rId13"/>
  </p:notesMasterIdLst>
  <p:handoutMasterIdLst>
    <p:handoutMasterId r:id="rId14"/>
  </p:handoutMasterIdLst>
  <p:sldIdLst>
    <p:sldId id="279" r:id="rId5"/>
    <p:sldId id="282" r:id="rId6"/>
    <p:sldId id="260" r:id="rId7"/>
    <p:sldId id="296" r:id="rId8"/>
    <p:sldId id="289" r:id="rId9"/>
    <p:sldId id="295" r:id="rId10"/>
    <p:sldId id="330" r:id="rId11"/>
    <p:sldId id="294" r:id="rId12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0099"/>
    <a:srgbClr val="FFFF00"/>
    <a:srgbClr val="FF9900"/>
    <a:srgbClr val="008000"/>
    <a:srgbClr val="0066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908032-E074-4F7E-8C3F-CA6BD424FDEF}" v="141" dt="2022-03-28T16:38:42.004"/>
    <p1510:client id="{B31DECFC-7977-43C7-8B8B-D23DB325311D}" v="12" dt="2022-03-28T16:05:35.4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79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C68D70D4-C734-4DAF-B5B4-2F1E50E4F885}" type="datetimeFigureOut">
              <a:rPr lang="en-CA"/>
              <a:pPr>
                <a:defRPr/>
              </a:pPr>
              <a:t>2022-03-31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1B9DD70-8A70-4BD7-A94C-700E49964EC3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3948698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47497DF8-623B-45A1-95FE-072CB976AC20}" type="datetimeFigureOut">
              <a:rPr lang="en-US"/>
              <a:pPr>
                <a:defRPr/>
              </a:pPr>
              <a:t>3/31/2022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7FB1AB7A-8763-40E7-95DF-16A7FABE1F3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26351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90513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63638" indent="-2317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30363" indent="-2317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95500" indent="-2317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52700" indent="-231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009900" indent="-231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67100" indent="-231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924300" indent="-231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615256C-F77B-49E1-B480-BFE18D20A513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92952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55650" indent="-290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63638" indent="-2317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30363" indent="-2317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95500" indent="-2317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52700" indent="-231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09900" indent="-231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67100" indent="-231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24300" indent="-231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68A4422-14E1-48CF-BBB5-75E38CC71CAC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77642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90513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63638" indent="-2317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30363" indent="-2317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95500" indent="-2317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52700" indent="-231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009900" indent="-231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67100" indent="-231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924300" indent="-231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495F68C-4194-4150-B480-5005236B37F3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28483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55650" indent="-290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63638" indent="-2317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30363" indent="-2317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95500" indent="-2317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52700" indent="-231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09900" indent="-231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67100" indent="-231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24300" indent="-231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CFDD984-D4AB-4DDB-B40E-01C41BE2392B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40761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90513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63638" indent="-2317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30363" indent="-2317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95500" indent="-2317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52700" indent="-231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009900" indent="-231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67100" indent="-231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924300" indent="-231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CB94B03-9E9D-4F49-A553-0CAFE3D4138F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62910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CA" altLang="en-US"/>
              <a:t>Show form in Excel</a:t>
            </a:r>
            <a:endParaRPr lang="en-US" altLang="en-US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55650" indent="-290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63638" indent="-2317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30363" indent="-2317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95500" indent="-2317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52700" indent="-231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09900" indent="-231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67100" indent="-231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24300" indent="-231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3F424C2-2EAE-49CB-92AD-154B6346614D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7427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-7938" y="-7938"/>
            <a:ext cx="9169401" cy="6873876"/>
            <a:chOff x="-8466" y="-8468"/>
            <a:chExt cx="9169804" cy="6874935"/>
          </a:xfrm>
        </p:grpSpPr>
        <p:cxnSp>
          <p:nvCxnSpPr>
            <p:cNvPr id="5" name="Straight Connector 4"/>
            <p:cNvCxnSpPr/>
            <p:nvPr/>
          </p:nvCxnSpPr>
          <p:spPr>
            <a:xfrm flipV="1">
              <a:off x="5130498" y="4175239"/>
              <a:ext cx="4022902" cy="2683288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7041932" y="-529"/>
              <a:ext cx="1219254" cy="6859057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reeform 6"/>
            <p:cNvSpPr/>
            <p:nvPr/>
          </p:nvSpPr>
          <p:spPr>
            <a:xfrm>
              <a:off x="6891113" y="-529"/>
              <a:ext cx="2270225" cy="686699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7"/>
            <p:cNvSpPr/>
            <p:nvPr/>
          </p:nvSpPr>
          <p:spPr>
            <a:xfrm>
              <a:off x="7205452" y="-8468"/>
              <a:ext cx="1947948" cy="6866996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8"/>
            <p:cNvSpPr/>
            <p:nvPr/>
          </p:nvSpPr>
          <p:spPr>
            <a:xfrm>
              <a:off x="6638689" y="3919613"/>
              <a:ext cx="2513123" cy="2938915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9"/>
            <p:cNvSpPr/>
            <p:nvPr/>
          </p:nvSpPr>
          <p:spPr>
            <a:xfrm>
              <a:off x="7010180" y="-8468"/>
              <a:ext cx="2143219" cy="6866996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8296112" y="-8468"/>
              <a:ext cx="857288" cy="6866996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8077027" y="-8468"/>
              <a:ext cx="1066847" cy="6866996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8059565" y="4894488"/>
              <a:ext cx="1095423" cy="1964040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-8466" y="-8468"/>
              <a:ext cx="863639" cy="5698416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99262C-2F59-49B3-9563-A56296B824C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1248983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1B795D-DE40-4B0C-B70B-C9B475EE5F3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5727680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82600" y="790575"/>
            <a:ext cx="457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en-US" sz="8000">
                <a:solidFill>
                  <a:srgbClr val="EE6E4A"/>
                </a:solidFill>
              </a:rPr>
              <a:t>“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6748463" y="2886075"/>
            <a:ext cx="4572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en-US" sz="8000">
                <a:solidFill>
                  <a:srgbClr val="EE6E4A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F0C14A-11CF-48F1-9042-84C3DEC6686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9670808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9E0EAF-53C4-458E-8C37-799F00294A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4040208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82600" y="790575"/>
            <a:ext cx="457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en-US" sz="8000">
                <a:solidFill>
                  <a:srgbClr val="EE6E4A"/>
                </a:solidFill>
              </a:rPr>
              <a:t>“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6748463" y="2886075"/>
            <a:ext cx="4572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en-US" sz="8000">
                <a:solidFill>
                  <a:srgbClr val="EE6E4A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392460-FBD3-44E0-8B22-B20CFB72ED0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7322852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5F34A1-9F82-4E4E-A52C-C8CD64FE7AF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4350138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DF928B-21B5-4A89-98A2-5E39F8EA9E8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346450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151CE2-229A-4476-A285-21F0A47FD16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5801436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F47930-B38F-4681-98CA-0E9E8EBBD5D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3595232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7FBE11-3B1E-4001-8D80-634E45991B4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0586287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A08246-A1D6-488C-B311-310FFAAE85C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2447600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EF17C0-C7F8-4297-A63D-56FE33B3039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1284381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DE9513-27A0-407B-863C-340963E18F4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7865731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575E8E-070B-41B5-8453-7C3C1090BFF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073656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682224-FD63-4BE2-93CB-10DC8DF0D51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9005310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845E5D-E8F4-4492-BB88-6C91DE8464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0816515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6"/>
          <p:cNvGrpSpPr>
            <a:grpSpLocks/>
          </p:cNvGrpSpPr>
          <p:nvPr/>
        </p:nvGrpSpPr>
        <p:grpSpPr bwMode="auto">
          <a:xfrm>
            <a:off x="-7938" y="-7938"/>
            <a:ext cx="9169401" cy="6873876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90"/>
              <a:ext cx="457221" cy="285317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497" y="4175239"/>
              <a:ext cx="4022902" cy="2683288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1932" y="-529"/>
              <a:ext cx="1219254" cy="6859057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113" y="-529"/>
              <a:ext cx="2270225" cy="686699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452" y="-8468"/>
              <a:ext cx="1947948" cy="6866996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8689" y="3919613"/>
              <a:ext cx="2513124" cy="2938915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180" y="-8468"/>
              <a:ext cx="2143219" cy="6866996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6112" y="-8468"/>
              <a:ext cx="857288" cy="6866996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027" y="-8468"/>
              <a:ext cx="1066847" cy="6866996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59564" y="4894488"/>
              <a:ext cx="1095423" cy="1964040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609600"/>
            <a:ext cx="6348413" cy="132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2160588"/>
            <a:ext cx="6348413" cy="3881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438" y="6042025"/>
            <a:ext cx="6842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042025"/>
            <a:ext cx="4622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5250" y="6042025"/>
            <a:ext cx="512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CEDF8B4F-73CE-4B14-8816-854F5FC3D8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35" r:id="rId1"/>
    <p:sldLayoutId id="2147484622" r:id="rId2"/>
    <p:sldLayoutId id="2147484623" r:id="rId3"/>
    <p:sldLayoutId id="2147484624" r:id="rId4"/>
    <p:sldLayoutId id="2147484625" r:id="rId5"/>
    <p:sldLayoutId id="2147484626" r:id="rId6"/>
    <p:sldLayoutId id="2147484627" r:id="rId7"/>
    <p:sldLayoutId id="2147484628" r:id="rId8"/>
    <p:sldLayoutId id="2147484629" r:id="rId9"/>
    <p:sldLayoutId id="2147484630" r:id="rId10"/>
    <p:sldLayoutId id="2147484636" r:id="rId11"/>
    <p:sldLayoutId id="2147484631" r:id="rId12"/>
    <p:sldLayoutId id="2147484637" r:id="rId13"/>
    <p:sldLayoutId id="2147484632" r:id="rId14"/>
    <p:sldLayoutId id="2147484633" r:id="rId15"/>
    <p:sldLayoutId id="2147484634" r:id="rId16"/>
  </p:sldLayoutIdLst>
  <p:transition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Trebuchet MS" panose="020B0603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Trebuchet MS" panose="020B0603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Trebuchet MS" panose="020B0603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Trebuchet MS" panose="020B0603020202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kern="1200">
          <a:solidFill>
            <a:srgbClr val="40404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600" kern="1200">
          <a:solidFill>
            <a:srgbClr val="40404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400" kern="1200">
          <a:solidFill>
            <a:srgbClr val="40404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200" kern="1200">
          <a:solidFill>
            <a:srgbClr val="40404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200" kern="1200">
          <a:solidFill>
            <a:srgbClr val="404040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urses.harrisontrimble.ca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4820" y="381000"/>
            <a:ext cx="7215437" cy="923330"/>
          </a:xfrm>
          <a:prstGeom prst="rect">
            <a:avLst/>
          </a:prstGeom>
          <a:noFill/>
        </p:spPr>
        <p:txBody>
          <a:bodyPr wrap="none" lIns="91440" tIns="45720" rIns="91440" bIns="45720" anchor="t">
            <a:spAutoFit/>
          </a:bodyPr>
          <a:lstStyle/>
          <a:p>
            <a:pPr>
              <a:defRPr/>
            </a:pPr>
            <a:r>
              <a:rPr lang="en-US" sz="54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Course Selection 2022 </a:t>
            </a:r>
          </a:p>
        </p:txBody>
      </p:sp>
      <p:sp>
        <p:nvSpPr>
          <p:cNvPr id="5" name="Rectangle 4"/>
          <p:cNvSpPr/>
          <p:nvPr/>
        </p:nvSpPr>
        <p:spPr>
          <a:xfrm>
            <a:off x="381000" y="2443163"/>
            <a:ext cx="2971800" cy="9223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en-US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Course Selection</a:t>
            </a:r>
          </a:p>
          <a:p>
            <a:pPr marL="285750" indent="-285750">
              <a:buFontTx/>
              <a:buChar char="-"/>
              <a:defRPr/>
            </a:pPr>
            <a:r>
              <a:rPr lang="en-US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Graduation Information</a:t>
            </a:r>
          </a:p>
          <a:p>
            <a:pPr marL="285750" indent="-285750">
              <a:buFontTx/>
              <a:buChar char="-"/>
              <a:defRPr/>
            </a:pPr>
            <a:r>
              <a:rPr lang="en-US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FAQ</a:t>
            </a:r>
          </a:p>
        </p:txBody>
      </p:sp>
      <p:sp>
        <p:nvSpPr>
          <p:cNvPr id="8" name="Rectangle 7"/>
          <p:cNvSpPr/>
          <p:nvPr/>
        </p:nvSpPr>
        <p:spPr>
          <a:xfrm>
            <a:off x="381000" y="1981200"/>
            <a:ext cx="2192524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400" b="1" u="sng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Objectives: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81000" y="3855875"/>
            <a:ext cx="2192524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400" b="1" u="sng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Graduation: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81000" y="4318000"/>
            <a:ext cx="2971800" cy="646113"/>
          </a:xfrm>
          <a:prstGeom prst="rect">
            <a:avLst/>
          </a:prstGeom>
          <a:noFill/>
        </p:spPr>
        <p:txBody>
          <a:bodyPr lIns="91440" tIns="45720" rIns="91440" bIns="45720" anchor="t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cs typeface="Arial"/>
              </a:rPr>
              <a:t>Grade 9 Audience</a:t>
            </a:r>
          </a:p>
          <a:p>
            <a:pPr marL="285750" indent="-285750">
              <a:buFontTx/>
              <a:buChar char="-"/>
              <a:defRPr/>
            </a:pP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cs typeface="Arial"/>
              </a:rPr>
              <a:t>Graduating in 2025</a:t>
            </a:r>
            <a:endParaRPr lang="en-US" dirty="0">
              <a:ln w="0"/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cs typeface="Arial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0350" y="1354138"/>
            <a:ext cx="4527550" cy="553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4150" y="152400"/>
            <a:ext cx="573088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7776704" y="762000"/>
            <a:ext cx="628698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200" b="1" spc="5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HTHS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820" y="381000"/>
            <a:ext cx="5019836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6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Grade 10 Requirements</a:t>
            </a:r>
          </a:p>
        </p:txBody>
      </p:sp>
      <p:sp>
        <p:nvSpPr>
          <p:cNvPr id="7" name="Rectangle 6"/>
          <p:cNvSpPr/>
          <p:nvPr/>
        </p:nvSpPr>
        <p:spPr>
          <a:xfrm>
            <a:off x="269875" y="1673225"/>
            <a:ext cx="8874125" cy="4473019"/>
          </a:xfrm>
          <a:prstGeom prst="rect">
            <a:avLst/>
          </a:prstGeom>
          <a:noFill/>
        </p:spPr>
        <p:txBody>
          <a:bodyPr lIns="91440" tIns="45720" rIns="91440" bIns="45720" anchor="t">
            <a:spAutoFit/>
          </a:bodyPr>
          <a:lstStyle/>
          <a:p>
            <a:pPr>
              <a:defRPr/>
            </a:pPr>
            <a:r>
              <a:rPr lang="en-US" b="1">
                <a:ln w="0"/>
                <a:solidFill>
                  <a:schemeClr val="accent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Basic Courses:</a:t>
            </a:r>
          </a:p>
          <a:p>
            <a:pPr marL="285750" indent="-285750" eaLnBrk="1" fontAlgn="auto" hangingPunct="1">
              <a:lnSpc>
                <a:spcPct val="150000"/>
              </a:lnSpc>
              <a:spcAft>
                <a:spcPts val="0"/>
              </a:spcAft>
              <a:buFontTx/>
              <a:buChar char="-"/>
              <a:tabLst>
                <a:tab pos="685800" algn="l"/>
              </a:tabLst>
              <a:defRPr/>
            </a:pPr>
            <a:r>
              <a:rPr lang="en-US">
                <a:cs typeface="Arial" panose="020B0604020202020204" pitchFamily="34" charset="0"/>
              </a:rPr>
              <a:t>English 10 – Full Year</a:t>
            </a:r>
          </a:p>
          <a:p>
            <a:pPr marL="285750" indent="-285750" eaLnBrk="1" fontAlgn="auto" hangingPunct="1">
              <a:lnSpc>
                <a:spcPct val="150000"/>
              </a:lnSpc>
              <a:spcAft>
                <a:spcPts val="0"/>
              </a:spcAft>
              <a:buFontTx/>
              <a:buChar char="-"/>
              <a:tabLst>
                <a:tab pos="685800" algn="l"/>
              </a:tabLst>
              <a:defRPr/>
            </a:pPr>
            <a:r>
              <a:rPr lang="en-US">
                <a:latin typeface="Arial"/>
                <a:cs typeface="Arial"/>
              </a:rPr>
              <a:t>Math 10 – Geometry, measures and finance (FI GMF)</a:t>
            </a:r>
          </a:p>
          <a:p>
            <a:pPr marL="285750" indent="-285750">
              <a:lnSpc>
                <a:spcPct val="150000"/>
              </a:lnSpc>
              <a:spcAft>
                <a:spcPts val="0"/>
              </a:spcAft>
              <a:buFontTx/>
              <a:buChar char="-"/>
              <a:tabLst>
                <a:tab pos="685800" algn="l"/>
              </a:tabLst>
              <a:defRPr/>
            </a:pPr>
            <a:r>
              <a:rPr lang="en-US">
                <a:latin typeface="Arial"/>
                <a:cs typeface="Arial"/>
              </a:rPr>
              <a:t>One choice of Numbers Relations and Functions (FI NRF) OR Financial Workplace Math (FI FINWPL)</a:t>
            </a:r>
          </a:p>
          <a:p>
            <a:pPr marL="285750" indent="-285750" eaLnBrk="1" fontAlgn="auto" hangingPunct="1">
              <a:lnSpc>
                <a:spcPct val="150000"/>
              </a:lnSpc>
              <a:spcAft>
                <a:spcPts val="0"/>
              </a:spcAft>
              <a:buFontTx/>
              <a:buChar char="-"/>
              <a:tabLst>
                <a:tab pos="685800" algn="l"/>
              </a:tabLst>
              <a:defRPr/>
            </a:pPr>
            <a:r>
              <a:rPr lang="en-US">
                <a:cs typeface="Arial" panose="020B0604020202020204" pitchFamily="34" charset="0"/>
              </a:rPr>
              <a:t>Science 10 (FI Science 10)</a:t>
            </a:r>
          </a:p>
          <a:p>
            <a:pPr marL="285750" indent="-285750" eaLnBrk="1" fontAlgn="auto" hangingPunct="1">
              <a:lnSpc>
                <a:spcPct val="150000"/>
              </a:lnSpc>
              <a:spcAft>
                <a:spcPts val="0"/>
              </a:spcAft>
              <a:buFontTx/>
              <a:buChar char="-"/>
              <a:tabLst>
                <a:tab pos="685800" algn="l"/>
              </a:tabLst>
              <a:defRPr/>
            </a:pPr>
            <a:r>
              <a:rPr lang="en-US">
                <a:cs typeface="Arial" panose="020B0604020202020204" pitchFamily="34" charset="0"/>
              </a:rPr>
              <a:t>French 10 (FI Language Arts 10)</a:t>
            </a:r>
          </a:p>
          <a:p>
            <a:pPr marL="285750" indent="-285750" eaLnBrk="1" fontAlgn="auto" hangingPunct="1">
              <a:lnSpc>
                <a:spcPct val="150000"/>
              </a:lnSpc>
              <a:spcAft>
                <a:spcPts val="0"/>
              </a:spcAft>
              <a:buFontTx/>
              <a:buChar char="-"/>
              <a:tabLst>
                <a:tab pos="685800" algn="l"/>
              </a:tabLst>
              <a:defRPr/>
            </a:pPr>
            <a:r>
              <a:rPr lang="en-US">
                <a:cs typeface="Arial" panose="020B0604020202020204" pitchFamily="34" charset="0"/>
              </a:rPr>
              <a:t>Social Studies 10 (FI Social Studies 10)</a:t>
            </a: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tabLst>
                <a:tab pos="685800" algn="l"/>
              </a:tabLst>
              <a:defRPr/>
            </a:pPr>
            <a:r>
              <a:rPr lang="en-US" b="1">
                <a:solidFill>
                  <a:srgbClr val="00B0F0"/>
                </a:solidFill>
                <a:latin typeface="Arial"/>
                <a:cs typeface="Arial"/>
              </a:rPr>
              <a:t>Plus Two Specialties:</a:t>
            </a:r>
          </a:p>
          <a:p>
            <a:pPr marL="285750" indent="-285750" eaLnBrk="1" fontAlgn="auto" hangingPunct="1">
              <a:lnSpc>
                <a:spcPct val="150000"/>
              </a:lnSpc>
              <a:spcAft>
                <a:spcPts val="0"/>
              </a:spcAft>
              <a:buFontTx/>
              <a:buChar char="-"/>
              <a:tabLst>
                <a:tab pos="685800" algn="l"/>
              </a:tabLst>
              <a:defRPr/>
            </a:pPr>
            <a:r>
              <a:rPr lang="en-US">
                <a:cs typeface="Arial" panose="020B0604020202020204" pitchFamily="34" charset="0"/>
              </a:rPr>
              <a:t>PDCP 10</a:t>
            </a:r>
          </a:p>
          <a:p>
            <a:pPr marL="285750" indent="-285750" eaLnBrk="1" fontAlgn="auto" hangingPunct="1">
              <a:lnSpc>
                <a:spcPct val="150000"/>
              </a:lnSpc>
              <a:spcAft>
                <a:spcPts val="0"/>
              </a:spcAft>
              <a:buFontTx/>
              <a:buChar char="-"/>
              <a:tabLst>
                <a:tab pos="685800" algn="l"/>
              </a:tabLst>
              <a:defRPr/>
            </a:pPr>
            <a:r>
              <a:rPr lang="en-US">
                <a:cs typeface="Arial" panose="020B0604020202020204" pitchFamily="34" charset="0"/>
              </a:rPr>
              <a:t>Music 10</a:t>
            </a:r>
          </a:p>
        </p:txBody>
      </p:sp>
      <p:sp>
        <p:nvSpPr>
          <p:cNvPr id="8" name="Rectangle 7"/>
          <p:cNvSpPr/>
          <p:nvPr/>
        </p:nvSpPr>
        <p:spPr>
          <a:xfrm>
            <a:off x="269580" y="1211788"/>
            <a:ext cx="253458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400" b="1" u="sng">
                <a:ln w="13462">
                  <a:solidFill>
                    <a:schemeClr val="bg1"/>
                  </a:solidFill>
                  <a:prstDash val="solid"/>
                </a:ln>
                <a:latin typeface="Arial Narrow" panose="020B0606020202030204" pitchFamily="34" charset="0"/>
              </a:rPr>
              <a:t>Requirements: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4150" y="152400"/>
            <a:ext cx="573088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7776704" y="762000"/>
            <a:ext cx="628698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200" b="1" spc="5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HTHS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68288" y="6248400"/>
            <a:ext cx="8570912" cy="400050"/>
          </a:xfrm>
          <a:prstGeom prst="rect">
            <a:avLst/>
          </a:prstGeom>
          <a:noFill/>
        </p:spPr>
        <p:txBody>
          <a:bodyPr lIns="91440" tIns="45720" rIns="91440" bIns="45720" anchor="t">
            <a:spAutoFit/>
          </a:bodyPr>
          <a:lstStyle/>
          <a:p>
            <a:pPr>
              <a:defRPr/>
            </a:pPr>
            <a:r>
              <a:rPr lang="en-US" sz="2000" i="1">
                <a:ln w="0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cs typeface="Arial"/>
              </a:rPr>
              <a:t>Attention: </a:t>
            </a:r>
            <a:r>
              <a:rPr lang="en-US" sz="2000" i="1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cs typeface="Arial"/>
              </a:rPr>
              <a:t>You must have </a:t>
            </a:r>
            <a:r>
              <a:rPr lang="en-US" sz="2000" b="1" i="1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cs typeface="Arial"/>
              </a:rPr>
              <a:t>18 credits </a:t>
            </a:r>
            <a:r>
              <a:rPr lang="en-US" sz="2000" i="1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cs typeface="Arial"/>
              </a:rPr>
              <a:t>to graduate from a NB high school!</a:t>
            </a:r>
          </a:p>
        </p:txBody>
      </p:sp>
      <p:sp>
        <p:nvSpPr>
          <p:cNvPr id="7" name="Rectangle 6"/>
          <p:cNvSpPr/>
          <p:nvPr/>
        </p:nvSpPr>
        <p:spPr>
          <a:xfrm>
            <a:off x="284820" y="381000"/>
            <a:ext cx="5452647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6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Graduation Requirements</a:t>
            </a:r>
          </a:p>
        </p:txBody>
      </p:sp>
      <p:sp>
        <p:nvSpPr>
          <p:cNvPr id="8" name="Rectangle 7"/>
          <p:cNvSpPr/>
          <p:nvPr/>
        </p:nvSpPr>
        <p:spPr>
          <a:xfrm>
            <a:off x="284163" y="1260475"/>
            <a:ext cx="857091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i="1">
                <a:ln w="0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Note: </a:t>
            </a:r>
            <a:r>
              <a:rPr lang="en-US" sz="2000" i="1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In grade 9 you do </a:t>
            </a:r>
            <a:r>
              <a:rPr lang="en-US" sz="2000" b="1" i="1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not</a:t>
            </a:r>
            <a:r>
              <a:rPr lang="en-US" sz="2000" i="1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get credits. You are getting pre-requisites.</a:t>
            </a:r>
          </a:p>
        </p:txBody>
      </p:sp>
      <p:sp>
        <p:nvSpPr>
          <p:cNvPr id="9" name="Rectangle 8"/>
          <p:cNvSpPr/>
          <p:nvPr/>
        </p:nvSpPr>
        <p:spPr>
          <a:xfrm>
            <a:off x="284163" y="2463800"/>
            <a:ext cx="5659437" cy="3200876"/>
          </a:xfrm>
          <a:prstGeom prst="rect">
            <a:avLst/>
          </a:prstGeom>
          <a:noFill/>
        </p:spPr>
        <p:txBody>
          <a:bodyPr lIns="91440" tIns="45720" rIns="91440" bIns="45720" anchor="t">
            <a:spAutoFit/>
          </a:bodyPr>
          <a:lstStyle/>
          <a:p>
            <a:pPr>
              <a:defRPr/>
            </a:pPr>
            <a:r>
              <a:rPr lang="en-US" sz="1400" b="1">
                <a:ln w="0"/>
                <a:solidFill>
                  <a:schemeClr val="accent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cs typeface="Arial"/>
              </a:rPr>
              <a:t>Until You Graduate:</a:t>
            </a:r>
          </a:p>
          <a:p>
            <a:pPr marL="285750" indent="-285750">
              <a:buFontTx/>
              <a:buChar char="-"/>
              <a:defRPr/>
            </a:pPr>
            <a:r>
              <a:rPr lang="en-US" sz="1400">
                <a:ln w="0"/>
                <a:latin typeface="Arial"/>
                <a:cs typeface="Arial"/>
              </a:rPr>
              <a:t>Successful completion of the English Language Proficiency Assessment.</a:t>
            </a:r>
          </a:p>
          <a:p>
            <a:pPr marL="285750" indent="-285750">
              <a:buChar char="-"/>
              <a:defRPr/>
            </a:pPr>
            <a:endParaRPr lang="en-US" sz="1400">
              <a:ln w="0"/>
              <a:cs typeface="Arial"/>
            </a:endParaRPr>
          </a:p>
          <a:p>
            <a:pPr>
              <a:defRPr/>
            </a:pPr>
            <a:r>
              <a:rPr lang="en-US" sz="1400" b="1">
                <a:ln w="0"/>
                <a:solidFill>
                  <a:srgbClr val="990099"/>
                </a:solidFill>
                <a:latin typeface="Arial"/>
                <a:cs typeface="Arial"/>
              </a:rPr>
              <a:t>Grade 10 :</a:t>
            </a:r>
            <a:r>
              <a:rPr lang="en-US" sz="1400">
                <a:ln w="0"/>
                <a:solidFill>
                  <a:srgbClr val="000000"/>
                </a:solidFill>
                <a:latin typeface="Arial"/>
                <a:cs typeface="Arial"/>
              </a:rPr>
              <a:t> Numbers, Relations and Functions or Financial Workplace Math</a:t>
            </a:r>
          </a:p>
          <a:p>
            <a:pPr>
              <a:defRPr/>
            </a:pPr>
            <a:endParaRPr lang="en-US" sz="1400">
              <a:ln w="0"/>
              <a:solidFill>
                <a:srgbClr val="000000"/>
              </a:solidFill>
              <a:cs typeface="Arial"/>
            </a:endParaRPr>
          </a:p>
          <a:p>
            <a:pPr>
              <a:defRPr/>
            </a:pPr>
            <a:r>
              <a:rPr lang="en-US" sz="1400" b="1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cs typeface="Arial"/>
              </a:rPr>
              <a:t>Grade 11:</a:t>
            </a:r>
            <a:endParaRPr lang="en-US" sz="1400" b="1">
              <a:ln w="0"/>
              <a:solidFill>
                <a:srgbClr val="00B0F0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Arial"/>
              <a:cs typeface="Arial"/>
            </a:endParaRPr>
          </a:p>
          <a:p>
            <a:pPr marL="285750" indent="-285750">
              <a:buFontTx/>
              <a:buChar char="-"/>
              <a:defRPr/>
            </a:pPr>
            <a:r>
              <a:rPr lang="en-US" sz="1400">
                <a:ln w="0"/>
                <a:latin typeface="Arial"/>
                <a:cs typeface="Arial"/>
              </a:rPr>
              <a:t>English 11 (2 Credits)</a:t>
            </a:r>
          </a:p>
          <a:p>
            <a:pPr marL="285750" indent="-285750">
              <a:buFontTx/>
              <a:buChar char="-"/>
              <a:defRPr/>
            </a:pPr>
            <a:r>
              <a:rPr lang="en-US" sz="1400">
                <a:ln w="0"/>
                <a:latin typeface="Arial"/>
                <a:cs typeface="Arial"/>
              </a:rPr>
              <a:t>Financial Workplace Math 120 or Foundations of Mathematics 11 (1 Credit)</a:t>
            </a:r>
          </a:p>
          <a:p>
            <a:pPr marL="285750" indent="-285750">
              <a:buFontTx/>
              <a:buChar char="-"/>
              <a:defRPr/>
            </a:pPr>
            <a:r>
              <a:rPr lang="en-US" sz="1400">
                <a:ln w="0"/>
                <a:latin typeface="Arial"/>
                <a:cs typeface="Arial"/>
              </a:rPr>
              <a:t>Science (1 Credit)</a:t>
            </a:r>
          </a:p>
          <a:p>
            <a:pPr marL="285750" indent="-285750">
              <a:buFontTx/>
              <a:buChar char="-"/>
              <a:defRPr/>
            </a:pPr>
            <a:r>
              <a:rPr lang="en-US" sz="1400">
                <a:ln w="0"/>
                <a:latin typeface="Arial"/>
                <a:cs typeface="Arial"/>
              </a:rPr>
              <a:t>Modern History 11 (1 Credit)</a:t>
            </a:r>
          </a:p>
          <a:p>
            <a:pPr marL="285750" indent="-285750">
              <a:buFontTx/>
              <a:buChar char="-"/>
              <a:defRPr/>
            </a:pPr>
            <a:r>
              <a:rPr lang="en-US" sz="1400">
                <a:ln w="0"/>
                <a:latin typeface="Arial"/>
                <a:cs typeface="Arial"/>
              </a:rPr>
              <a:t>Fine Arts/Life Role Development Cluster (1 Credit)</a:t>
            </a:r>
          </a:p>
        </p:txBody>
      </p:sp>
      <p:sp>
        <p:nvSpPr>
          <p:cNvPr id="10" name="Rectangle 9"/>
          <p:cNvSpPr/>
          <p:nvPr/>
        </p:nvSpPr>
        <p:spPr>
          <a:xfrm>
            <a:off x="254340" y="2002886"/>
            <a:ext cx="421098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400" b="1" u="sng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Graduation Requirements</a:t>
            </a:r>
            <a:r>
              <a:rPr lang="en-US" sz="2400" b="1" u="sng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: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4150" y="152400"/>
            <a:ext cx="573088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7776704" y="762000"/>
            <a:ext cx="628698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200" b="1" spc="5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HTHS</a:t>
            </a:r>
          </a:p>
        </p:txBody>
      </p:sp>
      <p:sp>
        <p:nvSpPr>
          <p:cNvPr id="4" name="Rectangle 3"/>
          <p:cNvSpPr/>
          <p:nvPr/>
        </p:nvSpPr>
        <p:spPr>
          <a:xfrm>
            <a:off x="5805488" y="2466975"/>
            <a:ext cx="3338512" cy="954107"/>
          </a:xfrm>
          <a:prstGeom prst="rect">
            <a:avLst/>
          </a:prstGeom>
        </p:spPr>
        <p:txBody>
          <a:bodyPr lIns="91440" tIns="45720" rIns="91440" bIns="45720" anchor="t">
            <a:spAutoFit/>
          </a:bodyPr>
          <a:lstStyle/>
          <a:p>
            <a:pPr>
              <a:defRPr/>
            </a:pPr>
            <a:r>
              <a:rPr lang="en-US" sz="1400" b="1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cs typeface="Arial"/>
              </a:rPr>
              <a:t>Grade 12:</a:t>
            </a:r>
            <a:endParaRPr lang="en-US" sz="1400" b="1">
              <a:ln w="0"/>
              <a:solidFill>
                <a:srgbClr val="00B050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Arial"/>
              <a:cs typeface="Arial"/>
            </a:endParaRPr>
          </a:p>
          <a:p>
            <a:pPr marL="285750" indent="-285750">
              <a:buFontTx/>
              <a:buChar char="-"/>
              <a:defRPr/>
            </a:pPr>
            <a:r>
              <a:rPr lang="en-US" sz="1400">
                <a:ln w="0"/>
                <a:latin typeface="Arial"/>
                <a:cs typeface="Arial"/>
              </a:rPr>
              <a:t>English 12 (1 Credit)</a:t>
            </a:r>
          </a:p>
          <a:p>
            <a:pPr marL="285750" indent="-285750">
              <a:buFontTx/>
              <a:buChar char="-"/>
              <a:defRPr/>
            </a:pPr>
            <a:r>
              <a:rPr lang="en-US" sz="1400">
                <a:ln w="0"/>
                <a:latin typeface="Arial"/>
                <a:cs typeface="Arial"/>
              </a:rPr>
              <a:t>Four other courses at the grade 12  level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9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3D41-25DB-4BE2-9C82-C33A1F748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Math Pathways</a:t>
            </a:r>
          </a:p>
        </p:txBody>
      </p:sp>
      <p:pic>
        <p:nvPicPr>
          <p:cNvPr id="5" name="Content Placeholder 4" descr="Timeline&#10;&#10;Description automatically generated">
            <a:extLst>
              <a:ext uri="{FF2B5EF4-FFF2-40B4-BE49-F238E27FC236}">
                <a16:creationId xmlns:a16="http://schemas.microsoft.com/office/drawing/2014/main" id="{FD908C62-0644-4AE1-8292-737953B8E3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1447800"/>
            <a:ext cx="3367298" cy="5090718"/>
          </a:xfrm>
        </p:spPr>
      </p:pic>
    </p:spTree>
    <p:extLst>
      <p:ext uri="{BB962C8B-B14F-4D97-AF65-F5344CB8AC3E}">
        <p14:creationId xmlns:p14="http://schemas.microsoft.com/office/powerpoint/2010/main" val="4021170793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8516938" y="6848475"/>
            <a:ext cx="128587" cy="24765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CA"/>
          </a:p>
        </p:txBody>
      </p:sp>
      <p:sp>
        <p:nvSpPr>
          <p:cNvPr id="6" name="Rectangle 5"/>
          <p:cNvSpPr/>
          <p:nvPr/>
        </p:nvSpPr>
        <p:spPr>
          <a:xfrm>
            <a:off x="284820" y="381000"/>
            <a:ext cx="4033476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6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Grade 11 Electives</a:t>
            </a:r>
          </a:p>
        </p:txBody>
      </p:sp>
      <p:sp>
        <p:nvSpPr>
          <p:cNvPr id="8" name="Rectangle 7"/>
          <p:cNvSpPr/>
          <p:nvPr/>
        </p:nvSpPr>
        <p:spPr>
          <a:xfrm>
            <a:off x="284163" y="2138363"/>
            <a:ext cx="4364037" cy="3046988"/>
          </a:xfrm>
          <a:prstGeom prst="rect">
            <a:avLst/>
          </a:prstGeom>
          <a:noFill/>
        </p:spPr>
        <p:txBody>
          <a:bodyPr lIns="91440" tIns="45720" rIns="91440" bIns="45720" anchor="t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en-CA" altLang="en-US" sz="2400" dirty="0">
                <a:latin typeface="Arial"/>
                <a:cs typeface="Arial"/>
              </a:rPr>
              <a:t>All grade ten students have an option to take a grade eleven elective from the prescribed list of Harrison Trimble approved course.</a:t>
            </a:r>
          </a:p>
          <a:p>
            <a:pPr>
              <a:defRPr/>
            </a:pPr>
            <a:endParaRPr lang="en-CA" altLang="en-US" sz="2400"/>
          </a:p>
          <a:p>
            <a:pPr marL="285750" indent="-285750">
              <a:buFontTx/>
              <a:buChar char="-"/>
              <a:defRPr/>
            </a:pPr>
            <a:r>
              <a:rPr lang="en-CA" altLang="en-US" sz="2400" dirty="0">
                <a:latin typeface="Arial"/>
                <a:cs typeface="Arial"/>
              </a:rPr>
              <a:t>For options please see next slide.</a:t>
            </a:r>
            <a:endParaRPr lang="en-CA" altLang="en-US" sz="2400" dirty="0">
              <a:cs typeface="Aria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84820" y="1676400"/>
            <a:ext cx="344898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400" b="1" u="sng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Elective Information</a:t>
            </a:r>
            <a:r>
              <a:rPr lang="en-US" sz="2400" b="1" u="sng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:</a:t>
            </a:r>
          </a:p>
        </p:txBody>
      </p:sp>
      <p:sp>
        <p:nvSpPr>
          <p:cNvPr id="10" name="Rectangle 9"/>
          <p:cNvSpPr/>
          <p:nvPr/>
        </p:nvSpPr>
        <p:spPr>
          <a:xfrm>
            <a:off x="269875" y="6248400"/>
            <a:ext cx="856932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i="1">
                <a:ln w="0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Attention: </a:t>
            </a:r>
            <a:r>
              <a:rPr lang="en-US" sz="2000" i="1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You </a:t>
            </a:r>
            <a:r>
              <a:rPr lang="en-US" sz="2000" b="1" i="1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need</a:t>
            </a:r>
            <a:r>
              <a:rPr lang="en-US" sz="2000" i="1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to have passed </a:t>
            </a:r>
            <a:r>
              <a:rPr lang="en-US" sz="2000" b="1" i="1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all</a:t>
            </a:r>
            <a:r>
              <a:rPr lang="en-US" sz="2000" i="1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grade 9 classes for electives!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4150" y="152400"/>
            <a:ext cx="573088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7776704" y="762000"/>
            <a:ext cx="628698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200" b="1" spc="5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HTHS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84" t="6049" r="3532" b="5031"/>
          <a:stretch>
            <a:fillRect/>
          </a:stretch>
        </p:blipFill>
        <p:spPr bwMode="auto">
          <a:xfrm>
            <a:off x="4619625" y="1565275"/>
            <a:ext cx="4191000" cy="448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4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8413" cy="609600"/>
          </a:xfrm>
        </p:spPr>
        <p:txBody>
          <a:bodyPr/>
          <a:lstStyle/>
          <a:p>
            <a:r>
              <a:rPr lang="en-US" altLang="en-US"/>
              <a:t>Electives</a:t>
            </a:r>
          </a:p>
        </p:txBody>
      </p:sp>
      <p:sp>
        <p:nvSpPr>
          <p:cNvPr id="15363" name="Content Placeholder 5"/>
          <p:cNvSpPr>
            <a:spLocks noGrp="1"/>
          </p:cNvSpPr>
          <p:nvPr>
            <p:ph idx="1"/>
          </p:nvPr>
        </p:nvSpPr>
        <p:spPr>
          <a:xfrm>
            <a:off x="609600" y="1219200"/>
            <a:ext cx="6348413" cy="5486400"/>
          </a:xfrm>
        </p:spPr>
        <p:txBody>
          <a:bodyPr/>
          <a:lstStyle/>
          <a:p>
            <a:endParaRPr lang="en-US" altLang="en-US"/>
          </a:p>
          <a:p>
            <a:r>
              <a:rPr lang="en-US" altLang="en-US" dirty="0"/>
              <a:t>Computer Science 110*** </a:t>
            </a:r>
          </a:p>
          <a:p>
            <a:r>
              <a:rPr lang="en-US" altLang="en-US" dirty="0"/>
              <a:t>**Culinary Tech 110 </a:t>
            </a:r>
          </a:p>
          <a:p>
            <a:r>
              <a:rPr lang="en-US" altLang="en-US" dirty="0"/>
              <a:t>Early Childhood Services 110 </a:t>
            </a:r>
          </a:p>
          <a:p>
            <a:r>
              <a:rPr lang="en-US" altLang="en-US" dirty="0"/>
              <a:t>**Fashion Tech 110</a:t>
            </a:r>
          </a:p>
          <a:p>
            <a:r>
              <a:rPr lang="en-US" altLang="en-US" dirty="0"/>
              <a:t>Hospitality &amp; Tourism 110 </a:t>
            </a:r>
          </a:p>
          <a:p>
            <a:r>
              <a:rPr lang="en-US" altLang="en-US" dirty="0"/>
              <a:t>** Intro to Applied Tech 110 (Pre-req for Trades courses)</a:t>
            </a:r>
          </a:p>
          <a:p>
            <a:r>
              <a:rPr lang="en-US" altLang="en-US" dirty="0"/>
              <a:t>Tech Support &amp; Cyber Security 110*** </a:t>
            </a:r>
          </a:p>
          <a:p>
            <a:r>
              <a:rPr lang="en-US" altLang="en-US" dirty="0"/>
              <a:t>**Visual Art 110 </a:t>
            </a:r>
          </a:p>
          <a:p>
            <a:r>
              <a:rPr lang="en-US" altLang="en-US" dirty="0"/>
              <a:t>Phys Ed through Team Sports 110 </a:t>
            </a:r>
          </a:p>
          <a:p>
            <a:r>
              <a:rPr lang="en-US" altLang="en-US" dirty="0"/>
              <a:t>FI Biology 112 and Biology 112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276225"/>
            <a:ext cx="573088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7634728" y="888609"/>
            <a:ext cx="628698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200" b="1" spc="5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HTHS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9539" y="1018275"/>
            <a:ext cx="429816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39E385FD-5353-4278-8B9F-A2551A8E5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179750"/>
            <a:ext cx="7142989" cy="705750"/>
          </a:xfrm>
        </p:spPr>
        <p:txBody>
          <a:bodyPr/>
          <a:lstStyle/>
          <a:p>
            <a:r>
              <a:rPr lang="en-US" dirty="0"/>
              <a:t>High School </a:t>
            </a:r>
            <a:r>
              <a:rPr lang="en-US" sz="3600" dirty="0"/>
              <a:t>Videos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C17E63-5802-4A3D-B38B-084356FF3AB2}"/>
              </a:ext>
            </a:extLst>
          </p:cNvPr>
          <p:cNvSpPr txBox="1"/>
          <p:nvPr/>
        </p:nvSpPr>
        <p:spPr>
          <a:xfrm>
            <a:off x="1143000" y="3059668"/>
            <a:ext cx="4822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HTHS Course Guide (harrisontrimble.ca)</a:t>
            </a:r>
            <a:endParaRPr lang="en-US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1211191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84820" y="381000"/>
            <a:ext cx="5284588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6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Course Selection Process</a:t>
            </a:r>
          </a:p>
        </p:txBody>
      </p:sp>
      <p:sp>
        <p:nvSpPr>
          <p:cNvPr id="6" name="Rectangle 5"/>
          <p:cNvSpPr/>
          <p:nvPr/>
        </p:nvSpPr>
        <p:spPr>
          <a:xfrm>
            <a:off x="284163" y="1833563"/>
            <a:ext cx="8783637" cy="4524315"/>
          </a:xfrm>
          <a:prstGeom prst="rect">
            <a:avLst/>
          </a:prstGeom>
          <a:noFill/>
        </p:spPr>
        <p:txBody>
          <a:bodyPr lIns="91440" tIns="45720" rIns="91440" bIns="45720" anchor="t">
            <a:spAutoFit/>
          </a:bodyPr>
          <a:lstStyle/>
          <a:p>
            <a:pPr marL="342900" indent="-342900">
              <a:buFont typeface="Wingdings"/>
              <a:buChar char="Ø"/>
              <a:defRPr/>
            </a:pPr>
            <a:r>
              <a:rPr lang="en-US" sz="2400" dirty="0">
                <a:latin typeface="Arial"/>
                <a:cs typeface="Arial"/>
              </a:rPr>
              <a:t>March 31</a:t>
            </a:r>
            <a:r>
              <a:rPr lang="en-US" sz="2400" baseline="30000" dirty="0">
                <a:latin typeface="Arial"/>
                <a:cs typeface="Arial"/>
              </a:rPr>
              <a:t>st</a:t>
            </a:r>
            <a:r>
              <a:rPr lang="en-US" sz="2400" dirty="0">
                <a:latin typeface="Arial"/>
                <a:cs typeface="Arial"/>
              </a:rPr>
              <a:t>:  Grade level presentations in the theatre.</a:t>
            </a:r>
            <a:endParaRPr lang="en-US" dirty="0">
              <a:latin typeface="Arial"/>
              <a:cs typeface="Arial" panose="020B0604020202020204" pitchFamily="34" charset="0"/>
            </a:endParaRPr>
          </a:p>
          <a:p>
            <a:pPr marL="342900" indent="-342900">
              <a:buFont typeface="Wingdings"/>
              <a:buChar char="Ø"/>
              <a:defRPr/>
            </a:pPr>
            <a:r>
              <a:rPr lang="en-US" sz="2400" dirty="0">
                <a:latin typeface="Arial"/>
                <a:cs typeface="Arial"/>
              </a:rPr>
              <a:t>April 5</a:t>
            </a:r>
            <a:r>
              <a:rPr lang="en-US" sz="2400" baseline="30000" dirty="0">
                <a:latin typeface="Arial"/>
                <a:cs typeface="Arial"/>
              </a:rPr>
              <a:t>th</a:t>
            </a:r>
            <a:r>
              <a:rPr lang="en-US" sz="2400" dirty="0">
                <a:latin typeface="Arial"/>
                <a:cs typeface="Arial"/>
              </a:rPr>
              <a:t>:  Assembly day schedule, make choices in HR</a:t>
            </a:r>
            <a:endParaRPr lang="en-US" dirty="0">
              <a:latin typeface="Arial"/>
              <a:cs typeface="Arial"/>
            </a:endParaRPr>
          </a:p>
          <a:p>
            <a:pPr marL="342900" indent="-342900">
              <a:buFont typeface="Wingdings"/>
              <a:buChar char="Ø"/>
              <a:defRPr/>
            </a:pPr>
            <a:r>
              <a:rPr lang="en-US" sz="2400" dirty="0">
                <a:latin typeface="Arial"/>
                <a:cs typeface="Arial"/>
              </a:rPr>
              <a:t>April 6</a:t>
            </a:r>
            <a:r>
              <a:rPr lang="en-US" sz="2400" baseline="30000" dirty="0">
                <a:latin typeface="Arial"/>
                <a:cs typeface="Arial"/>
              </a:rPr>
              <a:t>th</a:t>
            </a:r>
            <a:r>
              <a:rPr lang="en-US" sz="2400" dirty="0">
                <a:latin typeface="Arial"/>
                <a:cs typeface="Arial"/>
              </a:rPr>
              <a:t>:  Assembly day schedule Students log in to their own Power School to input their course selections.</a:t>
            </a:r>
            <a:endParaRPr lang="en-US" dirty="0">
              <a:latin typeface="Arial"/>
              <a:cs typeface="Arial"/>
            </a:endParaRPr>
          </a:p>
          <a:p>
            <a:pPr marL="342900" indent="-342900">
              <a:buFont typeface="Wingdings"/>
              <a:buChar char="Ø"/>
              <a:defRPr/>
            </a:pPr>
            <a:r>
              <a:rPr lang="en-US" sz="2400" dirty="0">
                <a:latin typeface="Arial"/>
                <a:cs typeface="Arial"/>
              </a:rPr>
              <a:t>April 7</a:t>
            </a:r>
            <a:r>
              <a:rPr lang="en-US" sz="2400" baseline="30000" dirty="0">
                <a:latin typeface="Arial"/>
                <a:cs typeface="Arial"/>
              </a:rPr>
              <a:t>th</a:t>
            </a:r>
            <a:r>
              <a:rPr lang="en-US" sz="2400" dirty="0">
                <a:latin typeface="Arial"/>
                <a:cs typeface="Arial"/>
              </a:rPr>
              <a:t>:  Homeroom schedule:  Verification sheets given to students</a:t>
            </a:r>
            <a:endParaRPr lang="en-US" dirty="0">
              <a:latin typeface="Arial"/>
              <a:cs typeface="Arial"/>
            </a:endParaRPr>
          </a:p>
          <a:p>
            <a:pPr marL="342900" indent="-342900">
              <a:buFont typeface="Wingdings"/>
              <a:buChar char="Ø"/>
              <a:defRPr/>
            </a:pPr>
            <a:r>
              <a:rPr lang="en-US" sz="2400" dirty="0">
                <a:latin typeface="Arial"/>
                <a:cs typeface="Arial"/>
              </a:rPr>
              <a:t>Verification Sheets must</a:t>
            </a:r>
            <a:r>
              <a:rPr lang="en-US" sz="2400" b="1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be returned with a parental signature.</a:t>
            </a:r>
            <a:endParaRPr lang="en-US" dirty="0">
              <a:latin typeface="Arial"/>
              <a:cs typeface="Arial"/>
            </a:endParaRPr>
          </a:p>
          <a:p>
            <a:pPr marL="342900" indent="-342900">
              <a:buFont typeface="Wingdings"/>
              <a:buChar char="Ø"/>
              <a:defRPr/>
            </a:pPr>
            <a:r>
              <a:rPr lang="en-US" sz="2400" dirty="0">
                <a:latin typeface="Arial"/>
                <a:cs typeface="Arial"/>
              </a:rPr>
              <a:t>Make your choices wisely as these cannot be easily changed.</a:t>
            </a:r>
            <a:endParaRPr lang="en-US">
              <a:latin typeface="Arial"/>
              <a:cs typeface="Arial"/>
            </a:endParaRPr>
          </a:p>
          <a:p>
            <a:pPr>
              <a:defRPr/>
            </a:pPr>
            <a:endParaRPr lang="en-US" sz="2400" dirty="0">
              <a:cs typeface="Arial"/>
            </a:endParaRPr>
          </a:p>
          <a:p>
            <a:pPr>
              <a:spcAft>
                <a:spcPts val="0"/>
              </a:spcAft>
              <a:defRPr/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4820" y="1371600"/>
            <a:ext cx="6192180" cy="461665"/>
          </a:xfrm>
          <a:prstGeom prst="rect">
            <a:avLst/>
          </a:prstGeom>
          <a:noFill/>
        </p:spPr>
        <p:txBody>
          <a:bodyPr lIns="91440" tIns="45720" rIns="91440" bIns="45720" anchor="t">
            <a:spAutoFit/>
          </a:bodyPr>
          <a:lstStyle/>
          <a:p>
            <a:pPr>
              <a:defRPr/>
            </a:pPr>
            <a:endParaRPr lang="en-US" sz="2400" b="1" u="sng" dirty="0">
              <a:ln w="13462">
                <a:solidFill>
                  <a:prstClr val="white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cs typeface="Arial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4150" y="152400"/>
            <a:ext cx="573088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>
          <a:xfrm>
            <a:off x="7776704" y="762000"/>
            <a:ext cx="628698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200" b="1" spc="5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HTHS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Facet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df4560bf-dcc9-4b34-a684-db3f36ef9520">
      <UserInfo>
        <DisplayName>Binet, Adam M (ASD-E)</DisplayName>
        <AccountId>15</AccountId>
        <AccountType/>
      </UserInfo>
    </SharedWithUsers>
    <TaxCatchAll xmlns="df4560bf-dcc9-4b34-a684-db3f36ef9520" xsi:nil="true"/>
    <lcf76f155ced4ddcb4097134ff3c332f xmlns="307939b7-0cde-41d2-aeda-6f535c019004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158DA173BC6914082C455C33BD4AC68" ma:contentTypeVersion="13" ma:contentTypeDescription="Create a new document." ma:contentTypeScope="" ma:versionID="f9f866c32cfcffeab42cba047e53eef9">
  <xsd:schema xmlns:xsd="http://www.w3.org/2001/XMLSchema" xmlns:xs="http://www.w3.org/2001/XMLSchema" xmlns:p="http://schemas.microsoft.com/office/2006/metadata/properties" xmlns:ns2="307939b7-0cde-41d2-aeda-6f535c019004" xmlns:ns3="df4560bf-dcc9-4b34-a684-db3f36ef9520" targetNamespace="http://schemas.microsoft.com/office/2006/metadata/properties" ma:root="true" ma:fieldsID="0b1861956fbdb594f106b92ec33d4181" ns2:_="" ns3:_="">
    <xsd:import namespace="307939b7-0cde-41d2-aeda-6f535c019004"/>
    <xsd:import namespace="df4560bf-dcc9-4b34-a684-db3f36ef952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07939b7-0cde-41d2-aeda-6f535c01900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8" nillable="true" ma:taxonomy="true" ma:internalName="lcf76f155ced4ddcb4097134ff3c332f" ma:taxonomyFieldName="MediaServiceImageTags" ma:displayName="Image Tags" ma:readOnly="false" ma:fieldId="{5cf76f15-5ced-4ddc-b409-7134ff3c332f}" ma:taxonomyMulti="true" ma:sspId="f95d1645-1b78-4f08-b297-5a94c230cbb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4560bf-dcc9-4b34-a684-db3f36ef9520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9" nillable="true" ma:displayName="Taxonomy Catch All Column" ma:hidden="true" ma:list="{8ca11c56-6169-4f9d-9eeb-1b43d4b0d631}" ma:internalName="TaxCatchAll" ma:showField="CatchAllData" ma:web="df4560bf-dcc9-4b34-a684-db3f36ef952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5A3FDA9-CF3F-43B1-A0AA-E8BEB456D8AA}">
  <ds:schemaRefs>
    <ds:schemaRef ds:uri="307939b7-0cde-41d2-aeda-6f535c019004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df4560bf-dcc9-4b34-a684-db3f36ef9520"/>
  </ds:schemaRefs>
</ds:datastoreItem>
</file>

<file path=customXml/itemProps2.xml><?xml version="1.0" encoding="utf-8"?>
<ds:datastoreItem xmlns:ds="http://schemas.openxmlformats.org/officeDocument/2006/customXml" ds:itemID="{422CED93-9481-4696-A6F4-918D4934DD8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226E544-F4B8-4D80-A18A-E2159553AFC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07939b7-0cde-41d2-aeda-6f535c019004"/>
    <ds:schemaRef ds:uri="df4560bf-dcc9-4b34-a684-db3f36ef952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0</TotalTime>
  <Words>428</Words>
  <Application>Microsoft Office PowerPoint</Application>
  <PresentationFormat>On-screen Show (4:3)</PresentationFormat>
  <Paragraphs>80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Arial Narrow</vt:lpstr>
      <vt:lpstr>Calibri</vt:lpstr>
      <vt:lpstr>Trebuchet MS</vt:lpstr>
      <vt:lpstr>Wingdings</vt:lpstr>
      <vt:lpstr>Wingdings 3</vt:lpstr>
      <vt:lpstr>Facet</vt:lpstr>
      <vt:lpstr>PowerPoint Presentation</vt:lpstr>
      <vt:lpstr>PowerPoint Presentation</vt:lpstr>
      <vt:lpstr>PowerPoint Presentation</vt:lpstr>
      <vt:lpstr>Math Pathways</vt:lpstr>
      <vt:lpstr>PowerPoint Presentation</vt:lpstr>
      <vt:lpstr>Electives</vt:lpstr>
      <vt:lpstr>High School Videos</vt:lpstr>
      <vt:lpstr>PowerPoint Presentation</vt:lpstr>
    </vt:vector>
  </TitlesOfParts>
  <Company>nbdoe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Courses</dc:title>
  <dc:creator>nbdoe;Colby_Weldon</dc:creator>
  <dc:description>EDT CDEV</dc:description>
  <cp:lastModifiedBy>Li, Jiayu</cp:lastModifiedBy>
  <cp:revision>41</cp:revision>
  <cp:lastPrinted>2017-02-27T15:28:13Z</cp:lastPrinted>
  <dcterms:created xsi:type="dcterms:W3CDTF">2008-04-03T15:05:44Z</dcterms:created>
  <dcterms:modified xsi:type="dcterms:W3CDTF">2022-03-31T11:49:27Z</dcterms:modified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0x010100F158DA173BC6914082C455C33BD4AC68</vt:lpwstr>
  </property>
  <property fmtid="{D5CDD505-2E9C-101B-9397-08002B2CF9AE}" pid="3" name="MediaServiceImageTags">
    <vt:lpwstr/>
  </property>
</Properties>
</file>