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20" r:id="rId5"/>
    <p:sldId id="334" r:id="rId6"/>
    <p:sldId id="318" r:id="rId7"/>
    <p:sldId id="317" r:id="rId8"/>
    <p:sldId id="322" r:id="rId9"/>
    <p:sldId id="341" r:id="rId10"/>
    <p:sldId id="323" r:id="rId11"/>
    <p:sldId id="342" r:id="rId12"/>
    <p:sldId id="343" r:id="rId13"/>
    <p:sldId id="344" r:id="rId14"/>
    <p:sldId id="345" r:id="rId15"/>
    <p:sldId id="328" r:id="rId16"/>
    <p:sldId id="329" r:id="rId17"/>
    <p:sldId id="347" r:id="rId18"/>
    <p:sldId id="346" r:id="rId19"/>
    <p:sldId id="335" r:id="rId20"/>
    <p:sldId id="331" r:id="rId21"/>
    <p:sldId id="333" r:id="rId22"/>
    <p:sldId id="3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C9951-03A8-4C0E-9521-C05CFF22D744}" v="40" dt="2022-03-28T17:20:47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BA36-D9C9-4E19-B9D7-6AD59018B24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F15F-EB34-466F-8B78-DB4EF82E5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20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11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842211" y="4472739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17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4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70021" y="457200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3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9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24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13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2582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72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78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07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2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75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2582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90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7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98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7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0583" y="-7938"/>
            <a:ext cx="12225868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262C-2F59-49B3-9563-A56296B824C6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10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B795D-DE40-4B0C-B70B-C9B475EE5F38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270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3467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97951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0C14A-11CF-48F1-9042-84C3DEC6686D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476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0EAF-53C4-458E-8C37-799F00294A13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563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3467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97951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2460-FBD3-44E0-8B22-B20CFB72ED0F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332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34A1-9F82-4E4E-A52C-C8CD64FE7AF5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278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928B-21B5-4A89-98A2-5E39F8EA9E86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957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51CE2-229A-4476-A285-21F0A47FD16F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293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47930-B38F-4681-98CA-0E9E8EBBD5DB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9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BE11-3B1E-4001-8D80-634E45991B44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122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8246-A1D6-488C-B311-310FFAAE85C5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51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17C0-C7F8-4297-A63D-56FE33B30395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370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E9513-27A0-407B-863C-340963E18F4F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10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5E8E-070B-41B5-8453-7C3C1090BFF4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464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2224-FD63-4BE2-93CB-10DC8DF0D515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78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5E5D-E8F4-4492-BB88-6C91DE8464E6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530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10583" y="-7938"/>
            <a:ext cx="12225868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1" y="609600"/>
            <a:ext cx="846455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2801" y="2160589"/>
            <a:ext cx="8464551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251" y="6042026"/>
            <a:ext cx="912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3667" y="6042026"/>
            <a:ext cx="683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EDF8B4F-73CE-4B14-8816-854F5FC3D88D}" type="slidenum">
              <a:rPr lang="en-US" altLang="en-US">
                <a:solidFill>
                  <a:srgbClr val="A5300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A0CEA-A424-4A65-9F25-3D605398062C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0CA3A-7541-4611-A310-2974BB6003E9}"/>
              </a:ext>
            </a:extLst>
          </p:cNvPr>
          <p:cNvSpPr txBox="1"/>
          <p:nvPr/>
        </p:nvSpPr>
        <p:spPr>
          <a:xfrm>
            <a:off x="804039" y="2687667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 10 &amp; 11 audience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Graduation requirements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 for Post secondary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7E1FE-DB1A-42A4-9EE9-B4F5B1ED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8846" y="632145"/>
            <a:ext cx="4173124" cy="50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2640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7AFCB-1D92-4764-8FD7-155B19D9A634}"/>
              </a:ext>
            </a:extLst>
          </p:cNvPr>
          <p:cNvSpPr txBox="1"/>
          <p:nvPr/>
        </p:nvSpPr>
        <p:spPr>
          <a:xfrm>
            <a:off x="1237516" y="557600"/>
            <a:ext cx="7405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requirement:</a:t>
            </a:r>
            <a:br>
              <a:rPr lang="en-CA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CA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Fine Arts/Life role development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43E25A-8447-4EC1-AA1A-D5B015656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516" y="1831731"/>
            <a:ext cx="6348413" cy="48768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Must have at least one of these credits</a:t>
            </a:r>
          </a:p>
          <a:p>
            <a:r>
              <a:rPr lang="en-US" altLang="en-US" sz="2000" dirty="0"/>
              <a:t>Entrepreneurship 110 (FI Entrepreneurship 110)</a:t>
            </a:r>
          </a:p>
          <a:p>
            <a:pPr eaLnBrk="1" hangingPunct="1"/>
            <a:r>
              <a:rPr lang="en-US" altLang="en-US" sz="2000" dirty="0"/>
              <a:t>Graphic Art &amp; Design 110</a:t>
            </a:r>
          </a:p>
          <a:p>
            <a:pPr eaLnBrk="1" hangingPunct="1"/>
            <a:r>
              <a:rPr lang="en-US" altLang="en-US" sz="2000" dirty="0"/>
              <a:t>Individual &amp; Family Dynamics 120 (FI Ind &amp; Fam Dynamics 120)</a:t>
            </a:r>
          </a:p>
          <a:p>
            <a:r>
              <a:rPr lang="en-US" altLang="en-US" sz="2000" dirty="0"/>
              <a:t>Music 112/122 </a:t>
            </a:r>
          </a:p>
          <a:p>
            <a:r>
              <a:rPr lang="en-US" altLang="en-US" sz="2000" dirty="0"/>
              <a:t>Outdoor Pursuits/Education 110 </a:t>
            </a:r>
          </a:p>
          <a:p>
            <a:pPr eaLnBrk="1" hangingPunct="1"/>
            <a:r>
              <a:rPr lang="en-US" altLang="en-US" sz="2000" dirty="0"/>
              <a:t>Phys Ed Leadership 120</a:t>
            </a:r>
          </a:p>
          <a:p>
            <a:r>
              <a:rPr lang="en-US" altLang="en-US" sz="2000" dirty="0"/>
              <a:t>Theatre/Dramatic Arts 120</a:t>
            </a:r>
          </a:p>
          <a:p>
            <a:pPr eaLnBrk="1" hangingPunct="1"/>
            <a:r>
              <a:rPr lang="en-US" altLang="en-US" sz="2000" dirty="0"/>
              <a:t>Wellness through Physical Education 110</a:t>
            </a:r>
          </a:p>
          <a:p>
            <a:r>
              <a:rPr lang="en-US" altLang="en-US" sz="2000" dirty="0"/>
              <a:t>Visual Arts 110/120</a:t>
            </a:r>
          </a:p>
          <a:p>
            <a:r>
              <a:rPr lang="en-US" altLang="en-US" sz="2000" dirty="0"/>
              <a:t>Any Trades course (Residential Finishing, Electrical Wiring, Framing and Sheathing, Metals Fab, Mill and Cabinet, IC Engines, Intro to Applied Tech)</a:t>
            </a:r>
          </a:p>
          <a:p>
            <a:r>
              <a:rPr lang="en-US" altLang="en-US" sz="2000" dirty="0"/>
              <a:t>Culinary Technology 110, 120</a:t>
            </a:r>
          </a:p>
          <a:p>
            <a:pPr eaLnBrk="1" hangingPunct="1"/>
            <a:r>
              <a:rPr lang="en-US" altLang="en-US" sz="2000" dirty="0"/>
              <a:t>Career Explorations 110</a:t>
            </a:r>
          </a:p>
          <a:p>
            <a:r>
              <a:rPr lang="en-US" altLang="en-US" sz="2000" dirty="0"/>
              <a:t>Growth, Goals and Grit 120</a:t>
            </a:r>
          </a:p>
          <a:p>
            <a:pPr eaLnBrk="1" hangingPunct="1"/>
            <a:r>
              <a:rPr lang="en-US" altLang="en-US" sz="2000" dirty="0"/>
              <a:t>Co-op 120 (only available in grade 12 year)</a:t>
            </a:r>
          </a:p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6007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35A8E1-EB57-4367-9891-71364619B29C}"/>
              </a:ext>
            </a:extLst>
          </p:cNvPr>
          <p:cNvSpPr/>
          <p:nvPr/>
        </p:nvSpPr>
        <p:spPr>
          <a:xfrm>
            <a:off x="6090445" y="609600"/>
            <a:ext cx="318355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Certificates: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French Immersion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5BAB61-19B6-4BF6-BCB6-30B06CA6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 of the course load in grade 9 and 10 must be FI designated (e.g.  FI Science)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minimum of 5 courses with an FI designation in grades 11 and 12 must be taken (e.g., FI Modern History 112)</a:t>
            </a:r>
          </a:p>
          <a:p>
            <a:pPr marL="0" indent="0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27DEDFE-77EE-4DF7-B58B-6EF97276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2233379"/>
            <a:ext cx="5062993" cy="23796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88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744DC7-AF24-43F5-9E7A-4E2AF6ACC6EC}"/>
              </a:ext>
            </a:extLst>
          </p:cNvPr>
          <p:cNvSpPr txBox="1"/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Certificates: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Focus on Technology (FIT) Certificate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4A0440-01FF-4A52-A164-D0AF0AA7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eaLnBrk="1" hangingPunct="1">
              <a:spcAft>
                <a:spcPts val="0"/>
              </a:spcAft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Technology 120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Organization and Management 120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other elective course: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Entrepreneurship 110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Cybersecurity and Tech Support 110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110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Productions 120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401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C7F4D-DF0F-4BF6-8456-BEAC0589A3B6}"/>
              </a:ext>
            </a:extLst>
          </p:cNvPr>
          <p:cNvSpPr txBox="1"/>
          <p:nvPr/>
        </p:nvSpPr>
        <p:spPr>
          <a:xfrm>
            <a:off x="707475" y="557600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Courses that require an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EBCAD-3560-47BA-8482-EA1A2790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215" y="2237509"/>
            <a:ext cx="6347714" cy="2382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Cooperative Education 120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 Cooperative Education 120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 Center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Career Exploration 110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Services 110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Interest Course</a:t>
            </a:r>
          </a:p>
        </p:txBody>
      </p:sp>
    </p:spTree>
    <p:extLst>
      <p:ext uri="{BB962C8B-B14F-4D97-AF65-F5344CB8AC3E}">
        <p14:creationId xmlns:p14="http://schemas.microsoft.com/office/powerpoint/2010/main" val="40646160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FA8-F248-4D32-9490-47F43606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60FB-B215-4A8A-8F78-834A0AB7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52" y="1930400"/>
            <a:ext cx="8464551" cy="4775200"/>
          </a:xfrm>
        </p:spPr>
        <p:txBody>
          <a:bodyPr/>
          <a:lstStyle/>
          <a:p>
            <a:r>
              <a:rPr lang="en-US" dirty="0"/>
              <a:t>There are several courses offered by the New Brunswick Virtual Learning Centre that are not offered in person at HTHS.</a:t>
            </a:r>
          </a:p>
          <a:p>
            <a:r>
              <a:rPr lang="en-US" dirty="0"/>
              <a:t>If you are interested in an online course, please see your school counsellor in the Fall.  </a:t>
            </a:r>
          </a:p>
          <a:p>
            <a:r>
              <a:rPr lang="en-US" dirty="0"/>
              <a:t>Some offerings include:</a:t>
            </a:r>
          </a:p>
          <a:p>
            <a:pPr lvl="1"/>
            <a:r>
              <a:rPr lang="en-US" dirty="0"/>
              <a:t>FSL Techniques de communication </a:t>
            </a:r>
            <a:r>
              <a:rPr lang="en-US" dirty="0" err="1"/>
              <a:t>orale</a:t>
            </a:r>
            <a:r>
              <a:rPr lang="en-US" dirty="0"/>
              <a:t> 120</a:t>
            </a:r>
          </a:p>
          <a:p>
            <a:pPr lvl="1"/>
            <a:r>
              <a:rPr lang="en-US" dirty="0"/>
              <a:t>FSL Writing 110</a:t>
            </a:r>
          </a:p>
          <a:p>
            <a:pPr lvl="1"/>
            <a:r>
              <a:rPr lang="en-US" dirty="0"/>
              <a:t>Introductory </a:t>
            </a:r>
            <a:r>
              <a:rPr lang="en-US" dirty="0" err="1"/>
              <a:t>Mi’kmaw</a:t>
            </a:r>
            <a:r>
              <a:rPr lang="en-US" dirty="0"/>
              <a:t> 110</a:t>
            </a:r>
          </a:p>
          <a:p>
            <a:pPr lvl="1"/>
            <a:r>
              <a:rPr lang="en-US" dirty="0"/>
              <a:t>Intermediate </a:t>
            </a:r>
            <a:r>
              <a:rPr lang="en-US" dirty="0" err="1"/>
              <a:t>Mi’kmaw</a:t>
            </a:r>
            <a:r>
              <a:rPr lang="en-US" dirty="0"/>
              <a:t> 110</a:t>
            </a:r>
          </a:p>
          <a:p>
            <a:pPr lvl="1"/>
            <a:r>
              <a:rPr lang="en-US" dirty="0"/>
              <a:t>Introductory </a:t>
            </a:r>
            <a:r>
              <a:rPr lang="en-US" dirty="0" err="1"/>
              <a:t>Wolastoqey</a:t>
            </a:r>
            <a:r>
              <a:rPr lang="en-US" dirty="0"/>
              <a:t> 110</a:t>
            </a:r>
          </a:p>
          <a:p>
            <a:pPr lvl="1"/>
            <a:r>
              <a:rPr lang="en-US" dirty="0"/>
              <a:t>Intermediate </a:t>
            </a:r>
            <a:r>
              <a:rPr lang="en-US" dirty="0" err="1"/>
              <a:t>Wolastoqey</a:t>
            </a:r>
            <a:r>
              <a:rPr lang="en-US" dirty="0"/>
              <a:t> 110</a:t>
            </a:r>
          </a:p>
          <a:p>
            <a:pPr lvl="1"/>
            <a:r>
              <a:rPr lang="en-US" dirty="0"/>
              <a:t>FSL Law 120</a:t>
            </a:r>
          </a:p>
          <a:p>
            <a:pPr lvl="1"/>
            <a:r>
              <a:rPr lang="en-US" dirty="0"/>
              <a:t>Creative Arts 110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880ED-F852-4152-940E-AC47E694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09" y="609600"/>
            <a:ext cx="2359356" cy="1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11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C53E4-58E1-41EE-9236-B38F8460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0D1F4-28C8-4140-848C-3C4D13CF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294" y="1563624"/>
            <a:ext cx="7621986" cy="5001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eaLnBrk="1" hangingPunct="1">
              <a:spcAft>
                <a:spcPts val="0"/>
              </a:spcAft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graduation purposes, only 2 of your credits can be local option courses.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courses are identified on our course selection sheet by  (LO)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are: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Psychology 120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120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Computer Science 120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Training Principles 120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 Ed Through Team Sports 110</a:t>
            </a: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696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76B1F7-B90B-4E04-8E43-1E088425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557600"/>
            <a:ext cx="6348413" cy="609600"/>
          </a:xfrm>
        </p:spPr>
        <p:txBody>
          <a:bodyPr/>
          <a:lstStyle/>
          <a:p>
            <a:r>
              <a:rPr lang="en-US" dirty="0"/>
              <a:t>My Blueprint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72FCE2-AD13-48C2-BD17-9ED138720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89" y="1228714"/>
            <a:ext cx="357237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304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40E29C-C577-4FC6-9165-0380DEBAD5A4}"/>
              </a:ext>
            </a:extLst>
          </p:cNvPr>
          <p:cNvSpPr/>
          <p:nvPr/>
        </p:nvSpPr>
        <p:spPr>
          <a:xfrm>
            <a:off x="623148" y="746760"/>
            <a:ext cx="52845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C97AB-A75B-42FE-A365-7B35BAD4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877" y="1830186"/>
            <a:ext cx="8439911" cy="428105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eaLnBrk="1" hangingPunct="1">
              <a:spcAft>
                <a:spcPts val="0"/>
              </a:spcAft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 31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Grade level presentations in the theatre.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5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Assembly day schedule, make choices in HR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6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Assembly day schedule 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 log in to their own Power School to input their course selections.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7</a:t>
            </a:r>
            <a:r>
              <a:rPr lang="en-CA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Homeroom schedule to give out verification sheets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parental signature.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8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Homeroom schedule to collect verification.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your choices wisely as these cannot be easily changed.</a:t>
            </a: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CA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BBF17-AC17-4293-915B-A19EBF9C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we do our best to accommodate everyone’s choices, sometimes it is not possible.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offer courses based on interest, e.g., if only 20 students sign up for a course, we will only offer one section of that course.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assume that you can change all of your courses, it may not be possible in September.</a:t>
            </a:r>
          </a:p>
        </p:txBody>
      </p:sp>
      <p:pic>
        <p:nvPicPr>
          <p:cNvPr id="6" name="Picture 5" descr="A yellow square with black text on it&#10;&#10;Description automatically generated with low confidence">
            <a:extLst>
              <a:ext uri="{FF2B5EF4-FFF2-40B4-BE49-F238E27FC236}">
                <a16:creationId xmlns:a16="http://schemas.microsoft.com/office/drawing/2014/main" id="{B1799A46-C88D-4698-8447-7F8B4123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0" y="804672"/>
            <a:ext cx="4898420" cy="52370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7118B0-FE5E-4C23-A2F1-BD0377483295}"/>
              </a:ext>
            </a:extLst>
          </p:cNvPr>
          <p:cNvSpPr/>
          <p:nvPr/>
        </p:nvSpPr>
        <p:spPr>
          <a:xfrm>
            <a:off x="4940171" y="608112"/>
            <a:ext cx="47195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0716917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CC3995-1EF4-424A-9A4A-62F59AD2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0089-4AD5-4D01-B25B-14A6374F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0" y="2160589"/>
            <a:ext cx="4331854" cy="3560733"/>
          </a:xfrm>
        </p:spPr>
        <p:txBody>
          <a:bodyPr>
            <a:normAutofit/>
          </a:bodyPr>
          <a:lstStyle/>
          <a:p>
            <a:r>
              <a:rPr lang="en-US" dirty="0"/>
              <a:t>Mrs. Babineau-Hall, Mrs. MacCormack, and Mrs. Ross can help with questions. Reach out to us via Teams chat or email for a quicker response.  </a:t>
            </a:r>
          </a:p>
          <a:p>
            <a:r>
              <a:rPr lang="en-US" dirty="0"/>
              <a:t>Guidance office will be open during noon hour to help you with your choices.</a:t>
            </a:r>
          </a:p>
          <a:p>
            <a:r>
              <a:rPr lang="en-US" dirty="0"/>
              <a:t>All forms are due next week.</a:t>
            </a:r>
          </a:p>
        </p:txBody>
      </p:sp>
      <p:pic>
        <p:nvPicPr>
          <p:cNvPr id="5" name="Picture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11F819AC-7A75-47A7-842C-297581140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882211"/>
            <a:ext cx="4602747" cy="2589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3945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ED6AB65-605E-46BC-9352-C8CC42DCBD39}"/>
              </a:ext>
            </a:extLst>
          </p:cNvPr>
          <p:cNvSpPr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After High School?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96C0E-5607-4B71-8DC4-54659CAC0C42}"/>
              </a:ext>
            </a:extLst>
          </p:cNvPr>
          <p:cNvSpPr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Apprenticeship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Military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 to Work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secondary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Universities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NBCC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Colleges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1B1DD93-F706-42A7-A8BD-3E04073FA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4" name="Isosceles Triangle 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931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524336-8272-4AA8-86E2-4601DF0E9315}"/>
              </a:ext>
            </a:extLst>
          </p:cNvPr>
          <p:cNvSpPr/>
          <p:nvPr/>
        </p:nvSpPr>
        <p:spPr>
          <a:xfrm>
            <a:off x="2734734" y="609600"/>
            <a:ext cx="6539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Preparation for University</a:t>
            </a:r>
          </a:p>
        </p:txBody>
      </p:sp>
      <p:pic>
        <p:nvPicPr>
          <p:cNvPr id="10" name="Picture 9" descr="Red text on a white background&#10;&#10;Description automatically generated">
            <a:extLst>
              <a:ext uri="{FF2B5EF4-FFF2-40B4-BE49-F238E27FC236}">
                <a16:creationId xmlns:a16="http://schemas.microsoft.com/office/drawing/2014/main" id="{5FB170EA-C3C1-47FE-ADCE-7534C0681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7" y="1883795"/>
            <a:ext cx="1828800" cy="401723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CDEF61B-2B94-4A13-AA9A-26CEC359F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1" y="673676"/>
            <a:ext cx="1192645" cy="1192645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56C1480-87AD-439D-B59C-0AB565242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7" y="3848197"/>
            <a:ext cx="1774874" cy="11810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4D4445-551D-4EBE-8F45-0E73B864A9BC}"/>
              </a:ext>
            </a:extLst>
          </p:cNvPr>
          <p:cNvSpPr/>
          <p:nvPr/>
        </p:nvSpPr>
        <p:spPr>
          <a:xfrm>
            <a:off x="2734734" y="2160589"/>
            <a:ext cx="653926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imperative to check with the universities of your choice.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general guideline would be to have 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of five “university-approved” credits for Maritime universities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UNB requires six and a minimum of six for Ontario universities.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an excellent idea to have at least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acceptable credit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 the minimum required.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F14F11D-D2D9-4B48-9973-B808C188C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4" y="5217872"/>
            <a:ext cx="1828800" cy="7768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74455F99-7047-4E59-B2DE-DFB453FE57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8" y="2558337"/>
            <a:ext cx="1934249" cy="10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9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127E86-A18D-4728-9D8F-3F6362A0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en-CA" altLang="en-US"/>
              <a:t>Preparation for college</a:t>
            </a:r>
            <a:endParaRPr lang="en-US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ABCC0F-70A3-420C-829B-47B8376D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0" y="1620244"/>
            <a:ext cx="5217539" cy="25176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altLang="en-US" dirty="0"/>
              <a:t>It is important to recognize that some colleges have very </a:t>
            </a:r>
            <a:r>
              <a:rPr lang="en-CA" altLang="en-US" u="sng" dirty="0"/>
              <a:t>early admission dates</a:t>
            </a:r>
            <a:r>
              <a:rPr lang="en-CA" alt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dirty="0"/>
              <a:t>NBCC admissions is on a first come, first serve basis and begins in April of your grade eleven year for students. (Example: If you want to attend NBCC in September 2023, you should apply this April)</a:t>
            </a:r>
            <a:endParaRPr lang="en-US" alt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7858985-A565-4949-B5C7-B55D6C467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60" y="4878070"/>
            <a:ext cx="1131570" cy="1136621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2101D7-6776-42D2-BB8B-431F3E554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82" y="4880596"/>
            <a:ext cx="1131570" cy="113157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68F922D-EAA2-4F50-9888-0DC5209DB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30" y="4880596"/>
            <a:ext cx="1131570" cy="1131570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2D5DA67-9663-4FD7-A425-198C95B4C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13" y="4880596"/>
            <a:ext cx="1131570" cy="11315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435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2AA5B2-7708-4FFB-A6E2-1FB5D901F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499" y="353878"/>
            <a:ext cx="6347713" cy="673321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CA" altLang="en-US" dirty="0"/>
              <a:t>Graduation Requirements (2023)</a:t>
            </a:r>
            <a:br>
              <a:rPr lang="en-CA" altLang="en-US" dirty="0"/>
            </a:br>
            <a:endParaRPr lang="en-CA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90316-1DA1-4F90-B561-DE4E9E0C0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6499" y="923175"/>
            <a:ext cx="9046437" cy="5421234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4800" dirty="0"/>
              <a:t>Successful completion of the 9/10 Program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4800" dirty="0"/>
              <a:t>Successful completion of the English Language Proficiency Assessment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4800" dirty="0"/>
              <a:t>Compulsory Courses : You must have the following 8 compulsory credits: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4800" b="1" dirty="0"/>
              <a:t>Grade 11 level</a:t>
            </a:r>
            <a:r>
              <a:rPr lang="en-US" altLang="en-US" sz="4800" dirty="0"/>
              <a:t>						               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English 11 (2 credits)		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Financial and Workplace Mathematics 11 or Foundations of Mathematics 11 (1 credit) 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Science (1 credit) 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Modern History 11 (1 credit)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Fine Arts/Life Role Development cluster (1 credit) 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4800" b="1" dirty="0"/>
              <a:t>Grade 12 level</a:t>
            </a:r>
            <a:endParaRPr lang="en-CA" altLang="en-US" sz="4800" b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English 12 (1 credit)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en-US" sz="48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4800" b="1" dirty="0"/>
              <a:t>Additional credit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In Math (1 credit)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4800" dirty="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4800" b="1" dirty="0"/>
              <a:t>You must also have</a:t>
            </a:r>
            <a:r>
              <a:rPr lang="en-US" altLang="en-US" sz="4800" dirty="0"/>
              <a:t>: </a:t>
            </a:r>
            <a:endParaRPr lang="en-CA" altLang="en-US" sz="4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4800" dirty="0"/>
              <a:t>4 other courses at the grade ’12’ level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CA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CA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</a:rPr>
              <a:t>Plus 6 other courses at the 11 or 12 level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CA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CA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</a:rPr>
              <a:t>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CA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New Century Schoolbook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D78F448-EA0C-4632-8A23-3D4AD37D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67" y="6295767"/>
            <a:ext cx="7086600" cy="513591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40" tIns="45720" rIns="91440" bIns="4572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You must have a minimum of 18 credits to graduate</a:t>
            </a:r>
            <a:endParaRPr lang="en-CA" altLang="en-US" sz="2000" b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9205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C7AFCB-1D92-4764-8FD7-155B19D9A634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requirement: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English Language Arts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6FDB8-92A7-46EF-94EC-80FB7CCF00F4}"/>
              </a:ext>
            </a:extLst>
          </p:cNvPr>
          <p:cNvSpPr txBox="1"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English 11 (2 credits)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113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English 12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121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122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83876E5-8A66-45E4-85E6-F8CB668A2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4204989" cy="28999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7719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1ACBBE5-5313-4834-A22A-13910041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7AFCB-1D92-4764-8FD7-155B19D9A634}"/>
              </a:ext>
            </a:extLst>
          </p:cNvPr>
          <p:cNvSpPr txBox="1"/>
          <p:nvPr/>
        </p:nvSpPr>
        <p:spPr>
          <a:xfrm>
            <a:off x="620798" y="557600"/>
            <a:ext cx="4312107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requirement:</a:t>
            </a:r>
            <a:b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Modern History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91620-1521-4704-921D-21E8A924B4DE}"/>
              </a:ext>
            </a:extLst>
          </p:cNvPr>
          <p:cNvSpPr txBox="1"/>
          <p:nvPr/>
        </p:nvSpPr>
        <p:spPr>
          <a:xfrm>
            <a:off x="577551" y="2833077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History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113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 Modern History 112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392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7AFCB-1D92-4764-8FD7-155B19D9A634}"/>
              </a:ext>
            </a:extLst>
          </p:cNvPr>
          <p:cNvSpPr txBox="1"/>
          <p:nvPr/>
        </p:nvSpPr>
        <p:spPr>
          <a:xfrm>
            <a:off x="740664" y="577334"/>
            <a:ext cx="709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requirement:</a:t>
            </a:r>
          </a:p>
          <a:p>
            <a:r>
              <a:rPr lang="en-CA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Math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5CA6E3-1849-42D5-8819-9FBA8DA1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15" y="2392218"/>
            <a:ext cx="3292849" cy="23479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D00E4D-A4AB-4CFB-B349-E5D5DC0A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320"/>
            <a:ext cx="6347714" cy="46868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45000"/>
              </a:lnSpc>
              <a:buClrTx/>
            </a:pPr>
            <a:r>
              <a:rPr lang="en-CA" altLang="en-US" b="1" dirty="0">
                <a:solidFill>
                  <a:schemeClr val="tx1"/>
                </a:solidFill>
              </a:rPr>
              <a:t>You NEED one grade eleven level math to be eligible to graduate (FWP or Foundations)</a:t>
            </a:r>
          </a:p>
          <a:p>
            <a:pPr>
              <a:lnSpc>
                <a:spcPct val="145000"/>
              </a:lnSpc>
              <a:buClrTx/>
            </a:pPr>
            <a:r>
              <a:rPr lang="en-CA" altLang="en-US" b="1" dirty="0">
                <a:solidFill>
                  <a:schemeClr val="tx1"/>
                </a:solidFill>
              </a:rPr>
              <a:t>For 2023 grads and beyond, you must pass one other Math Credit (NRF10, Financial 120).</a:t>
            </a:r>
          </a:p>
          <a:p>
            <a:pPr eaLnBrk="1" hangingPunct="1">
              <a:lnSpc>
                <a:spcPct val="145000"/>
              </a:lnSpc>
              <a:buClrTx/>
            </a:pPr>
            <a:r>
              <a:rPr lang="en-US" altLang="en-US" dirty="0"/>
              <a:t>If you are a student who is inclined to do trades or wants to directly enter the workplace, you should do:</a:t>
            </a:r>
          </a:p>
          <a:p>
            <a:pPr lvl="1" eaLnBrk="1" hangingPunct="1">
              <a:lnSpc>
                <a:spcPct val="145000"/>
              </a:lnSpc>
              <a:buClrTx/>
            </a:pPr>
            <a:r>
              <a:rPr lang="en-US" altLang="en-US" sz="1800" dirty="0"/>
              <a:t>Financial and Workplace Mathematics 11 </a:t>
            </a:r>
          </a:p>
          <a:p>
            <a:pPr eaLnBrk="1" hangingPunct="1">
              <a:lnSpc>
                <a:spcPct val="145000"/>
              </a:lnSpc>
              <a:buClrTx/>
            </a:pPr>
            <a:r>
              <a:rPr lang="en-US" altLang="en-US" dirty="0"/>
              <a:t>If you are a student who is inclined to go to university and does well in math:</a:t>
            </a:r>
          </a:p>
          <a:p>
            <a:pPr lvl="1">
              <a:lnSpc>
                <a:spcPct val="145000"/>
              </a:lnSpc>
              <a:buClrTx/>
            </a:pPr>
            <a:r>
              <a:rPr lang="en-US" sz="1800" dirty="0"/>
              <a:t>Foundations of Mathematics 11</a:t>
            </a:r>
            <a:endParaRPr lang="en-US" altLang="en-US" sz="1800" dirty="0"/>
          </a:p>
          <a:p>
            <a:pPr lvl="1">
              <a:lnSpc>
                <a:spcPct val="145000"/>
              </a:lnSpc>
              <a:buClrTx/>
            </a:pPr>
            <a:endParaRPr lang="en-US" dirty="0"/>
          </a:p>
          <a:p>
            <a:pPr>
              <a:lnSpc>
                <a:spcPct val="145000"/>
              </a:lnSpc>
              <a:buClrTx/>
            </a:pPr>
            <a:endParaRPr lang="en-US" altLang="en-US" dirty="0"/>
          </a:p>
          <a:p>
            <a:pPr lvl="1">
              <a:lnSpc>
                <a:spcPct val="145000"/>
              </a:lnSpc>
              <a:buClrTx/>
            </a:pPr>
            <a:endParaRPr lang="en-US" altLang="en-US" dirty="0"/>
          </a:p>
          <a:p>
            <a:pPr>
              <a:lnSpc>
                <a:spcPct val="145000"/>
              </a:lnSpc>
              <a:buClrTx/>
            </a:pPr>
            <a:endParaRPr lang="en-US" altLang="en-US" dirty="0"/>
          </a:p>
          <a:p>
            <a:pPr lvl="1">
              <a:lnSpc>
                <a:spcPct val="145000"/>
              </a:lnSpc>
              <a:buClrTx/>
            </a:pPr>
            <a:endParaRPr lang="en-US" altLang="en-US" dirty="0"/>
          </a:p>
          <a:p>
            <a:pPr>
              <a:buClr>
                <a:srgbClr val="A5300F"/>
              </a:buClr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2441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C7AFCB-1D92-4764-8FD7-155B19D9A634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requirement:</a:t>
            </a:r>
            <a:b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Science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B67825-E23B-4BD3-9E2C-4BC7E5C37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1" y="2161011"/>
            <a:ext cx="5283289" cy="253597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AAD1D9-5DD5-4043-8EFB-E0C8274D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166" y="1560945"/>
            <a:ext cx="4193309" cy="4295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eaLnBrk="1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are a student who does well in science and math: 	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Biology  112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 Biology 112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Chemistry 112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Physics 112</a:t>
            </a:r>
          </a:p>
          <a:p>
            <a:pPr marL="0" indent="0" eaLnBrk="1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*Very few post-secondary programs require all 3 sciences</a:t>
            </a:r>
          </a:p>
          <a:p>
            <a:pPr marL="0" indent="0"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are a student who finds math challenging :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Physiology 110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Science 120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Automotive Electrical Systems 120</a:t>
            </a:r>
          </a:p>
          <a:p>
            <a:pPr marL="0" indent="0" eaLnBrk="1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85" y="2147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80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2336B98498E43AC9572A6FA50282B" ma:contentTypeVersion="9" ma:contentTypeDescription="Create a new document." ma:contentTypeScope="" ma:versionID="5d63703544c519762714d7595d962d03">
  <xsd:schema xmlns:xsd="http://www.w3.org/2001/XMLSchema" xmlns:xs="http://www.w3.org/2001/XMLSchema" xmlns:p="http://schemas.microsoft.com/office/2006/metadata/properties" xmlns:ns3="717987ee-c82c-4776-b480-5ff807c8c756" targetNamespace="http://schemas.microsoft.com/office/2006/metadata/properties" ma:root="true" ma:fieldsID="f56f34139de52acb22640861b6a8bb7e" ns3:_="">
    <xsd:import namespace="717987ee-c82c-4776-b480-5ff807c8c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987ee-c82c-4776-b480-5ff807c8c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C58B4-EB2D-4060-B722-5773A06C95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567533-31E9-4136-B9B4-4CD8CF45D21E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7987ee-c82c-4776-b480-5ff807c8c75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1D78726-45C5-4A7F-9510-A78FA4DD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987ee-c82c-4776-b480-5ff807c8c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1055</Words>
  <Application>Microsoft Office PowerPoint</Application>
  <PresentationFormat>Widescreen</PresentationFormat>
  <Paragraphs>193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New Century Schoolbook</vt:lpstr>
      <vt:lpstr>Tahoma</vt:lpstr>
      <vt:lpstr>Trebuchet MS</vt:lpstr>
      <vt:lpstr>Wingdings</vt:lpstr>
      <vt:lpstr>Wingdings 3</vt:lpstr>
      <vt:lpstr>1_Facet</vt:lpstr>
      <vt:lpstr>PowerPoint Presentation</vt:lpstr>
      <vt:lpstr>PowerPoint Presentation</vt:lpstr>
      <vt:lpstr>PowerPoint Presentation</vt:lpstr>
      <vt:lpstr>Preparation for college</vt:lpstr>
      <vt:lpstr>Graduation Requirements (2023)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Courses</vt:lpstr>
      <vt:lpstr>Notes</vt:lpstr>
      <vt:lpstr>My Blueprint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Sharon (ASD-E)</dc:creator>
  <cp:lastModifiedBy>Ross, Sharon (ASD-E)</cp:lastModifiedBy>
  <cp:revision>12</cp:revision>
  <dcterms:created xsi:type="dcterms:W3CDTF">2021-02-24T18:30:04Z</dcterms:created>
  <dcterms:modified xsi:type="dcterms:W3CDTF">2022-03-29T12:03:57Z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0x0101007D52336B98498E43AC9572A6FA50282B</vt:lpwstr>
  </property>
</Properties>
</file>