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0" r:id="rId4"/>
  </p:sldMasterIdLst>
  <p:notesMasterIdLst>
    <p:notesMasterId r:id="rId13"/>
  </p:notesMasterIdLst>
  <p:handoutMasterIdLst>
    <p:handoutMasterId r:id="rId14"/>
  </p:handoutMasterIdLst>
  <p:sldIdLst>
    <p:sldId id="279" r:id="rId5"/>
    <p:sldId id="282" r:id="rId6"/>
    <p:sldId id="260" r:id="rId7"/>
    <p:sldId id="296" r:id="rId8"/>
    <p:sldId id="289" r:id="rId9"/>
    <p:sldId id="295" r:id="rId10"/>
    <p:sldId id="330" r:id="rId11"/>
    <p:sldId id="294" r:id="rId1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99"/>
    <a:srgbClr val="FFFF00"/>
    <a:srgbClr val="FF9900"/>
    <a:srgbClr val="008000"/>
    <a:srgbClr val="0066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08032-E074-4F7E-8C3F-CA6BD424FDEF}" v="141" dt="2022-03-28T16:38:42.004"/>
    <p1510:client id="{B31DECFC-7977-43C7-8B8B-D23DB325311D}" v="12" dt="2022-03-28T16:05:35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68D70D4-C734-4DAF-B5B4-2F1E50E4F885}" type="datetimeFigureOut">
              <a:rPr lang="en-CA"/>
              <a:pPr>
                <a:defRPr/>
              </a:pPr>
              <a:t>2022-03-29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B9DD70-8A70-4BD7-A94C-700E49964EC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94869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7497DF8-623B-45A1-95FE-072CB976AC20}" type="datetimeFigureOut">
              <a:rPr lang="en-US"/>
              <a:pPr>
                <a:defRPr/>
              </a:pPr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FB1AB7A-8763-40E7-95DF-16A7FABE1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635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15256C-F77B-49E1-B480-BFE18D20A51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29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650" indent="-290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3638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363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8A4422-14E1-48CF-BBB5-75E38CC71CA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764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95F68C-4194-4150-B480-5005236B37F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84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650" indent="-290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3638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363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FDD984-D4AB-4DDB-B40E-01C41BE2392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07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94B03-9E9D-4F49-A553-0CAFE3D4138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291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/>
              <a:t>Show form in Excel</a:t>
            </a:r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650" indent="-290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3638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363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F424C2-2EAE-49CB-92AD-154B6346614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42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9262C-2F59-49B3-9563-A56296B824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2489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B795D-DE40-4B0C-B70B-C9B475EE5F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72768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rgbClr val="EE6E4A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rgbClr val="EE6E4A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0C14A-11CF-48F1-9042-84C3DEC668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67080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0EAF-53C4-458E-8C37-799F00294A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0402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rgbClr val="EE6E4A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rgbClr val="EE6E4A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92460-FBD3-44E0-8B22-B20CFB72E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32285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F34A1-9F82-4E4E-A52C-C8CD64FE7A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35013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F928B-21B5-4A89-98A2-5E39F8EA9E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4645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51CE2-229A-4476-A285-21F0A47FD1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80143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47930-B38F-4681-98CA-0E9E8EBBD5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59523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FBE11-3B1E-4001-8D80-634E45991B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58628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08246-A1D6-488C-B311-310FFAAE85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44760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F17C0-C7F8-4297-A63D-56FE33B30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28438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E9513-27A0-407B-863C-340963E18F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8657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5E8E-070B-41B5-8453-7C3C1090BF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736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82224-FD63-4BE2-93CB-10DC8DF0D5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00531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45E5D-E8F4-4492-BB88-6C91DE8464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8165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EDF8B4F-73CE-4B14-8816-854F5FC3D8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5" r:id="rId1"/>
    <p:sldLayoutId id="2147484622" r:id="rId2"/>
    <p:sldLayoutId id="2147484623" r:id="rId3"/>
    <p:sldLayoutId id="2147484624" r:id="rId4"/>
    <p:sldLayoutId id="2147484625" r:id="rId5"/>
    <p:sldLayoutId id="2147484626" r:id="rId6"/>
    <p:sldLayoutId id="2147484627" r:id="rId7"/>
    <p:sldLayoutId id="2147484628" r:id="rId8"/>
    <p:sldLayoutId id="2147484629" r:id="rId9"/>
    <p:sldLayoutId id="2147484630" r:id="rId10"/>
    <p:sldLayoutId id="2147484636" r:id="rId11"/>
    <p:sldLayoutId id="2147484631" r:id="rId12"/>
    <p:sldLayoutId id="2147484637" r:id="rId13"/>
    <p:sldLayoutId id="2147484632" r:id="rId14"/>
    <p:sldLayoutId id="2147484633" r:id="rId15"/>
    <p:sldLayoutId id="2147484634" r:id="rId16"/>
  </p:sldLayoutIdLst>
  <p:transition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harrisontrimble.ca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820" y="381000"/>
            <a:ext cx="7215437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en-US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Course Selection 2022 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443163"/>
            <a:ext cx="2971800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Course Selection</a:t>
            </a:r>
          </a:p>
          <a:p>
            <a:pPr marL="285750" indent="-285750">
              <a:buFontTx/>
              <a:buChar char="-"/>
              <a:defRPr/>
            </a:pP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Graduation Information</a:t>
            </a:r>
          </a:p>
          <a:p>
            <a:pPr marL="285750" indent="-285750">
              <a:buFontTx/>
              <a:buChar char="-"/>
              <a:defRPr/>
            </a:pP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FAQ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1981200"/>
            <a:ext cx="219252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u="sng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Objectives: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3855875"/>
            <a:ext cx="2192524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u="sng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Graduation: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0" y="4318000"/>
            <a:ext cx="2971800" cy="646113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Grade 9 Audience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Graduating in 2025</a:t>
            </a:r>
            <a:endParaRPr lang="en-US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1354138"/>
            <a:ext cx="4527550" cy="553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1524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776704" y="762000"/>
            <a:ext cx="62869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HTHS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820" y="381000"/>
            <a:ext cx="50198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Grade 10 Requirements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875" y="1673225"/>
            <a:ext cx="8874125" cy="4473019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b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Courses:</a:t>
            </a:r>
          </a:p>
          <a:p>
            <a:pPr marL="285750" indent="-285750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-"/>
              <a:tabLst>
                <a:tab pos="685800" algn="l"/>
              </a:tabLst>
              <a:defRPr/>
            </a:pPr>
            <a:r>
              <a:rPr lang="en-US">
                <a:cs typeface="Arial" panose="020B0604020202020204" pitchFamily="34" charset="0"/>
              </a:rPr>
              <a:t>English 10 – Full Year</a:t>
            </a:r>
          </a:p>
          <a:p>
            <a:pPr marL="285750" indent="-285750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-"/>
              <a:tabLst>
                <a:tab pos="685800" algn="l"/>
              </a:tabLst>
              <a:defRPr/>
            </a:pPr>
            <a:r>
              <a:rPr lang="en-US">
                <a:latin typeface="Arial"/>
                <a:cs typeface="Arial"/>
              </a:rPr>
              <a:t>Math 10 – Geometry, measures and finance (FI GMF)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Tx/>
              <a:buChar char="-"/>
              <a:tabLst>
                <a:tab pos="685800" algn="l"/>
              </a:tabLst>
              <a:defRPr/>
            </a:pPr>
            <a:r>
              <a:rPr lang="en-US">
                <a:latin typeface="Arial"/>
                <a:cs typeface="Arial"/>
              </a:rPr>
              <a:t>One choice of Numbers Relations and Functions (FI NRF) OR Financial Workplace Math (FI FINWPL)</a:t>
            </a:r>
          </a:p>
          <a:p>
            <a:pPr marL="285750" indent="-285750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-"/>
              <a:tabLst>
                <a:tab pos="685800" algn="l"/>
              </a:tabLst>
              <a:defRPr/>
            </a:pPr>
            <a:r>
              <a:rPr lang="en-US">
                <a:cs typeface="Arial" panose="020B0604020202020204" pitchFamily="34" charset="0"/>
              </a:rPr>
              <a:t>Science 10 (FI Science 10)</a:t>
            </a:r>
          </a:p>
          <a:p>
            <a:pPr marL="285750" indent="-285750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-"/>
              <a:tabLst>
                <a:tab pos="685800" algn="l"/>
              </a:tabLst>
              <a:defRPr/>
            </a:pPr>
            <a:r>
              <a:rPr lang="en-US">
                <a:cs typeface="Arial" panose="020B0604020202020204" pitchFamily="34" charset="0"/>
              </a:rPr>
              <a:t>French 10 (FI Language Arts 10)</a:t>
            </a:r>
          </a:p>
          <a:p>
            <a:pPr marL="285750" indent="-285750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-"/>
              <a:tabLst>
                <a:tab pos="685800" algn="l"/>
              </a:tabLst>
              <a:defRPr/>
            </a:pPr>
            <a:r>
              <a:rPr lang="en-US">
                <a:cs typeface="Arial" panose="020B0604020202020204" pitchFamily="34" charset="0"/>
              </a:rPr>
              <a:t>Social Studies 10 (FI Social Studies 10)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tabLst>
                <a:tab pos="685800" algn="l"/>
              </a:tabLst>
              <a:defRPr/>
            </a:pPr>
            <a:r>
              <a:rPr lang="en-US" b="1">
                <a:solidFill>
                  <a:srgbClr val="00B0F0"/>
                </a:solidFill>
                <a:latin typeface="Arial"/>
                <a:cs typeface="Arial"/>
              </a:rPr>
              <a:t>Plus Two Specialties:</a:t>
            </a:r>
          </a:p>
          <a:p>
            <a:pPr marL="285750" indent="-285750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-"/>
              <a:tabLst>
                <a:tab pos="685800" algn="l"/>
              </a:tabLst>
              <a:defRPr/>
            </a:pPr>
            <a:r>
              <a:rPr lang="en-US">
                <a:cs typeface="Arial" panose="020B0604020202020204" pitchFamily="34" charset="0"/>
              </a:rPr>
              <a:t>PDCP 10</a:t>
            </a:r>
          </a:p>
          <a:p>
            <a:pPr marL="285750" indent="-285750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-"/>
              <a:tabLst>
                <a:tab pos="685800" algn="l"/>
              </a:tabLst>
              <a:defRPr/>
            </a:pPr>
            <a:r>
              <a:rPr lang="en-US">
                <a:cs typeface="Arial" panose="020B0604020202020204" pitchFamily="34" charset="0"/>
              </a:rPr>
              <a:t>Music 10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580" y="1211788"/>
            <a:ext cx="253458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u="sng">
                <a:ln w="13462">
                  <a:solidFill>
                    <a:schemeClr val="bg1"/>
                  </a:solidFill>
                  <a:prstDash val="solid"/>
                </a:ln>
                <a:latin typeface="Arial Narrow" panose="020B0606020202030204" pitchFamily="34" charset="0"/>
              </a:rPr>
              <a:t>Requirements: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1524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7776704" y="762000"/>
            <a:ext cx="62869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HTHS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288" y="6248400"/>
            <a:ext cx="8570912" cy="400050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sz="2000" i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Attention: </a:t>
            </a:r>
            <a:r>
              <a:rPr lang="en-US" sz="2000" i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You must have </a:t>
            </a:r>
            <a:r>
              <a:rPr lang="en-US" sz="2000" b="1" i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18 credits </a:t>
            </a:r>
            <a:r>
              <a:rPr lang="en-US" sz="2000" i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to graduate from a NB high school!</a:t>
            </a:r>
          </a:p>
        </p:txBody>
      </p:sp>
      <p:sp>
        <p:nvSpPr>
          <p:cNvPr id="7" name="Rectangle 6"/>
          <p:cNvSpPr/>
          <p:nvPr/>
        </p:nvSpPr>
        <p:spPr>
          <a:xfrm>
            <a:off x="284820" y="381000"/>
            <a:ext cx="54526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Graduation Requirements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163" y="1260475"/>
            <a:ext cx="85709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 </a:t>
            </a:r>
            <a:r>
              <a:rPr lang="en-US" sz="2000" i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grade 9 you do </a:t>
            </a:r>
            <a:r>
              <a:rPr lang="en-US" sz="2000" b="1" i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en-US" sz="2000" i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get credits. You are getting pre-requisites.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284163" y="2463800"/>
            <a:ext cx="5659437" cy="3200876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sz="1400" b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Until You Graduate: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>
                <a:ln w="0"/>
                <a:latin typeface="Arial"/>
                <a:cs typeface="Arial"/>
              </a:rPr>
              <a:t>Successful completion of the English Language Proficiency Assessment.</a:t>
            </a:r>
          </a:p>
          <a:p>
            <a:pPr marL="285750" indent="-285750">
              <a:buChar char="-"/>
              <a:defRPr/>
            </a:pPr>
            <a:endParaRPr lang="en-US" sz="1400">
              <a:ln w="0"/>
              <a:cs typeface="Arial"/>
            </a:endParaRPr>
          </a:p>
          <a:p>
            <a:pPr>
              <a:defRPr/>
            </a:pPr>
            <a:r>
              <a:rPr lang="en-US" sz="1400" b="1">
                <a:ln w="0"/>
                <a:solidFill>
                  <a:srgbClr val="990099"/>
                </a:solidFill>
                <a:latin typeface="Arial"/>
                <a:cs typeface="Arial"/>
              </a:rPr>
              <a:t>Grade 10 :</a:t>
            </a:r>
            <a:r>
              <a:rPr lang="en-US" sz="1400">
                <a:ln w="0"/>
                <a:solidFill>
                  <a:srgbClr val="000000"/>
                </a:solidFill>
                <a:latin typeface="Arial"/>
                <a:cs typeface="Arial"/>
              </a:rPr>
              <a:t> Numbers, Relations and Functions or Financial Workplace Math</a:t>
            </a:r>
          </a:p>
          <a:p>
            <a:pPr>
              <a:defRPr/>
            </a:pPr>
            <a:endParaRPr lang="en-US" sz="1400">
              <a:ln w="0"/>
              <a:solidFill>
                <a:srgbClr val="000000"/>
              </a:solidFill>
              <a:cs typeface="Arial"/>
            </a:endParaRPr>
          </a:p>
          <a:p>
            <a:pPr>
              <a:defRPr/>
            </a:pPr>
            <a:r>
              <a:rPr lang="en-US" sz="1400" b="1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Grade 11:</a:t>
            </a:r>
            <a:endParaRPr lang="en-US" sz="1400" b="1">
              <a:ln w="0"/>
              <a:solidFill>
                <a:srgbClr val="00B0F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400">
                <a:ln w="0"/>
                <a:latin typeface="Arial"/>
                <a:cs typeface="Arial"/>
              </a:rPr>
              <a:t>English 11 (2 Credits)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>
                <a:ln w="0"/>
                <a:latin typeface="Arial"/>
                <a:cs typeface="Arial"/>
              </a:rPr>
              <a:t>Financial Workplace Math 120 or Foundations of Mathematics 11 (1 Credit)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>
                <a:ln w="0"/>
                <a:latin typeface="Arial"/>
                <a:cs typeface="Arial"/>
              </a:rPr>
              <a:t>Science (1 Credit)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>
                <a:ln w="0"/>
                <a:latin typeface="Arial"/>
                <a:cs typeface="Arial"/>
              </a:rPr>
              <a:t>Modern History 11 (1 Credit)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>
                <a:ln w="0"/>
                <a:latin typeface="Arial"/>
                <a:cs typeface="Arial"/>
              </a:rPr>
              <a:t>Fine Arts/Life Role Development Cluster (1 Credit)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4340" y="2002886"/>
            <a:ext cx="421098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u="sng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Graduation Requirements</a:t>
            </a:r>
            <a:r>
              <a:rPr lang="en-US" sz="2400" b="1" u="sng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1524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776704" y="762000"/>
            <a:ext cx="62869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5488" y="2466975"/>
            <a:ext cx="3338512" cy="954107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r>
              <a:rPr lang="en-US" sz="1400" b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Grade 12:</a:t>
            </a:r>
            <a:endParaRPr lang="en-US" sz="1400" b="1">
              <a:ln w="0"/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400">
                <a:ln w="0"/>
                <a:latin typeface="Arial"/>
                <a:cs typeface="Arial"/>
              </a:rPr>
              <a:t>English 12 (1 Credit)</a:t>
            </a:r>
          </a:p>
          <a:p>
            <a:pPr marL="285750" indent="-285750">
              <a:buFontTx/>
              <a:buChar char="-"/>
              <a:defRPr/>
            </a:pPr>
            <a:r>
              <a:rPr lang="en-US" sz="1400">
                <a:ln w="0"/>
                <a:latin typeface="Arial"/>
                <a:cs typeface="Arial"/>
              </a:rPr>
              <a:t>Four other courses at the grade 12 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3D41-25DB-4BE2-9C82-C33A1F74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Pathways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FD908C62-0644-4AE1-8292-737953B8E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47800"/>
            <a:ext cx="3367298" cy="5090718"/>
          </a:xfrm>
        </p:spPr>
      </p:pic>
    </p:spTree>
    <p:extLst>
      <p:ext uri="{BB962C8B-B14F-4D97-AF65-F5344CB8AC3E}">
        <p14:creationId xmlns:p14="http://schemas.microsoft.com/office/powerpoint/2010/main" val="402117079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8516938" y="6848475"/>
            <a:ext cx="128587" cy="24765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84820" y="381000"/>
            <a:ext cx="403347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Grade 11 Electives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163" y="2138363"/>
            <a:ext cx="4364037" cy="3046988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CA" altLang="en-US" sz="2400" dirty="0">
                <a:latin typeface="Arial"/>
                <a:cs typeface="Arial"/>
              </a:rPr>
              <a:t>All grade ten students have an option to take a grade eleven elective from the prescribed list of Harrison Trimble approved course.</a:t>
            </a:r>
          </a:p>
          <a:p>
            <a:pPr>
              <a:defRPr/>
            </a:pPr>
            <a:endParaRPr lang="en-CA" altLang="en-US" sz="2400"/>
          </a:p>
          <a:p>
            <a:pPr marL="285750" indent="-285750">
              <a:buFontTx/>
              <a:buChar char="-"/>
              <a:defRPr/>
            </a:pPr>
            <a:r>
              <a:rPr lang="en-CA" altLang="en-US" sz="2400" dirty="0">
                <a:latin typeface="Arial"/>
                <a:cs typeface="Arial"/>
              </a:rPr>
              <a:t>For options please see next slide.</a:t>
            </a:r>
            <a:endParaRPr lang="en-CA" altLang="en-US" sz="2400" dirty="0"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4820" y="1676400"/>
            <a:ext cx="344898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u="sng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Elective Information</a:t>
            </a:r>
            <a:r>
              <a:rPr lang="en-US" sz="2400" b="1" u="sng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875" y="6248400"/>
            <a:ext cx="85693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Attention: </a:t>
            </a:r>
            <a:r>
              <a:rPr lang="en-US" sz="2000" i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</a:t>
            </a:r>
            <a:r>
              <a:rPr lang="en-US" sz="2000" b="1" i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</a:t>
            </a:r>
            <a:r>
              <a:rPr lang="en-US" sz="2000" i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have passed </a:t>
            </a:r>
            <a:r>
              <a:rPr lang="en-US" sz="2000" b="1" i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</a:t>
            </a:r>
            <a:r>
              <a:rPr lang="en-US" sz="2000" i="1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grade 9 classes for electives!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1524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776704" y="762000"/>
            <a:ext cx="62869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HTHS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4" t="6049" r="3532" b="5031"/>
          <a:stretch>
            <a:fillRect/>
          </a:stretch>
        </p:blipFill>
        <p:spPr bwMode="auto">
          <a:xfrm>
            <a:off x="4619625" y="1565275"/>
            <a:ext cx="41910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09600"/>
          </a:xfrm>
        </p:spPr>
        <p:txBody>
          <a:bodyPr/>
          <a:lstStyle/>
          <a:p>
            <a:r>
              <a:rPr lang="en-US" altLang="en-US"/>
              <a:t>Electives</a:t>
            </a:r>
          </a:p>
        </p:txBody>
      </p:sp>
      <p:sp>
        <p:nvSpPr>
          <p:cNvPr id="15363" name="Content Placeholder 5"/>
          <p:cNvSpPr>
            <a:spLocks noGrp="1"/>
          </p:cNvSpPr>
          <p:nvPr>
            <p:ph idx="1"/>
          </p:nvPr>
        </p:nvSpPr>
        <p:spPr>
          <a:xfrm>
            <a:off x="609600" y="1219200"/>
            <a:ext cx="6348413" cy="5486400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 dirty="0"/>
              <a:t>Computer Science 110*** </a:t>
            </a:r>
          </a:p>
          <a:p>
            <a:r>
              <a:rPr lang="en-US" altLang="en-US" dirty="0"/>
              <a:t>**Culinary Tech 110 </a:t>
            </a:r>
          </a:p>
          <a:p>
            <a:r>
              <a:rPr lang="en-US" altLang="en-US" dirty="0"/>
              <a:t>Early Childhood Services 110 </a:t>
            </a:r>
          </a:p>
          <a:p>
            <a:r>
              <a:rPr lang="en-US" altLang="en-US" dirty="0"/>
              <a:t>**Fashion Tech 110</a:t>
            </a:r>
          </a:p>
          <a:p>
            <a:r>
              <a:rPr lang="en-US" altLang="en-US" dirty="0"/>
              <a:t>Hospitality &amp; Tourism 110 </a:t>
            </a:r>
          </a:p>
          <a:p>
            <a:r>
              <a:rPr lang="en-US" altLang="en-US" dirty="0"/>
              <a:t>** Intro to Applied Tech 110 (Pre-req for Trades courses)</a:t>
            </a:r>
          </a:p>
          <a:p>
            <a:r>
              <a:rPr lang="en-US" altLang="en-US" dirty="0"/>
              <a:t>Tech Support &amp; Cyber Security 110*** </a:t>
            </a:r>
          </a:p>
          <a:p>
            <a:r>
              <a:rPr lang="en-US" altLang="en-US" dirty="0"/>
              <a:t>**Visual Art 110 </a:t>
            </a:r>
          </a:p>
          <a:p>
            <a:r>
              <a:rPr lang="en-US" altLang="en-US" dirty="0"/>
              <a:t>Phys Ed through Team Sports 110 </a:t>
            </a:r>
          </a:p>
          <a:p>
            <a:r>
              <a:rPr lang="en-US" altLang="en-US" dirty="0"/>
              <a:t>FI Biology 112 and Biology 112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76225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34728" y="888609"/>
            <a:ext cx="62869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HTHS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539" y="1018275"/>
            <a:ext cx="429816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9E385FD-5353-4278-8B9F-A2551A8E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79750"/>
            <a:ext cx="7142989" cy="705750"/>
          </a:xfrm>
        </p:spPr>
        <p:txBody>
          <a:bodyPr/>
          <a:lstStyle/>
          <a:p>
            <a:r>
              <a:rPr lang="en-US" dirty="0"/>
              <a:t>High School </a:t>
            </a:r>
            <a:r>
              <a:rPr lang="en-US" sz="3600" dirty="0"/>
              <a:t>Videos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17E63-5802-4A3D-B38B-084356FF3AB2}"/>
              </a:ext>
            </a:extLst>
          </p:cNvPr>
          <p:cNvSpPr txBox="1"/>
          <p:nvPr/>
        </p:nvSpPr>
        <p:spPr>
          <a:xfrm>
            <a:off x="1143000" y="3059668"/>
            <a:ext cx="482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HTHS Course Guide (harrisontrimble.ca)</a:t>
            </a:r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2111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4820" y="381000"/>
            <a:ext cx="528458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Course Selection Process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284163" y="1833563"/>
            <a:ext cx="8783637" cy="4524315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marL="342900" indent="-342900">
              <a:buFont typeface="Wingdings"/>
              <a:buChar char="Ø"/>
              <a:defRPr/>
            </a:pPr>
            <a:r>
              <a:rPr lang="en-US" sz="2400" dirty="0">
                <a:latin typeface="Arial"/>
                <a:cs typeface="Arial"/>
              </a:rPr>
              <a:t>March 31</a:t>
            </a:r>
            <a:r>
              <a:rPr lang="en-US" sz="2400" baseline="30000" dirty="0">
                <a:latin typeface="Arial"/>
                <a:cs typeface="Arial"/>
              </a:rPr>
              <a:t>st</a:t>
            </a:r>
            <a:r>
              <a:rPr lang="en-US" sz="2400" dirty="0">
                <a:latin typeface="Arial"/>
                <a:cs typeface="Arial"/>
              </a:rPr>
              <a:t>:  Grade level presentations in the theatre.</a:t>
            </a:r>
            <a:endParaRPr lang="en-US" dirty="0">
              <a:latin typeface="Arial"/>
              <a:cs typeface="Arial" panose="020B0604020202020204" pitchFamily="34" charset="0"/>
            </a:endParaRPr>
          </a:p>
          <a:p>
            <a:pPr marL="342900" indent="-342900">
              <a:buFont typeface="Wingdings"/>
              <a:buChar char="Ø"/>
              <a:defRPr/>
            </a:pPr>
            <a:r>
              <a:rPr lang="en-US" sz="2400" dirty="0">
                <a:latin typeface="Arial"/>
                <a:cs typeface="Arial"/>
              </a:rPr>
              <a:t>April 5</a:t>
            </a:r>
            <a:r>
              <a:rPr lang="en-US" sz="2400" baseline="30000" dirty="0">
                <a:latin typeface="Arial"/>
                <a:cs typeface="Arial"/>
              </a:rPr>
              <a:t>th</a:t>
            </a:r>
            <a:r>
              <a:rPr lang="en-US" sz="2400" dirty="0">
                <a:latin typeface="Arial"/>
                <a:cs typeface="Arial"/>
              </a:rPr>
              <a:t>:  Assembly day schedule, make choices in HR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Wingdings"/>
              <a:buChar char="Ø"/>
              <a:defRPr/>
            </a:pPr>
            <a:r>
              <a:rPr lang="en-US" sz="2400" dirty="0">
                <a:latin typeface="Arial"/>
                <a:cs typeface="Arial"/>
              </a:rPr>
              <a:t>April 6</a:t>
            </a:r>
            <a:r>
              <a:rPr lang="en-US" sz="2400" baseline="30000" dirty="0">
                <a:latin typeface="Arial"/>
                <a:cs typeface="Arial"/>
              </a:rPr>
              <a:t>th</a:t>
            </a:r>
            <a:r>
              <a:rPr lang="en-US" sz="2400" dirty="0">
                <a:latin typeface="Arial"/>
                <a:cs typeface="Arial"/>
              </a:rPr>
              <a:t>:  Assembly day schedule Students log in to their own Power School to input their course selections.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Wingdings"/>
              <a:buChar char="Ø"/>
              <a:defRPr/>
            </a:pPr>
            <a:r>
              <a:rPr lang="en-US" sz="2400" dirty="0">
                <a:latin typeface="Arial"/>
                <a:cs typeface="Arial"/>
              </a:rPr>
              <a:t>April 7</a:t>
            </a:r>
            <a:r>
              <a:rPr lang="en-US" sz="2400" baseline="30000" dirty="0">
                <a:latin typeface="Arial"/>
                <a:cs typeface="Arial"/>
              </a:rPr>
              <a:t>th</a:t>
            </a:r>
            <a:r>
              <a:rPr lang="en-US" sz="2400" dirty="0">
                <a:latin typeface="Arial"/>
                <a:cs typeface="Arial"/>
              </a:rPr>
              <a:t>:  Homeroom schedule:  Verification sheets given to students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Wingdings"/>
              <a:buChar char="Ø"/>
              <a:defRPr/>
            </a:pPr>
            <a:r>
              <a:rPr lang="en-US" sz="2400" dirty="0">
                <a:latin typeface="Arial"/>
                <a:cs typeface="Arial"/>
              </a:rPr>
              <a:t>Verification Sheets must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be returned with a parental signature.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Wingdings"/>
              <a:buChar char="Ø"/>
              <a:defRPr/>
            </a:pPr>
            <a:r>
              <a:rPr lang="en-US" sz="2400" dirty="0">
                <a:latin typeface="Arial"/>
                <a:cs typeface="Arial"/>
              </a:rPr>
              <a:t>Make your choices wisely as these cannot be easily changed.</a:t>
            </a:r>
            <a:endParaRPr lang="en-US">
              <a:latin typeface="Arial"/>
              <a:cs typeface="Arial"/>
            </a:endParaRPr>
          </a:p>
          <a:p>
            <a:pPr>
              <a:defRPr/>
            </a:pPr>
            <a:endParaRPr lang="en-US" sz="2400" dirty="0">
              <a:cs typeface="Arial"/>
            </a:endParaRPr>
          </a:p>
          <a:p>
            <a:pPr>
              <a:spcAft>
                <a:spcPts val="0"/>
              </a:spcAft>
              <a:defRPr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820" y="1371600"/>
            <a:ext cx="6192180" cy="461665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>
              <a:defRPr/>
            </a:pPr>
            <a:endParaRPr lang="en-US" sz="2400" b="1" u="sng" dirty="0">
              <a:ln w="13462">
                <a:solidFill>
                  <a:prstClr val="white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152400"/>
            <a:ext cx="5730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776704" y="762000"/>
            <a:ext cx="62869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HTHS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58DA173BC6914082C455C33BD4AC68" ma:contentTypeVersion="13" ma:contentTypeDescription="Create a new document." ma:contentTypeScope="" ma:versionID="f9f866c32cfcffeab42cba047e53eef9">
  <xsd:schema xmlns:xsd="http://www.w3.org/2001/XMLSchema" xmlns:xs="http://www.w3.org/2001/XMLSchema" xmlns:p="http://schemas.microsoft.com/office/2006/metadata/properties" xmlns:ns2="307939b7-0cde-41d2-aeda-6f535c019004" xmlns:ns3="df4560bf-dcc9-4b34-a684-db3f36ef9520" targetNamespace="http://schemas.microsoft.com/office/2006/metadata/properties" ma:root="true" ma:fieldsID="0b1861956fbdb594f106b92ec33d4181" ns2:_="" ns3:_="">
    <xsd:import namespace="307939b7-0cde-41d2-aeda-6f535c019004"/>
    <xsd:import namespace="df4560bf-dcc9-4b34-a684-db3f36ef9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939b7-0cde-41d2-aeda-6f535c0190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f95d1645-1b78-4f08-b297-5a94c230cb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560bf-dcc9-4b34-a684-db3f36ef9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8ca11c56-6169-4f9d-9eeb-1b43d4b0d631}" ma:internalName="TaxCatchAll" ma:showField="CatchAllData" ma:web="df4560bf-dcc9-4b34-a684-db3f36ef95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f4560bf-dcc9-4b34-a684-db3f36ef9520">
      <UserInfo>
        <DisplayName>Binet, Adam M (ASD-E)</DisplayName>
        <AccountId>15</AccountId>
        <AccountType/>
      </UserInfo>
    </SharedWithUsers>
    <TaxCatchAll xmlns="df4560bf-dcc9-4b34-a684-db3f36ef9520" xsi:nil="true"/>
    <lcf76f155ced4ddcb4097134ff3c332f xmlns="307939b7-0cde-41d2-aeda-6f535c0190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226E544-F4B8-4D80-A18A-E2159553AF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7939b7-0cde-41d2-aeda-6f535c019004"/>
    <ds:schemaRef ds:uri="df4560bf-dcc9-4b34-a684-db3f36ef95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2CED93-9481-4696-A6F4-918D4934DD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A3FDA9-CF3F-43B1-A0AA-E8BEB456D8AA}">
  <ds:schemaRefs>
    <ds:schemaRef ds:uri="307939b7-0cde-41d2-aeda-6f535c01900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df4560bf-dcc9-4b34-a684-db3f36ef952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428</Words>
  <Application>Microsoft Office PowerPoint</Application>
  <PresentationFormat>On-screen Show (4:3)</PresentationFormat>
  <Paragraphs>80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Math Pathways</vt:lpstr>
      <vt:lpstr>PowerPoint Presentation</vt:lpstr>
      <vt:lpstr>Electives</vt:lpstr>
      <vt:lpstr>High School Videos</vt:lpstr>
      <vt:lpstr>PowerPoint Presentation</vt:lpstr>
    </vt:vector>
  </TitlesOfParts>
  <Company>nbdoe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Courses</dc:title>
  <dc:creator>nbdoe;Colby_Weldon</dc:creator>
  <dc:description>EDT CDEV</dc:description>
  <cp:lastModifiedBy>Ross, Sharon (ASD-E)</cp:lastModifiedBy>
  <cp:revision>41</cp:revision>
  <cp:lastPrinted>2017-02-27T15:28:13Z</cp:lastPrinted>
  <dcterms:created xsi:type="dcterms:W3CDTF">2008-04-03T15:05:44Z</dcterms:created>
  <dcterms:modified xsi:type="dcterms:W3CDTF">2022-03-29T12:04:49Z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0x010100F158DA173BC6914082C455C33BD4AC68</vt:lpwstr>
  </property>
  <property fmtid="{D5CDD505-2E9C-101B-9397-08002B2CF9AE}" pid="3" name="MediaServiceImageTags">
    <vt:lpwstr/>
  </property>
</Properties>
</file>