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394" r:id="rId2"/>
    <p:sldId id="400" r:id="rId3"/>
    <p:sldId id="364" r:id="rId4"/>
    <p:sldId id="369" r:id="rId5"/>
    <p:sldId id="370" r:id="rId6"/>
    <p:sldId id="371" r:id="rId7"/>
    <p:sldId id="374" r:id="rId8"/>
    <p:sldId id="378" r:id="rId9"/>
    <p:sldId id="379" r:id="rId10"/>
    <p:sldId id="375" r:id="rId11"/>
    <p:sldId id="376" r:id="rId12"/>
    <p:sldId id="380" r:id="rId13"/>
    <p:sldId id="381" r:id="rId14"/>
    <p:sldId id="386" r:id="rId15"/>
    <p:sldId id="387" r:id="rId16"/>
    <p:sldId id="388" r:id="rId17"/>
    <p:sldId id="389" r:id="rId18"/>
    <p:sldId id="390" r:id="rId19"/>
    <p:sldId id="405" r:id="rId20"/>
    <p:sldId id="406" r:id="rId21"/>
    <p:sldId id="407" r:id="rId22"/>
    <p:sldId id="408" r:id="rId23"/>
    <p:sldId id="409" r:id="rId24"/>
    <p:sldId id="401" r:id="rId25"/>
    <p:sldId id="410" r:id="rId26"/>
    <p:sldId id="411" r:id="rId27"/>
    <p:sldId id="41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99"/>
    <a:srgbClr val="0000FF"/>
    <a:srgbClr val="000000"/>
    <a:srgbClr val="4A3A5E"/>
    <a:srgbClr val="FEF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76" autoAdjust="0"/>
  </p:normalViewPr>
  <p:slideViewPr>
    <p:cSldViewPr>
      <p:cViewPr varScale="1">
        <p:scale>
          <a:sx n="86" d="100"/>
          <a:sy n="86" d="100"/>
        </p:scale>
        <p:origin x="5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3A4BCD1C-D233-4F2C-B41A-D992738A3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8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DB050719-4F3F-4A86-BBFB-736752CD92A8}" type="slidenum">
              <a:rPr lang="en-US" altLang="en-US" sz="1200" i="0" smtClean="0"/>
              <a:pPr/>
              <a:t>7</a:t>
            </a:fld>
            <a:endParaRPr lang="en-US" altLang="en-US" sz="1200" i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Motivation:</a:t>
            </a:r>
          </a:p>
          <a:p>
            <a:pPr eaLnBrk="1" hangingPunct="1"/>
            <a:r>
              <a:rPr lang="en-US" altLang="en-US" smtClean="0"/>
              <a:t> we usually care only about algorithm performance when there are large number of inputs. </a:t>
            </a:r>
          </a:p>
          <a:p>
            <a:pPr eaLnBrk="1" hangingPunct="1"/>
            <a:r>
              <a:rPr lang="en-US" altLang="en-US" smtClean="0"/>
              <a:t>We usually don’t care about small changes in run-time performance. (inaccuracy of estimates</a:t>
            </a:r>
          </a:p>
          <a:p>
            <a:pPr eaLnBrk="1" hangingPunct="1"/>
            <a:r>
              <a:rPr lang="en-US" altLang="en-US" smtClean="0"/>
              <a:t>make small changes less relevant). Consider algorithms with slow growth rate better than </a:t>
            </a:r>
          </a:p>
          <a:p>
            <a:pPr eaLnBrk="1" hangingPunct="1"/>
            <a:r>
              <a:rPr lang="en-US" altLang="en-US" smtClean="0"/>
              <a:t>those with fast growth rates. </a:t>
            </a:r>
          </a:p>
        </p:txBody>
      </p:sp>
    </p:spTree>
    <p:extLst>
      <p:ext uri="{BB962C8B-B14F-4D97-AF65-F5344CB8AC3E}">
        <p14:creationId xmlns:p14="http://schemas.microsoft.com/office/powerpoint/2010/main" val="365121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56BA9B26-7509-45F0-96FA-0EFAB40F2315}" type="slidenum">
              <a:rPr lang="en-US" altLang="en-US" sz="1200" i="0" smtClean="0"/>
              <a:pPr/>
              <a:t>8</a:t>
            </a:fld>
            <a:endParaRPr lang="en-US" altLang="en-US" sz="1200" i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34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EF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436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0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4A3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219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i="0" smtClean="0">
                <a:solidFill>
                  <a:schemeClr val="bg2"/>
                </a:solidFill>
                <a:latin typeface="Times New Roman" pitchFamily="18" charset="0"/>
              </a:rPr>
              <a:t>Copyright © 2007 Pearson Education, Inc. Publishing as Pearson Addison-Wesley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2200" b="1" i="0" smtClean="0"/>
              <a:t>Starting Out with Java</a:t>
            </a:r>
            <a:br>
              <a:rPr lang="en-US" altLang="en-US" sz="2200" b="1" i="0" smtClean="0"/>
            </a:br>
            <a:r>
              <a:rPr lang="en-US" altLang="en-US" sz="2200" b="1" i="0" smtClean="0"/>
              <a:t>From Control Structures through Data Structures 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en-US" sz="2200" b="1" i="0" smtClean="0"/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2200" b="1" i="0" smtClean="0"/>
              <a:t>by Tony Gaddis and Godfrey Muganda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381000"/>
            <a:ext cx="7772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600" b="1">
                <a:latin typeface="Times New Roman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269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29842-22F6-439D-BC6D-D42B5D5F7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CCE89-DB51-4FE7-BDD4-04E0125B3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3F473-2CB9-4FDA-92B6-2137B1140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B258F-5F1F-4B4C-AE87-13F795343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A5DC8-C504-4811-9698-4DBBC870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1DD97-862E-4F8B-BCFA-663CB6AC3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8BD05-0856-494D-934A-26806FC85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117A4-B013-4B5B-8C10-6C9872473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03282-C562-46E9-BF83-3C401A6DD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4AFD-760A-42EB-8B67-7AB63E593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6F2D3-7894-4DCF-99BE-98C754E94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ChangeArrowheads="1"/>
          </p:cNvSpPr>
          <p:nvPr userDrawn="1"/>
        </p:nvSpPr>
        <p:spPr bwMode="auto">
          <a:xfrm flipH="1">
            <a:off x="0" y="0"/>
            <a:ext cx="9144000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FDF6A5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i="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0C33624D-5CCE-44C3-966B-469038C1B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uncw.edu/tompkinsj/231/roster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CSC 231: Introduction to </a:t>
            </a:r>
            <a:br>
              <a:rPr lang="en-US" altLang="en-US" dirty="0" smtClean="0"/>
            </a:br>
            <a:r>
              <a:rPr lang="en-US" altLang="en-US" dirty="0" smtClean="0"/>
              <a:t>Data Structures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267200"/>
            <a:ext cx="6400800" cy="1752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Jack Tompkins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883A0BCC-2280-4A17-BD4B-9AFEC7A48425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10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Growth rate 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/>
              <a:t>Consider these graphs of functions.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/>
              <a:t>Perhaps each one represents an algorithm: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rgbClr val="FF0000"/>
                </a:solidFill>
              </a:rPr>
              <a:t>n</a:t>
            </a:r>
            <a:r>
              <a:rPr lang="en-US" altLang="en-US" sz="3600" baseline="30000" smtClean="0">
                <a:solidFill>
                  <a:srgbClr val="FF0000"/>
                </a:solidFill>
              </a:rPr>
              <a:t>3</a:t>
            </a:r>
            <a:r>
              <a:rPr lang="en-US" altLang="en-US" sz="3600" smtClean="0">
                <a:solidFill>
                  <a:srgbClr val="FF0000"/>
                </a:solidFill>
              </a:rPr>
              <a:t> + 2n</a:t>
            </a:r>
            <a:r>
              <a:rPr lang="en-US" altLang="en-US" sz="3600" baseline="30000" smtClean="0">
                <a:solidFill>
                  <a:srgbClr val="FF0000"/>
                </a:solidFill>
              </a:rPr>
              <a:t>2</a:t>
            </a:r>
            <a:r>
              <a:rPr lang="en-US" altLang="en-US" sz="3600" baseline="30000" smtClean="0">
                <a:solidFill>
                  <a:schemeClr val="hlink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smtClean="0">
                <a:solidFill>
                  <a:schemeClr val="accent2"/>
                </a:solidFill>
              </a:rPr>
              <a:t>100n</a:t>
            </a:r>
            <a:r>
              <a:rPr lang="en-US" altLang="en-US" sz="3600" baseline="30000" smtClean="0">
                <a:solidFill>
                  <a:schemeClr val="accent2"/>
                </a:solidFill>
              </a:rPr>
              <a:t>2</a:t>
            </a:r>
            <a:r>
              <a:rPr lang="en-US" altLang="en-US" sz="3600" smtClean="0">
                <a:solidFill>
                  <a:schemeClr val="accent2"/>
                </a:solidFill>
              </a:rPr>
              <a:t> + 1000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600" smtClean="0"/>
          </a:p>
          <a:p>
            <a:pPr>
              <a:spcBef>
                <a:spcPct val="0"/>
              </a:spcBef>
            </a:pPr>
            <a:r>
              <a:rPr lang="en-US" altLang="en-US" sz="3600" smtClean="0"/>
              <a:t>Which grows</a:t>
            </a:r>
            <a:br>
              <a:rPr lang="en-US" altLang="en-US" sz="3600" smtClean="0"/>
            </a:br>
            <a:r>
              <a:rPr lang="en-US" altLang="en-US" sz="3600" smtClean="0"/>
              <a:t>faster?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mtClean="0"/>
          </a:p>
        </p:txBody>
      </p:sp>
      <p:pic>
        <p:nvPicPr>
          <p:cNvPr id="18437" name="Picture 4" descr="ra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"/>
          <a:stretch>
            <a:fillRect/>
          </a:stretch>
        </p:blipFill>
        <p:spPr bwMode="auto">
          <a:xfrm>
            <a:off x="3200400" y="2951163"/>
            <a:ext cx="5943600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121AE466-E0BA-4655-BC69-E698163983BE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11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Growth rate example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z="3600" smtClean="0"/>
              <a:t>How about now?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mtClean="0"/>
          </a:p>
        </p:txBody>
      </p:sp>
      <p:pic>
        <p:nvPicPr>
          <p:cNvPr id="19461" name="Picture 4" descr="ra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03513"/>
            <a:ext cx="60960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E2DF0AA9-0927-4496-83AD-6E1ADC2CF9BD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12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382000" cy="5791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smtClean="0"/>
              <a:t>pick tightest bound.  If f(N) = 5N, then: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808080"/>
                </a:solidFill>
              </a:rPr>
              <a:t>	f(N) = O(N</a:t>
            </a:r>
            <a:r>
              <a:rPr lang="en-US" altLang="en-US" sz="2400" baseline="30000" smtClean="0">
                <a:solidFill>
                  <a:srgbClr val="808080"/>
                </a:solidFill>
              </a:rPr>
              <a:t>5</a:t>
            </a:r>
            <a:r>
              <a:rPr lang="en-US" altLang="en-US" sz="2400" smtClean="0">
                <a:solidFill>
                  <a:srgbClr val="808080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808080"/>
                </a:solidFill>
              </a:rPr>
              <a:t>	f(N) = O(N</a:t>
            </a:r>
            <a:r>
              <a:rPr lang="en-US" altLang="en-US" sz="2400" baseline="30000" smtClean="0">
                <a:solidFill>
                  <a:srgbClr val="808080"/>
                </a:solidFill>
              </a:rPr>
              <a:t>3</a:t>
            </a:r>
            <a:r>
              <a:rPr lang="en-US" altLang="en-US" sz="2400" smtClean="0">
                <a:solidFill>
                  <a:srgbClr val="808080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808080"/>
                </a:solidFill>
              </a:rPr>
              <a:t>	f(N) = O(N log N)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f(N) = O(N)		</a:t>
            </a:r>
            <a:r>
              <a:rPr lang="en-US" altLang="en-US" sz="2400" smtClean="0">
                <a:sym typeface="Symbol" pitchFamily="18" charset="2"/>
              </a:rPr>
              <a:t> preferred</a:t>
            </a:r>
            <a:endParaRPr lang="en-US" altLang="en-US" sz="2400" smtClean="0"/>
          </a:p>
          <a:p>
            <a:pPr lvl="1"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ignore constant factors and low order terms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T(N) = O(N), </a:t>
            </a:r>
            <a:r>
              <a:rPr lang="en-US" altLang="en-US" sz="2400" i="1" smtClean="0">
                <a:solidFill>
                  <a:srgbClr val="808080"/>
                </a:solidFill>
              </a:rPr>
              <a:t>not</a:t>
            </a:r>
            <a:r>
              <a:rPr lang="en-US" altLang="en-US" sz="2400" smtClean="0">
                <a:solidFill>
                  <a:srgbClr val="808080"/>
                </a:solidFill>
              </a:rPr>
              <a:t>  T(N) = O(5N)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	T(N) = O(N</a:t>
            </a:r>
            <a:r>
              <a:rPr lang="en-US" altLang="en-US" sz="2400" baseline="30000" smtClean="0"/>
              <a:t>3</a:t>
            </a:r>
            <a:r>
              <a:rPr lang="en-US" altLang="en-US" sz="2400" smtClean="0"/>
              <a:t>), </a:t>
            </a:r>
            <a:r>
              <a:rPr lang="en-US" altLang="en-US" sz="2400" i="1" smtClean="0">
                <a:solidFill>
                  <a:srgbClr val="808080"/>
                </a:solidFill>
              </a:rPr>
              <a:t>not </a:t>
            </a:r>
            <a:r>
              <a:rPr lang="en-US" altLang="en-US" sz="2400" smtClean="0">
                <a:solidFill>
                  <a:srgbClr val="808080"/>
                </a:solidFill>
              </a:rPr>
              <a:t> T(N) = O(N</a:t>
            </a:r>
            <a:r>
              <a:rPr lang="en-US" altLang="en-US" sz="2400" baseline="30000" smtClean="0">
                <a:solidFill>
                  <a:srgbClr val="808080"/>
                </a:solidFill>
              </a:rPr>
              <a:t>3</a:t>
            </a:r>
            <a:r>
              <a:rPr lang="en-US" altLang="en-US" sz="2400" smtClean="0">
                <a:solidFill>
                  <a:srgbClr val="808080"/>
                </a:solidFill>
              </a:rPr>
              <a:t> + N</a:t>
            </a:r>
            <a:r>
              <a:rPr lang="en-US" altLang="en-US" sz="2400" baseline="30000" smtClean="0">
                <a:solidFill>
                  <a:srgbClr val="808080"/>
                </a:solidFill>
              </a:rPr>
              <a:t>2</a:t>
            </a:r>
            <a:r>
              <a:rPr lang="en-US" altLang="en-US" sz="2400" smtClean="0">
                <a:solidFill>
                  <a:srgbClr val="808080"/>
                </a:solidFill>
              </a:rPr>
              <a:t> + N log N)</a:t>
            </a:r>
          </a:p>
          <a:p>
            <a:pPr lvl="1" eaLnBrk="1" hangingPunct="1">
              <a:buFontTx/>
              <a:buNone/>
            </a:pPr>
            <a:endParaRPr lang="en-US" altLang="en-US" sz="24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Preferred big-O usage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51C261AF-8883-45BF-B767-7AA773040E8F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13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Big-O of selected functions</a:t>
            </a:r>
          </a:p>
        </p:txBody>
      </p:sp>
      <p:pic>
        <p:nvPicPr>
          <p:cNvPr id="284675" name="Picture 3" descr="art01_1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2390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1C88C8D0-83DA-4710-B059-70DCDCEF533C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14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533400"/>
            <a:ext cx="8305800" cy="5486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An </a:t>
            </a:r>
            <a:r>
              <a:rPr lang="en-US" altLang="en-US" sz="2000" i="1" smtClean="0"/>
              <a:t>O</a:t>
            </a:r>
            <a:r>
              <a:rPr lang="en-US" altLang="en-US" sz="2000" smtClean="0"/>
              <a:t>(1) algorithm is </a:t>
            </a:r>
            <a:r>
              <a:rPr lang="en-US" altLang="en-US" sz="2000" b="1" smtClean="0"/>
              <a:t>constant time</a:t>
            </a:r>
            <a:r>
              <a:rPr lang="en-US" alt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running time of such an algorithm is essentially independent of the input.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Such algorithms are rare, since they cannot even read all of their input.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An </a:t>
            </a:r>
            <a:r>
              <a:rPr lang="en-US" altLang="en-US" sz="2000" i="1" smtClean="0"/>
              <a:t>O</a:t>
            </a:r>
            <a:r>
              <a:rPr lang="en-US" altLang="en-US" sz="2000" smtClean="0"/>
              <a:t>(log</a:t>
            </a:r>
            <a:r>
              <a:rPr lang="en-US" altLang="en-US" sz="2000" i="1" baseline="-25000" smtClean="0"/>
              <a:t>b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) [for some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] algorithm is </a:t>
            </a:r>
            <a:r>
              <a:rPr lang="en-US" altLang="en-US" sz="2000" b="1" smtClean="0"/>
              <a:t>logarithmic time</a:t>
            </a:r>
            <a:r>
              <a:rPr lang="en-US" alt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We do not care what </a:t>
            </a:r>
            <a:r>
              <a:rPr lang="en-US" altLang="en-US" sz="1800" i="1" smtClean="0"/>
              <a:t>b</a:t>
            </a:r>
            <a:r>
              <a:rPr lang="en-US" altLang="en-US" sz="1800" smtClean="0"/>
              <a:t> 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An </a:t>
            </a:r>
            <a:r>
              <a:rPr lang="en-US" altLang="en-US" sz="2000" i="1" smtClean="0"/>
              <a:t>O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) algorithm is </a:t>
            </a:r>
            <a:r>
              <a:rPr lang="en-US" altLang="en-US" sz="2000" b="1" smtClean="0"/>
              <a:t>linear time</a:t>
            </a:r>
            <a:r>
              <a:rPr lang="en-US" alt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Such algorithms are not rare.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This is as fast as an algorithm can be and still read all of its input.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An </a:t>
            </a:r>
            <a:r>
              <a:rPr lang="en-US" altLang="en-US" sz="2000" i="1" smtClean="0"/>
              <a:t>O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log</a:t>
            </a:r>
            <a:r>
              <a:rPr lang="en-US" altLang="en-US" sz="2000" i="1" baseline="-25000" smtClean="0"/>
              <a:t>b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) [for some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] algorithm is </a:t>
            </a:r>
            <a:r>
              <a:rPr lang="en-US" altLang="en-US" sz="2000" b="1" smtClean="0"/>
              <a:t>log-linear time</a:t>
            </a:r>
            <a:r>
              <a:rPr lang="en-US" alt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This is about as slow as an algorithm can be and still be truly useful (scalable).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An </a:t>
            </a:r>
            <a:r>
              <a:rPr lang="en-US" altLang="en-US" sz="2000" i="1" smtClean="0"/>
              <a:t>O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n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) algorithm is </a:t>
            </a:r>
            <a:r>
              <a:rPr lang="en-US" altLang="en-US" sz="2000" b="1" smtClean="0"/>
              <a:t>quadratic time</a:t>
            </a:r>
            <a:r>
              <a:rPr lang="en-US" alt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These are usually too slow.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An </a:t>
            </a:r>
            <a:r>
              <a:rPr lang="en-US" altLang="en-US" sz="2000" i="1" smtClean="0"/>
              <a:t>O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b</a:t>
            </a:r>
            <a:r>
              <a:rPr lang="en-US" altLang="en-US" sz="2000" i="1" baseline="30000" smtClean="0"/>
              <a:t>n</a:t>
            </a:r>
            <a:r>
              <a:rPr lang="en-US" altLang="en-US" sz="2000" smtClean="0"/>
              <a:t>) [for some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] algorithm is </a:t>
            </a:r>
            <a:r>
              <a:rPr lang="en-US" altLang="en-US" sz="2000" b="1" smtClean="0"/>
              <a:t>exponential time</a:t>
            </a:r>
            <a:r>
              <a:rPr lang="en-US" alt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These algorithms are </a:t>
            </a:r>
            <a:r>
              <a:rPr lang="en-US" altLang="en-US" sz="1800" i="1" smtClean="0"/>
              <a:t>much</a:t>
            </a:r>
            <a:r>
              <a:rPr lang="en-US" altLang="en-US" sz="1800" smtClean="0"/>
              <a:t> too slow to be useful.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1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1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1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1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1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1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1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546553F7-7305-4BB6-810B-B2F9BCDDCADD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15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Facts about big-O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T(N) is a polynomial of degree </a:t>
            </a:r>
            <a:r>
              <a:rPr lang="en-US" altLang="en-US" i="1" smtClean="0"/>
              <a:t>k</a:t>
            </a:r>
            <a:r>
              <a:rPr lang="en-US" altLang="en-US" smtClean="0"/>
              <a:t>, then:</a:t>
            </a:r>
            <a:br>
              <a:rPr lang="en-US" altLang="en-US" smtClean="0"/>
            </a:br>
            <a:r>
              <a:rPr lang="en-US" altLang="en-US" smtClean="0"/>
              <a:t>T(N) = </a:t>
            </a:r>
            <a:r>
              <a:rPr lang="en-US" altLang="en-US" smtClean="0">
                <a:sym typeface="Symbol" pitchFamily="18" charset="2"/>
              </a:rPr>
              <a:t>O</a:t>
            </a:r>
            <a:r>
              <a:rPr lang="en-US" altLang="en-US" smtClean="0"/>
              <a:t>(N</a:t>
            </a:r>
            <a:r>
              <a:rPr lang="en-US" altLang="en-US" baseline="30000" smtClean="0"/>
              <a:t>k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example: 17n</a:t>
            </a:r>
            <a:r>
              <a:rPr lang="en-US" altLang="en-US" baseline="30000" smtClean="0"/>
              <a:t>3</a:t>
            </a:r>
            <a:r>
              <a:rPr lang="en-US" altLang="en-US" smtClean="0"/>
              <a:t> + 2n</a:t>
            </a:r>
            <a:r>
              <a:rPr lang="en-US" altLang="en-US" baseline="30000" smtClean="0"/>
              <a:t>2</a:t>
            </a:r>
            <a:r>
              <a:rPr lang="en-US" altLang="en-US" smtClean="0"/>
              <a:t> + 4n + 1 = </a:t>
            </a:r>
            <a:r>
              <a:rPr lang="en-US" altLang="en-US" smtClean="0">
                <a:sym typeface="Symbol" pitchFamily="18" charset="2"/>
              </a:rPr>
              <a:t>O(n</a:t>
            </a:r>
            <a:r>
              <a:rPr lang="en-US" altLang="en-US" baseline="30000" smtClean="0">
                <a:sym typeface="Symbol" pitchFamily="18" charset="2"/>
              </a:rPr>
              <a:t>3</a:t>
            </a:r>
            <a:r>
              <a:rPr lang="en-US" altLang="en-US" smtClean="0">
                <a:sym typeface="Symbol" pitchFamily="18" charset="2"/>
              </a:rPr>
              <a:t>)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7EE5E084-5BF5-46C1-B5A7-34B06CEAC3EC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16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Hierarchy of Big-O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305800" cy="556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Functions, ranked in increasing order of growth:</a:t>
            </a:r>
          </a:p>
          <a:p>
            <a:pPr lvl="1" eaLnBrk="1" hangingPunct="1"/>
            <a:r>
              <a:rPr lang="en-US" altLang="en-US" sz="2000" smtClean="0"/>
              <a:t>1</a:t>
            </a:r>
          </a:p>
          <a:p>
            <a:pPr lvl="1" eaLnBrk="1" hangingPunct="1"/>
            <a:r>
              <a:rPr lang="en-US" altLang="en-US" sz="2000" smtClean="0"/>
              <a:t>log log </a:t>
            </a:r>
            <a:r>
              <a:rPr lang="en-US" altLang="en-US" sz="2000" i="1" smtClean="0"/>
              <a:t>n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log </a:t>
            </a:r>
            <a:r>
              <a:rPr lang="en-US" altLang="en-US" sz="2000" i="1" smtClean="0"/>
              <a:t>n</a:t>
            </a:r>
            <a:endParaRPr lang="en-US" altLang="en-US" sz="2000" smtClean="0"/>
          </a:p>
          <a:p>
            <a:pPr lvl="1" eaLnBrk="1" hangingPunct="1"/>
            <a:r>
              <a:rPr lang="en-US" altLang="en-US" sz="2000" i="1" smtClean="0"/>
              <a:t>n</a:t>
            </a:r>
            <a:endParaRPr lang="en-US" altLang="en-US" sz="2000" smtClean="0"/>
          </a:p>
          <a:p>
            <a:pPr lvl="1" eaLnBrk="1" hangingPunct="1"/>
            <a:r>
              <a:rPr lang="en-US" altLang="en-US" sz="2000" i="1" smtClean="0"/>
              <a:t>n</a:t>
            </a:r>
            <a:r>
              <a:rPr lang="en-US" altLang="en-US" sz="2000" smtClean="0"/>
              <a:t> log </a:t>
            </a:r>
            <a:r>
              <a:rPr lang="en-US" altLang="en-US" sz="2000" i="1" smtClean="0"/>
              <a:t>n</a:t>
            </a:r>
            <a:endParaRPr lang="en-US" altLang="en-US" sz="2000" smtClean="0"/>
          </a:p>
          <a:p>
            <a:pPr lvl="1" eaLnBrk="1" hangingPunct="1"/>
            <a:r>
              <a:rPr lang="en-US" altLang="en-US" sz="2000" i="1" smtClean="0"/>
              <a:t>n</a:t>
            </a:r>
            <a:r>
              <a:rPr lang="en-US" altLang="en-US" sz="2000" baseline="30000" smtClean="0"/>
              <a:t>2</a:t>
            </a:r>
            <a:endParaRPr lang="en-US" altLang="en-US" sz="2000" smtClean="0"/>
          </a:p>
          <a:p>
            <a:pPr lvl="1" eaLnBrk="1" hangingPunct="1"/>
            <a:r>
              <a:rPr lang="en-US" altLang="en-US" sz="2000" i="1" smtClean="0"/>
              <a:t>n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log </a:t>
            </a:r>
            <a:r>
              <a:rPr lang="en-US" altLang="en-US" sz="2000" i="1" smtClean="0"/>
              <a:t>n</a:t>
            </a:r>
          </a:p>
          <a:p>
            <a:pPr lvl="1" eaLnBrk="1" hangingPunct="1"/>
            <a:r>
              <a:rPr lang="en-US" altLang="en-US" sz="2000" i="1" smtClean="0"/>
              <a:t>n</a:t>
            </a:r>
            <a:r>
              <a:rPr lang="en-US" altLang="en-US" sz="2000" baseline="30000" smtClean="0"/>
              <a:t>3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	...</a:t>
            </a:r>
          </a:p>
          <a:p>
            <a:pPr lvl="1" eaLnBrk="1" hangingPunct="1"/>
            <a:r>
              <a:rPr lang="en-US" altLang="en-US" sz="2000" smtClean="0"/>
              <a:t>2</a:t>
            </a:r>
            <a:r>
              <a:rPr lang="en-US" altLang="en-US" sz="2000" i="1" baseline="30000" smtClean="0"/>
              <a:t>n</a:t>
            </a:r>
            <a:endParaRPr lang="en-US" altLang="en-US" sz="2000" baseline="30000" smtClean="0"/>
          </a:p>
          <a:p>
            <a:pPr lvl="1" eaLnBrk="1" hangingPunct="1"/>
            <a:r>
              <a:rPr lang="en-US" altLang="en-US" sz="2000" i="1" smtClean="0"/>
              <a:t>n</a:t>
            </a:r>
            <a:r>
              <a:rPr lang="en-US" altLang="en-US" sz="2000" smtClean="0"/>
              <a:t>!</a:t>
            </a:r>
          </a:p>
          <a:p>
            <a:pPr lvl="1" eaLnBrk="1" hangingPunct="1"/>
            <a:r>
              <a:rPr lang="en-US" altLang="en-US" sz="2000" smtClean="0"/>
              <a:t>n</a:t>
            </a:r>
            <a:r>
              <a:rPr lang="en-US" altLang="en-US" sz="2000" baseline="30000" smtClean="0"/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1B2751F5-6D5A-4818-AC6F-0839987742A8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17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Various growth rates</a:t>
            </a:r>
          </a:p>
        </p:txBody>
      </p:sp>
      <p:graphicFrame>
        <p:nvGraphicFramePr>
          <p:cNvPr id="25604" name="Object 3"/>
          <p:cNvGraphicFramePr>
            <a:graphicFrameLocks noGrp="1"/>
          </p:cNvGraphicFramePr>
          <p:nvPr>
            <p:ph idx="1"/>
          </p:nvPr>
        </p:nvGraphicFramePr>
        <p:xfrm>
          <a:off x="1344613" y="2286000"/>
          <a:ext cx="6454775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3797300" imgH="1854200" progId="Equation.3">
                  <p:embed/>
                </p:oleObj>
              </mc:Choice>
              <mc:Fallback>
                <p:oleObj name="Equation" r:id="rId3" imgW="3797300" imgH="18542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286000"/>
                        <a:ext cx="6454775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5EEF812E-3798-4787-A4B9-2CD712451F50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18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8150"/>
            <a:ext cx="8229600" cy="3797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Suppose we have a list, myList, with n elemenst: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for x in myList:  </a:t>
            </a:r>
            <a:r>
              <a:rPr lang="en-US" altLang="en-US" sz="2400" smtClean="0">
                <a:solidFill>
                  <a:srgbClr val="008080"/>
                </a:solidFill>
                <a:latin typeface="Courier New" pitchFamily="49" charset="0"/>
              </a:rPr>
              <a:t>// O(n)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    </a:t>
            </a:r>
            <a:r>
              <a:rPr lang="en-US" altLang="en-US" sz="2400" i="1" smtClean="0">
                <a:latin typeface="Courier New" pitchFamily="49" charset="0"/>
              </a:rPr>
              <a:t>statement(s)</a:t>
            </a: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loop runtime grows linearly when compared to its maximum value </a:t>
            </a:r>
            <a:r>
              <a:rPr lang="en-US" altLang="en-US" sz="2800" i="1" smtClean="0"/>
              <a:t>n</a:t>
            </a:r>
            <a:r>
              <a:rPr lang="en-US" altLang="en-US" sz="280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Program loop runtimes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29803955-0BC3-41A5-A486-4259460BD9F1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19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8150"/>
            <a:ext cx="8229600" cy="3797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counter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while counter &lt; n:  </a:t>
            </a:r>
            <a:endParaRPr lang="en-US" altLang="en-US" sz="2400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</a:t>
            </a:r>
            <a:r>
              <a:rPr lang="en-US" altLang="en-US" sz="2400" i="1" smtClean="0">
                <a:latin typeface="Courier New" pitchFamily="49" charset="0"/>
              </a:rPr>
              <a:t>statement(s)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counter += 1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What’s the big-O?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Program loop runtimes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21637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Algorithm Analysis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514600"/>
            <a:ext cx="8229600" cy="31543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  <a:p>
            <a:r>
              <a:rPr lang="en-US" altLang="en-US" smtClean="0"/>
              <a:t>Why?</a:t>
            </a:r>
          </a:p>
          <a:p>
            <a:r>
              <a:rPr lang="en-US" altLang="en-US" smtClean="0"/>
              <a:t>Big O</a:t>
            </a:r>
          </a:p>
          <a:p>
            <a:r>
              <a:rPr lang="en-US" altLang="en-US" smtClean="0"/>
              <a:t>Growth rate of functions</a:t>
            </a:r>
          </a:p>
          <a:p>
            <a:r>
              <a:rPr lang="en-US" altLang="en-US" smtClean="0"/>
              <a:t>Analyzing the big-O of code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111D8D97-4E3C-4679-8F34-BB55C1948952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20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8150"/>
            <a:ext cx="8229600" cy="3797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counter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while counter &lt; n:  </a:t>
            </a:r>
            <a:endParaRPr lang="en-US" altLang="en-US" sz="2400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</a:t>
            </a:r>
            <a:r>
              <a:rPr lang="en-US" altLang="en-US" sz="2400" i="1" smtClean="0">
                <a:latin typeface="Courier New" pitchFamily="49" charset="0"/>
              </a:rPr>
              <a:t>statement(s)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counter += </a:t>
            </a:r>
            <a:r>
              <a:rPr lang="en-US" altLang="en-US" sz="2800" b="1" smtClean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What’s the big-O?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Program loop runtimes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A73E8883-B76F-495F-9710-D5782E20E563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21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8150"/>
            <a:ext cx="8229600" cy="3797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counter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while counter &lt; </a:t>
            </a:r>
            <a:r>
              <a:rPr lang="en-US" altLang="en-US" sz="2800" b="1" smtClean="0">
                <a:solidFill>
                  <a:srgbClr val="FF0000"/>
                </a:solidFill>
                <a:latin typeface="Courier New" pitchFamily="49" charset="0"/>
              </a:rPr>
              <a:t>n*n</a:t>
            </a:r>
            <a:r>
              <a:rPr lang="en-US" altLang="en-US" sz="2400" smtClean="0">
                <a:latin typeface="Courier New" pitchFamily="49" charset="0"/>
              </a:rPr>
              <a:t>:  </a:t>
            </a:r>
            <a:endParaRPr lang="en-US" altLang="en-US" sz="2400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</a:t>
            </a:r>
            <a:r>
              <a:rPr lang="en-US" altLang="en-US" sz="2400" i="1" smtClean="0">
                <a:latin typeface="Courier New" pitchFamily="49" charset="0"/>
              </a:rPr>
              <a:t>statement(s)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counter += 1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What’s the big-O?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Program loop runtimes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C8FDC867-77BD-4229-A0B4-A07E775A220B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22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8150"/>
            <a:ext cx="8229600" cy="4692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Suppose we have a list, myList, with n elements: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for x in myList: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for y in myList: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smtClean="0">
                <a:latin typeface="Courier New" pitchFamily="49" charset="0"/>
              </a:rPr>
              <a:t>			statement(s)</a:t>
            </a:r>
            <a:endParaRPr lang="en-US" alt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Nesting loops multiplies their runtimes.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outer loop is O(n).  The inner loop is O(n).  Multiply.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total big-O is O(n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Program loop runtimes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42C5C4F8-6CF3-4590-9BFC-E714A6107471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23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8150"/>
            <a:ext cx="8229600" cy="4997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counter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while counter &lt; n: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counter2 = 0</a:t>
            </a:r>
            <a:endParaRPr lang="en-US" altLang="en-US" sz="2400" smtClean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while counter2 &lt; 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	counter3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	while counter3 &lt; 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		</a:t>
            </a:r>
            <a:r>
              <a:rPr lang="en-US" altLang="en-US" sz="2400" i="1" smtClean="0">
                <a:latin typeface="Courier New" pitchFamily="49" charset="0"/>
              </a:rPr>
              <a:t>statements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smtClean="0">
                <a:latin typeface="Courier New" pitchFamily="49" charset="0"/>
              </a:rPr>
              <a:t>				counter3 +=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smtClean="0">
                <a:latin typeface="Courier New" pitchFamily="49" charset="0"/>
              </a:rPr>
              <a:t>			counter2 +=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	counter += 1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What’s the big-O?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latin typeface="Courier New" pitchFamily="49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Program loop runtimes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Python </a:t>
            </a:r>
            <a:r>
              <a:rPr lang="en-US" altLang="en-US" dirty="0" smtClean="0"/>
              <a:t>Review Exercises</a:t>
            </a:r>
            <a:endParaRPr lang="en-US" altLang="en-US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  <a:defRPr/>
            </a:pPr>
            <a:r>
              <a:rPr lang="en-US" altLang="en-US" dirty="0" smtClean="0"/>
              <a:t>Create a new Python file called Student.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en-US" dirty="0" smtClean="0"/>
              <a:t>Make the class definition.</a:t>
            </a:r>
          </a:p>
          <a:p>
            <a:pPr marL="857250" lvl="1" indent="-457200">
              <a:defRPr/>
            </a:pPr>
            <a:r>
              <a:rPr lang="en-US" altLang="en-US" dirty="0" smtClean="0"/>
              <a:t>Student has </a:t>
            </a:r>
            <a:r>
              <a:rPr lang="en-US" altLang="en-US" dirty="0" smtClean="0"/>
              <a:t>four </a:t>
            </a:r>
            <a:r>
              <a:rPr lang="en-US" altLang="en-US" dirty="0" smtClean="0"/>
              <a:t>instance variables, </a:t>
            </a:r>
            <a:r>
              <a:rPr lang="en-US" altLang="en-US" dirty="0" err="1" smtClean="0"/>
              <a:t>firstName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lastName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gpa</a:t>
            </a:r>
            <a:r>
              <a:rPr lang="en-US" altLang="en-US" dirty="0" smtClean="0"/>
              <a:t> (defaults to 0.0),</a:t>
            </a:r>
            <a:br>
              <a:rPr lang="en-US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 err="1" smtClean="0"/>
              <a:t>middleName</a:t>
            </a:r>
            <a:r>
              <a:rPr lang="en-US" altLang="en-US" dirty="0" smtClean="0"/>
              <a:t> (defaults to ‘’ making it</a:t>
            </a:r>
            <a:br>
              <a:rPr lang="en-US" altLang="en-US" dirty="0" smtClean="0"/>
            </a:br>
            <a:r>
              <a:rPr lang="en-US" altLang="en-US" dirty="0" smtClean="0"/>
              <a:t>optional).  </a:t>
            </a:r>
            <a:endParaRPr lang="en-US" altLang="en-US" dirty="0" smtClean="0"/>
          </a:p>
          <a:p>
            <a:pPr marL="514350" indent="-514350">
              <a:buFontTx/>
              <a:buAutoNum type="arabicPeriod"/>
              <a:defRPr/>
            </a:pPr>
            <a:r>
              <a:rPr lang="en-US" altLang="en-US" dirty="0" smtClean="0"/>
              <a:t>Define the constructor.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altLang="en-US" dirty="0" smtClean="0"/>
              <a:t>Re-define __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__ </a:t>
            </a:r>
            <a:br>
              <a:rPr lang="en-US" altLang="en-US" dirty="0" smtClean="0"/>
            </a:br>
            <a:r>
              <a:rPr lang="en-US" altLang="en-US" dirty="0" smtClean="0"/>
              <a:t>‘last, first middle </a:t>
            </a:r>
            <a:r>
              <a:rPr lang="en-US" altLang="en-US" dirty="0" err="1" smtClean="0"/>
              <a:t>gpa</a:t>
            </a:r>
            <a:r>
              <a:rPr lang="en-US" altLang="en-US" dirty="0" smtClean="0"/>
              <a:t>: d.dd’</a:t>
            </a: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Using the class Student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 smtClean="0"/>
              <a:t>In another file, call it, Roster, create a few students and print them out.</a:t>
            </a:r>
          </a:p>
          <a:p>
            <a:r>
              <a:rPr lang="en-US" altLang="en-US" sz="2400" dirty="0" smtClean="0"/>
              <a:t>Remember to import Student</a:t>
            </a:r>
          </a:p>
          <a:p>
            <a:r>
              <a:rPr lang="en-US" altLang="en-US" sz="2400" dirty="0" smtClean="0"/>
              <a:t>Here is a file containing a list of students in the format </a:t>
            </a:r>
          </a:p>
          <a:p>
            <a:pPr marL="800100" lvl="2" indent="0">
              <a:buFontTx/>
              <a:buNone/>
            </a:pPr>
            <a:r>
              <a:rPr lang="en-US" altLang="en-US" dirty="0" smtClean="0"/>
              <a:t>&lt;last name&gt;&lt;SPACE&gt;&lt;first name&gt;&lt;SPACE&gt;&lt;</a:t>
            </a:r>
            <a:r>
              <a:rPr lang="en-US" altLang="en-US" dirty="0" err="1" smtClean="0"/>
              <a:t>gpa</a:t>
            </a:r>
            <a:r>
              <a:rPr lang="en-US" altLang="en-US" dirty="0" smtClean="0"/>
              <a:t>&gt;</a:t>
            </a:r>
          </a:p>
          <a:p>
            <a:pPr marL="800100" lvl="2" indent="0">
              <a:buFontTx/>
              <a:buNone/>
            </a:pPr>
            <a:r>
              <a:rPr lang="en-US" altLang="en-US" smtClean="0">
                <a:hlinkClick r:id="rId2"/>
              </a:rPr>
              <a:t>roster.txt</a:t>
            </a:r>
            <a:endParaRPr lang="en-US" altLang="en-US" dirty="0" smtClean="0"/>
          </a:p>
          <a:p>
            <a:r>
              <a:rPr lang="en-US" altLang="en-US" sz="2400" dirty="0" smtClean="0"/>
              <a:t>Write code to read in that file, creating each Student object, and put them in a list</a:t>
            </a:r>
          </a:p>
          <a:p>
            <a:r>
              <a:rPr lang="en-US" altLang="en-US" sz="2400" dirty="0" smtClean="0"/>
              <a:t>Iterate through the list, printing out each student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F247284C-AE01-4DCF-B4FB-FD599AB3AE39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25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Now let’s make another program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600200"/>
            <a:ext cx="8229600" cy="4876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800" dirty="0" smtClean="0"/>
              <a:t>Call it </a:t>
            </a:r>
            <a:r>
              <a:rPr lang="en-US" altLang="en-US" sz="1800" dirty="0" err="1" smtClean="0"/>
              <a:t>TestNumbers</a:t>
            </a:r>
            <a:endParaRPr lang="en-US" altLang="en-US" sz="1800" dirty="0" smtClean="0"/>
          </a:p>
          <a:p>
            <a:r>
              <a:rPr lang="en-US" altLang="en-US" sz="1800" dirty="0" smtClean="0"/>
              <a:t>Set a variable, n, to be 100.</a:t>
            </a:r>
          </a:p>
          <a:p>
            <a:r>
              <a:rPr lang="en-US" altLang="en-US" sz="1800" dirty="0" smtClean="0"/>
              <a:t>Using a loop, create a list that has n random integers in it (all between 0 and 2*n).  </a:t>
            </a:r>
          </a:p>
          <a:p>
            <a:r>
              <a:rPr lang="en-US" altLang="en-US" sz="1800" dirty="0" smtClean="0"/>
              <a:t>Write a method called find(list, x).  The first argument will be a list, the second argument is an element that might be in a list.</a:t>
            </a:r>
          </a:p>
          <a:p>
            <a:r>
              <a:rPr lang="en-US" altLang="en-US" sz="1800" dirty="0" smtClean="0"/>
              <a:t>find(</a:t>
            </a:r>
            <a:r>
              <a:rPr lang="en-US" altLang="en-US" sz="1800" dirty="0" err="1" smtClean="0"/>
              <a:t>list,x</a:t>
            </a:r>
            <a:r>
              <a:rPr lang="en-US" altLang="en-US" sz="1800" dirty="0" smtClean="0"/>
              <a:t>) should return true if x is in the list; false otherwise.  Do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not</a:t>
            </a:r>
            <a:r>
              <a:rPr lang="en-US" altLang="en-US" sz="1800" dirty="0" smtClean="0"/>
              <a:t> use the built-in list methods to see if x is in there.  Just </a:t>
            </a:r>
            <a:r>
              <a:rPr lang="en-US" altLang="en-US" sz="1800" b="1" dirty="0" smtClean="0"/>
              <a:t>iterate</a:t>
            </a:r>
            <a:r>
              <a:rPr lang="en-US" altLang="en-US" sz="1800" dirty="0" smtClean="0"/>
              <a:t> to find it (or not).</a:t>
            </a:r>
          </a:p>
          <a:p>
            <a:r>
              <a:rPr lang="en-US" altLang="en-US" sz="1800" dirty="0" smtClean="0"/>
              <a:t>Time how long it takes to find some random number (between 0 and 2*n but not in the list) in the list. </a:t>
            </a:r>
          </a:p>
          <a:p>
            <a:pPr lvl="1"/>
            <a:r>
              <a:rPr lang="en-US" altLang="en-US" sz="1400" dirty="0" smtClean="0"/>
              <a:t> “start = </a:t>
            </a:r>
            <a:r>
              <a:rPr lang="en-US" altLang="en-US" sz="1400" dirty="0" err="1" smtClean="0"/>
              <a:t>time.clock</a:t>
            </a:r>
            <a:r>
              <a:rPr lang="en-US" altLang="en-US" sz="1400" dirty="0" smtClean="0"/>
              <a:t>()”   “end = </a:t>
            </a:r>
            <a:r>
              <a:rPr lang="en-US" altLang="en-US" sz="1400" dirty="0" err="1" smtClean="0"/>
              <a:t>time.clock</a:t>
            </a:r>
            <a:r>
              <a:rPr lang="en-US" altLang="en-US" sz="1400" dirty="0" smtClean="0"/>
              <a:t>()”.   The total time is end – start.</a:t>
            </a:r>
          </a:p>
          <a:p>
            <a:pPr lvl="1"/>
            <a:r>
              <a:rPr lang="en-US" altLang="en-US" sz="1400" dirty="0" smtClean="0"/>
              <a:t>Write out (on one line), the value of n, a comma, and the total time to the file data.csv</a:t>
            </a:r>
          </a:p>
          <a:p>
            <a:r>
              <a:rPr lang="en-US" altLang="en-US" sz="1800" dirty="0" smtClean="0"/>
              <a:t>Now the fun part:</a:t>
            </a:r>
          </a:p>
          <a:p>
            <a:pPr lvl="1"/>
            <a:r>
              <a:rPr lang="en-US" altLang="en-US" sz="1400" dirty="0" smtClean="0"/>
              <a:t>Take all of the code (not including the method find) and put it inside a loop that varies n from 50000 to 1000000, step 50000.   </a:t>
            </a:r>
          </a:p>
          <a:p>
            <a:pPr lvl="1"/>
            <a:r>
              <a:rPr lang="en-US" altLang="en-US" sz="1400" dirty="0" smtClean="0"/>
              <a:t>“for n in range(50000, 1000000, 50000):”</a:t>
            </a:r>
          </a:p>
          <a:p>
            <a:pPr lvl="1"/>
            <a:endParaRPr lang="en-US" altLang="en-US" sz="1400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8BD8207B-7603-4BD0-8F13-DAF2B836B767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26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Graphing data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/>
              <a:t>We could graph within Python</a:t>
            </a:r>
          </a:p>
          <a:p>
            <a:r>
              <a:rPr lang="en-US" altLang="en-US" sz="2800" dirty="0" smtClean="0"/>
              <a:t>But let’s make our life easy:</a:t>
            </a:r>
          </a:p>
          <a:p>
            <a:pPr lvl="1"/>
            <a:r>
              <a:rPr lang="en-US" altLang="en-US" dirty="0" smtClean="0"/>
              <a:t>Use Excel</a:t>
            </a:r>
          </a:p>
          <a:p>
            <a:r>
              <a:rPr lang="en-US" altLang="en-US" sz="2800" dirty="0" smtClean="0"/>
              <a:t>Open data.csv in Excel by </a:t>
            </a:r>
            <a:r>
              <a:rPr lang="en-US" altLang="en-US" sz="2800" smtClean="0"/>
              <a:t>double clicking the file</a:t>
            </a:r>
            <a:endParaRPr lang="en-US" altLang="en-US" sz="2800" dirty="0" smtClean="0"/>
          </a:p>
          <a:p>
            <a:r>
              <a:rPr lang="en-US" altLang="en-US" sz="2800" dirty="0" smtClean="0"/>
              <a:t>Select the two columns.  Choose Scatter Plot.</a:t>
            </a:r>
          </a:p>
          <a:p>
            <a:r>
              <a:rPr lang="en-US" altLang="en-US" sz="2800" dirty="0" smtClean="0"/>
              <a:t>Plot it!</a:t>
            </a:r>
          </a:p>
          <a:p>
            <a:r>
              <a:rPr lang="en-US" altLang="en-US" sz="2800" dirty="0" smtClean="0"/>
              <a:t>Does it look linear?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CDE6B38F-D1D2-4BE2-8F58-2478B53BF938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27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FD7AED89-02EA-494A-976F-E58B0AF90CAC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3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Is This Algorithm Fast?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dirty="0" smtClean="0"/>
              <a:t>Problem: given a problem, how fast does this code solve that problem?</a:t>
            </a:r>
          </a:p>
          <a:p>
            <a:pPr eaLnBrk="1" hangingPunct="1"/>
            <a:r>
              <a:rPr lang="en-US" altLang="en-US" sz="2400" dirty="0" smtClean="0"/>
              <a:t>"My program finds all the primes between 2 and 10,000,000 </a:t>
            </a:r>
            <a:r>
              <a:rPr lang="en-US" altLang="en-US" sz="2400" dirty="0"/>
              <a:t>in 4</a:t>
            </a:r>
            <a:r>
              <a:rPr lang="en-US" altLang="en-US" sz="2400" dirty="0" smtClean="0"/>
              <a:t> seconds on a slow computer."</a:t>
            </a:r>
          </a:p>
          <a:p>
            <a:pPr lvl="1" eaLnBrk="1" hangingPunct="1"/>
            <a:r>
              <a:rPr lang="en-US" altLang="en-US" sz="2400" dirty="0" smtClean="0"/>
              <a:t>How good is this solution? </a:t>
            </a:r>
          </a:p>
          <a:p>
            <a:pPr eaLnBrk="1" hangingPunct="1"/>
            <a:r>
              <a:rPr lang="en-US" altLang="en-US" sz="2400" dirty="0" smtClean="0"/>
              <a:t>Could try to measure the time it takes, but that is subject to lots of errors</a:t>
            </a:r>
          </a:p>
          <a:p>
            <a:pPr lvl="1" eaLnBrk="1" hangingPunct="1"/>
            <a:r>
              <a:rPr lang="en-US" altLang="en-US" sz="2400" dirty="0" smtClean="0"/>
              <a:t>multitasking operating system</a:t>
            </a:r>
          </a:p>
          <a:p>
            <a:pPr lvl="1" eaLnBrk="1" hangingPunct="1"/>
            <a:r>
              <a:rPr lang="en-US" altLang="en-US" sz="2400" dirty="0" smtClean="0"/>
              <a:t>speed of computer</a:t>
            </a:r>
          </a:p>
          <a:p>
            <a:pPr lvl="1" eaLnBrk="1" hangingPunct="1"/>
            <a:r>
              <a:rPr lang="en-US" altLang="en-US" sz="2400" dirty="0" smtClean="0"/>
              <a:t>language solution is written in</a:t>
            </a: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BF8E4B2A-30C0-440D-9D14-2F8C7A9E0250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4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en-US" sz="3600" b="1" smtClean="0"/>
              <a:t>Analysis of Algorithms</a:t>
            </a:r>
          </a:p>
          <a:p>
            <a:pPr eaLnBrk="1" hangingPunct="1"/>
            <a:r>
              <a:rPr lang="en-US" altLang="en-US" sz="2800" smtClean="0"/>
              <a:t>What do we mean by an “efficient” algorithm?</a:t>
            </a:r>
          </a:p>
          <a:p>
            <a:pPr lvl="1" eaLnBrk="1" hangingPunct="1"/>
            <a:r>
              <a:rPr lang="en-US" altLang="en-US" smtClean="0"/>
              <a:t>We mean an algorithm that </a:t>
            </a:r>
            <a:r>
              <a:rPr lang="en-US" altLang="en-US" b="1" smtClean="0"/>
              <a:t>uses few resources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By far the most important resource is </a:t>
            </a:r>
            <a:r>
              <a:rPr lang="en-US" altLang="en-US" b="1" smtClean="0"/>
              <a:t>time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Thus, when we say an algorithm is </a:t>
            </a:r>
            <a:r>
              <a:rPr lang="en-US" altLang="en-US" b="1" smtClean="0"/>
              <a:t>efficient</a:t>
            </a:r>
            <a:r>
              <a:rPr lang="en-US" altLang="en-US" smtClean="0"/>
              <a:t> (assuming we do not qualify this further), we mean that it can be executed </a:t>
            </a:r>
            <a:r>
              <a:rPr lang="en-US" altLang="en-US" b="1" smtClean="0"/>
              <a:t>quickly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E48088E2-0F97-4033-BEDC-EDF6D2EE177D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5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Is there some way to measure efficiency that does not depend on the state of current technology?</a:t>
            </a:r>
          </a:p>
          <a:p>
            <a:pPr lvl="1" eaLnBrk="1" hangingPunct="1"/>
            <a:r>
              <a:rPr lang="en-US" altLang="en-US" smtClean="0"/>
              <a:t>Yes!</a:t>
            </a:r>
          </a:p>
          <a:p>
            <a:pPr eaLnBrk="1" hangingPunct="1"/>
            <a:r>
              <a:rPr lang="en-US" altLang="en-US" smtClean="0"/>
              <a:t>The Idea</a:t>
            </a:r>
          </a:p>
          <a:p>
            <a:pPr lvl="1" eaLnBrk="1" hangingPunct="1"/>
            <a:r>
              <a:rPr lang="en-US" altLang="en-US" smtClean="0"/>
              <a:t>Determine the number of “steps” an algorithm requires when given some input.</a:t>
            </a:r>
          </a:p>
          <a:p>
            <a:pPr lvl="2" eaLnBrk="1" hangingPunct="1"/>
            <a:r>
              <a:rPr lang="en-US" altLang="en-US" smtClean="0"/>
              <a:t>We need to define “step” in some reasonable way.</a:t>
            </a:r>
          </a:p>
          <a:p>
            <a:pPr lvl="1" eaLnBrk="1" hangingPunct="1"/>
            <a:r>
              <a:rPr lang="en-US" altLang="en-US" smtClean="0"/>
              <a:t>Write this as a formula, based on the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EAD8CFD9-A5DA-41C0-BE5E-6BBE4CCC4DD0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6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0"/>
            <a:ext cx="8305800" cy="6705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Generally, when we determine the efficiency of an algorithm, we are interested in:</a:t>
            </a:r>
          </a:p>
          <a:p>
            <a:pPr lvl="1" eaLnBrk="1" hangingPunct="1"/>
            <a:r>
              <a:rPr lang="en-US" altLang="en-US" b="1" smtClean="0"/>
              <a:t>Time</a:t>
            </a:r>
            <a:r>
              <a:rPr lang="en-US" altLang="en-US" smtClean="0"/>
              <a:t> Used by the Algorithm</a:t>
            </a:r>
          </a:p>
          <a:p>
            <a:pPr lvl="2" eaLnBrk="1" hangingPunct="1"/>
            <a:r>
              <a:rPr lang="en-US" altLang="en-US" smtClean="0"/>
              <a:t>Expressed in terms of number of steps.</a:t>
            </a:r>
          </a:p>
          <a:p>
            <a:pPr lvl="2" eaLnBrk="1" hangingPunct="1"/>
            <a:r>
              <a:rPr lang="en-US" altLang="en-US" smtClean="0"/>
              <a:t>People also talk about “space efficiency”, etc.</a:t>
            </a:r>
          </a:p>
          <a:p>
            <a:pPr lvl="1" eaLnBrk="1" hangingPunct="1"/>
            <a:r>
              <a:rPr lang="en-US" altLang="en-US" smtClean="0"/>
              <a:t>How the </a:t>
            </a:r>
            <a:r>
              <a:rPr lang="en-US" altLang="en-US" b="1" smtClean="0"/>
              <a:t>Size of the Input</a:t>
            </a:r>
            <a:r>
              <a:rPr lang="en-US" altLang="en-US" smtClean="0"/>
              <a:t> Affects Running Time</a:t>
            </a:r>
          </a:p>
          <a:p>
            <a:pPr lvl="2" eaLnBrk="1" hangingPunct="1"/>
            <a:r>
              <a:rPr lang="en-US" altLang="en-US" smtClean="0"/>
              <a:t>Think about giving an algorithm a list of items to operate on. The size of the problem is the length of the list.</a:t>
            </a:r>
          </a:p>
          <a:p>
            <a:pPr lvl="1" eaLnBrk="1" hangingPunct="1"/>
            <a:r>
              <a:rPr lang="en-US" altLang="en-US" b="1" smtClean="0"/>
              <a:t>Worst-Case</a:t>
            </a:r>
            <a:r>
              <a:rPr lang="en-US" altLang="en-US" smtClean="0"/>
              <a:t> Behavior</a:t>
            </a:r>
          </a:p>
          <a:p>
            <a:pPr lvl="2" eaLnBrk="1" hangingPunct="1"/>
            <a:r>
              <a:rPr lang="en-US" altLang="en-US" smtClean="0"/>
              <a:t>What is the slowest the algorithm ever runs for a given input size?</a:t>
            </a:r>
          </a:p>
          <a:p>
            <a:pPr lvl="2" eaLnBrk="1" hangingPunct="1"/>
            <a:r>
              <a:rPr lang="en-US" altLang="en-US" smtClean="0"/>
              <a:t>Occasionally we also analyze average-case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0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0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A991C03D-E63C-4430-ACD3-89DD997F8F6C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7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Relative rates of growth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Most algorithms' runtime can be expressed as a </a:t>
            </a:r>
            <a:r>
              <a:rPr lang="en-US" altLang="en-US" i="1" smtClean="0"/>
              <a:t>function </a:t>
            </a:r>
            <a:r>
              <a:rPr lang="en-US" altLang="en-US" smtClean="0"/>
              <a:t>of the input size </a:t>
            </a:r>
            <a:r>
              <a:rPr lang="en-US" altLang="en-US" i="1" smtClean="0"/>
              <a:t>N</a:t>
            </a:r>
            <a:endParaRPr lang="en-US" altLang="en-US" b="1" smtClean="0"/>
          </a:p>
          <a:p>
            <a:pPr eaLnBrk="1" hangingPunct="1"/>
            <a:r>
              <a:rPr lang="en-US" altLang="en-US" b="1" smtClean="0"/>
              <a:t>Rate of growth</a:t>
            </a:r>
            <a:r>
              <a:rPr lang="en-US" altLang="en-US" smtClean="0"/>
              <a:t>: measure of how quickly the graph of a function rises</a:t>
            </a:r>
          </a:p>
          <a:p>
            <a:pPr eaLnBrk="1" hangingPunct="1"/>
            <a:r>
              <a:rPr lang="en-US" altLang="en-US" smtClean="0"/>
              <a:t>Goal: distinguish between fast- and slow-growing functions</a:t>
            </a:r>
          </a:p>
          <a:p>
            <a:pPr lvl="1" eaLnBrk="1" hangingPunct="1"/>
            <a:r>
              <a:rPr lang="en-US" altLang="en-US" smtClean="0"/>
              <a:t>We only care about very large input sizes</a:t>
            </a:r>
            <a:br>
              <a:rPr lang="en-US" altLang="en-US" smtClean="0"/>
            </a:br>
            <a:r>
              <a:rPr lang="en-US" altLang="en-US" smtClean="0"/>
              <a:t>(for small sizes, most any algorithm is fast enough)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932C788E-6E67-4486-8AFF-E1BC834F5BE1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8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81000"/>
            <a:ext cx="8305800" cy="5638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en-US" sz="4400" b="1" smtClean="0"/>
              <a:t>Big O</a:t>
            </a:r>
          </a:p>
          <a:p>
            <a:pPr eaLnBrk="1" hangingPunct="1"/>
            <a:r>
              <a:rPr lang="en-US" altLang="en-US" smtClean="0"/>
              <a:t>Definition: T(N) = O(f(N))</a:t>
            </a:r>
            <a:br>
              <a:rPr lang="en-US" altLang="en-US" smtClean="0"/>
            </a:br>
            <a:r>
              <a:rPr lang="en-US" altLang="en-US" smtClean="0"/>
              <a:t>	if there exist positive constants </a:t>
            </a:r>
            <a:r>
              <a:rPr lang="en-US" altLang="en-US" i="1" smtClean="0"/>
              <a:t>c </a:t>
            </a:r>
            <a:r>
              <a:rPr lang="en-US" altLang="en-US" smtClean="0"/>
              <a:t>, </a:t>
            </a:r>
            <a:r>
              <a:rPr lang="en-US" altLang="en-US" i="1" smtClean="0"/>
              <a:t>n</a:t>
            </a:r>
            <a:r>
              <a:rPr lang="en-US" altLang="en-US" i="1" baseline="-25000" smtClean="0"/>
              <a:t>0</a:t>
            </a:r>
            <a:r>
              <a:rPr lang="en-US" altLang="en-US" i="1" smtClean="0"/>
              <a:t> </a:t>
            </a:r>
            <a:r>
              <a:rPr lang="en-US" altLang="en-US" smtClean="0"/>
              <a:t>such that:  </a:t>
            </a:r>
            <a:br>
              <a:rPr lang="en-US" altLang="en-US" smtClean="0"/>
            </a:br>
            <a:r>
              <a:rPr lang="en-US" altLang="en-US" smtClean="0"/>
              <a:t>	T(N) </a:t>
            </a:r>
            <a:r>
              <a:rPr lang="en-US" altLang="en-US" smtClean="0">
                <a:sym typeface="Symbol" pitchFamily="18" charset="2"/>
              </a:rPr>
              <a:t> </a:t>
            </a:r>
            <a:r>
              <a:rPr lang="en-US" altLang="en-US" i="1" smtClean="0">
                <a:sym typeface="Symbol" pitchFamily="18" charset="2"/>
              </a:rPr>
              <a:t>c</a:t>
            </a:r>
            <a:r>
              <a:rPr lang="en-US" altLang="en-US" smtClean="0">
                <a:sym typeface="Symbol" pitchFamily="18" charset="2"/>
              </a:rPr>
              <a:t> · f(N)  for all </a:t>
            </a:r>
            <a:r>
              <a:rPr lang="en-US" altLang="en-US" i="1" smtClean="0">
                <a:sym typeface="Symbol" pitchFamily="18" charset="2"/>
              </a:rPr>
              <a:t>N  n</a:t>
            </a:r>
            <a:r>
              <a:rPr lang="en-US" altLang="en-US" i="1" baseline="-25000" smtClean="0">
                <a:sym typeface="Symbol" pitchFamily="18" charset="2"/>
              </a:rPr>
              <a:t>0</a:t>
            </a:r>
            <a:r>
              <a:rPr lang="en-US" altLang="en-US" i="1" smtClean="0">
                <a:sym typeface="Symbol" pitchFamily="18" charset="2"/>
              </a:rPr>
              <a:t> </a:t>
            </a:r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Idea: We are concerned with how the function grows when N is large.  We are not picky about constant factors: coarse distinctions among functions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Lingo: "T(N) grows no faster than f(N)."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fld id="{20CBD1C0-7743-470F-A74A-DF30BC57E3E9}" type="slidenum">
              <a:rPr lang="en-US" altLang="en-US" sz="1400" i="0" smtClean="0">
                <a:solidFill>
                  <a:schemeClr val="bg2"/>
                </a:solidFill>
                <a:latin typeface="Arial Narrow" pitchFamily="34" charset="0"/>
              </a:rPr>
              <a:pPr/>
              <a:t>9</a:t>
            </a:fld>
            <a:endParaRPr lang="en-US" altLang="en-US" sz="1400" i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Big O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410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sz="26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sym typeface="Symbol" pitchFamily="18" charset="2"/>
              </a:rPr>
              <a:t> </a:t>
            </a:r>
            <a:r>
              <a:rPr lang="en-US" altLang="en-US" sz="2600" dirty="0" smtClean="0"/>
              <a:t>c ᵋ </a:t>
            </a:r>
            <a:r>
              <a:rPr lang="en-US" altLang="en-US" sz="2600" i="1" dirty="0" smtClean="0"/>
              <a:t>R</a:t>
            </a:r>
            <a:r>
              <a:rPr lang="en-US" altLang="en-US" sz="2600" dirty="0" smtClean="0"/>
              <a:t>, n</a:t>
            </a:r>
            <a:r>
              <a:rPr lang="en-US" altLang="en-US" sz="2600" baseline="-25000" dirty="0" smtClean="0"/>
              <a:t>0 </a:t>
            </a:r>
            <a:r>
              <a:rPr lang="en-US" altLang="en-US" sz="2600" dirty="0" smtClean="0">
                <a:sym typeface="Symbol" pitchFamily="18" charset="2"/>
              </a:rPr>
              <a:t>&gt; 0</a:t>
            </a:r>
            <a:r>
              <a:rPr lang="en-US" altLang="en-US" sz="2600" dirty="0" smtClean="0"/>
              <a:t> such that  f(N) </a:t>
            </a:r>
            <a:r>
              <a:rPr lang="en-US" altLang="en-US" sz="2600" dirty="0" smtClean="0">
                <a:sym typeface="Symbol" pitchFamily="18" charset="2"/>
              </a:rPr>
              <a:t> </a:t>
            </a:r>
            <a:r>
              <a:rPr lang="en-US" altLang="en-US" sz="2600" dirty="0" smtClean="0"/>
              <a:t>c g(N) when N </a:t>
            </a:r>
            <a:r>
              <a:rPr lang="en-US" altLang="en-US" sz="2600" dirty="0" smtClean="0">
                <a:sym typeface="Symbol" pitchFamily="18" charset="2"/>
              </a:rPr>
              <a:t> </a:t>
            </a:r>
            <a:r>
              <a:rPr lang="en-US" altLang="en-US" sz="2600" dirty="0" smtClean="0"/>
              <a:t>n</a:t>
            </a:r>
            <a:r>
              <a:rPr lang="en-US" altLang="en-US" sz="2600" baseline="-25000" dirty="0" smtClean="0"/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f(N) grows no faster than g(N) for “large” N</a:t>
            </a:r>
          </a:p>
        </p:txBody>
      </p:sp>
      <p:pic>
        <p:nvPicPr>
          <p:cNvPr id="17413" name="Picture 4" descr="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4114800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ddis_Muganda_16">
  <a:themeElements>
    <a:clrScheme name="Gaddis_Muganda_1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ddis_Muganda_16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Gaddis_Muganda_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_Muganda_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_Muganda_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_Muganda_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_Muganda_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ddis_Muganda_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_Muganda_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_Muganda_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_Muganda_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_Muganda_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_Muganda_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ddis_Muganda_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Gaddis_Muganda_16</Template>
  <TotalTime>11437</TotalTime>
  <Words>1210</Words>
  <Application>Microsoft Office PowerPoint</Application>
  <PresentationFormat>On-screen Show (4:3)</PresentationFormat>
  <Paragraphs>225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Courier New</vt:lpstr>
      <vt:lpstr>Symbol</vt:lpstr>
      <vt:lpstr>Times New Roman</vt:lpstr>
      <vt:lpstr>ヒラギノ角ゴ Pro W3</vt:lpstr>
      <vt:lpstr>Gaddis_Muganda_16</vt:lpstr>
      <vt:lpstr>Equation</vt:lpstr>
      <vt:lpstr>CSC 231: Introduction to  Data Structures</vt:lpstr>
      <vt:lpstr>Algorithm Analysis</vt:lpstr>
      <vt:lpstr>Is This Algorithm Fast?</vt:lpstr>
      <vt:lpstr>PowerPoint Presentation</vt:lpstr>
      <vt:lpstr>PowerPoint Presentation</vt:lpstr>
      <vt:lpstr>PowerPoint Presentation</vt:lpstr>
      <vt:lpstr>Relative rates of growth</vt:lpstr>
      <vt:lpstr>PowerPoint Presentation</vt:lpstr>
      <vt:lpstr>Big O</vt:lpstr>
      <vt:lpstr>Growth rate example</vt:lpstr>
      <vt:lpstr>Growth rate example</vt:lpstr>
      <vt:lpstr>Preferred big-O usage</vt:lpstr>
      <vt:lpstr>Big-O of selected functions</vt:lpstr>
      <vt:lpstr>PowerPoint Presentation</vt:lpstr>
      <vt:lpstr>Facts about big-O</vt:lpstr>
      <vt:lpstr>Hierarchy of Big-O</vt:lpstr>
      <vt:lpstr>Various growth rates</vt:lpstr>
      <vt:lpstr>Program loop runtimes</vt:lpstr>
      <vt:lpstr>Program loop runtimes</vt:lpstr>
      <vt:lpstr>Program loop runtimes</vt:lpstr>
      <vt:lpstr>Program loop runtimes</vt:lpstr>
      <vt:lpstr>Program loop runtimes</vt:lpstr>
      <vt:lpstr>Program loop runtimes</vt:lpstr>
      <vt:lpstr>Python Review Exercises</vt:lpstr>
      <vt:lpstr>Using the class Student</vt:lpstr>
      <vt:lpstr>Now let’s make another program </vt:lpstr>
      <vt:lpstr>Graphing data</vt:lpstr>
    </vt:vector>
  </TitlesOfParts>
  <Company>Copyright © 2007 Pearson Education, Inc. Publishing as Pearson Addison-Wesley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subject>Sorting, Searching, and Algorithm Analysis</dc:subject>
  <dc:creator>Tony Gaddis and Godfrey Muganda</dc:creator>
  <cp:lastModifiedBy>Tompkins, Jack</cp:lastModifiedBy>
  <cp:revision>207</cp:revision>
  <dcterms:created xsi:type="dcterms:W3CDTF">2006-08-01T01:26:30Z</dcterms:created>
  <dcterms:modified xsi:type="dcterms:W3CDTF">2017-01-23T13:54:55Z</dcterms:modified>
</cp:coreProperties>
</file>