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1.xml" ContentType="application/vnd.openxmlformats-officedocument.themeOverr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147481140" r:id="rId2"/>
    <p:sldId id="2147481141" r:id="rId3"/>
    <p:sldId id="2147481149" r:id="rId4"/>
    <p:sldId id="2147481150" r:id="rId5"/>
    <p:sldId id="2147481161" r:id="rId6"/>
    <p:sldId id="2147481152" r:id="rId7"/>
    <p:sldId id="2147481146" r:id="rId8"/>
    <p:sldId id="2147481158" r:id="rId9"/>
    <p:sldId id="2147481159" r:id="rId10"/>
    <p:sldId id="2147481148" r:id="rId11"/>
    <p:sldId id="2147481147" r:id="rId12"/>
    <p:sldId id="2147481160" r:id="rId13"/>
    <p:sldId id="2147481162" r:id="rId14"/>
    <p:sldId id="2147481154" r:id="rId15"/>
    <p:sldId id="2147481163" r:id="rId16"/>
    <p:sldId id="2147481164" r:id="rId17"/>
    <p:sldId id="278" r:id="rId18"/>
    <p:sldId id="27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8897" autoAdjust="0"/>
    <p:restoredTop sz="94660"/>
  </p:normalViewPr>
  <p:slideViewPr>
    <p:cSldViewPr snapToGrid="0">
      <p:cViewPr varScale="1">
        <p:scale>
          <a:sx n="87" d="100"/>
          <a:sy n="87" d="100"/>
        </p:scale>
        <p:origin x="132" y="7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lores, Jeff" userId="5fc9ef4e-1ebd-401f-8355-e28032ab30f8" providerId="ADAL" clId="{14A1F9FA-BCD3-408F-823B-73203D5EF6F3}"/>
    <pc:docChg chg="custSel modSld">
      <pc:chgData name="Flores, Jeff" userId="5fc9ef4e-1ebd-401f-8355-e28032ab30f8" providerId="ADAL" clId="{14A1F9FA-BCD3-408F-823B-73203D5EF6F3}" dt="2024-11-13T14:38:53.382" v="358" actId="1076"/>
      <pc:docMkLst>
        <pc:docMk/>
      </pc:docMkLst>
      <pc:sldChg chg="addSp delSp modSp mod">
        <pc:chgData name="Flores, Jeff" userId="5fc9ef4e-1ebd-401f-8355-e28032ab30f8" providerId="ADAL" clId="{14A1F9FA-BCD3-408F-823B-73203D5EF6F3}" dt="2024-11-13T14:38:11.600" v="350" actId="1076"/>
        <pc:sldMkLst>
          <pc:docMk/>
          <pc:sldMk cId="3309074603" sldId="2147481154"/>
        </pc:sldMkLst>
        <pc:picChg chg="add mod">
          <ac:chgData name="Flores, Jeff" userId="5fc9ef4e-1ebd-401f-8355-e28032ab30f8" providerId="ADAL" clId="{14A1F9FA-BCD3-408F-823B-73203D5EF6F3}" dt="2024-11-13T14:38:11.600" v="350" actId="1076"/>
          <ac:picMkLst>
            <pc:docMk/>
            <pc:sldMk cId="3309074603" sldId="2147481154"/>
            <ac:picMk id="5" creationId="{4D3D2A79-1EF7-2C64-06A1-EFB4F68A4EEA}"/>
          </ac:picMkLst>
        </pc:picChg>
        <pc:picChg chg="del">
          <ac:chgData name="Flores, Jeff" userId="5fc9ef4e-1ebd-401f-8355-e28032ab30f8" providerId="ADAL" clId="{14A1F9FA-BCD3-408F-823B-73203D5EF6F3}" dt="2024-11-13T14:37:15.442" v="346" actId="478"/>
          <ac:picMkLst>
            <pc:docMk/>
            <pc:sldMk cId="3309074603" sldId="2147481154"/>
            <ac:picMk id="6" creationId="{2992F466-6E78-2EA4-59AA-1F09275BFAF8}"/>
          </ac:picMkLst>
        </pc:picChg>
      </pc:sldChg>
      <pc:sldChg chg="addSp delSp modSp mod">
        <pc:chgData name="Flores, Jeff" userId="5fc9ef4e-1ebd-401f-8355-e28032ab30f8" providerId="ADAL" clId="{14A1F9FA-BCD3-408F-823B-73203D5EF6F3}" dt="2024-11-13T14:37:07.258" v="345" actId="113"/>
        <pc:sldMkLst>
          <pc:docMk/>
          <pc:sldMk cId="1761256264" sldId="2147481162"/>
        </pc:sldMkLst>
        <pc:spChg chg="mod">
          <ac:chgData name="Flores, Jeff" userId="5fc9ef4e-1ebd-401f-8355-e28032ab30f8" providerId="ADAL" clId="{14A1F9FA-BCD3-408F-823B-73203D5EF6F3}" dt="2024-11-13T14:37:07.258" v="345" actId="113"/>
          <ac:spMkLst>
            <pc:docMk/>
            <pc:sldMk cId="1761256264" sldId="2147481162"/>
            <ac:spMk id="10" creationId="{A744BD3C-DADD-DC08-C33A-880D9A5063EA}"/>
          </ac:spMkLst>
        </pc:spChg>
        <pc:picChg chg="del">
          <ac:chgData name="Flores, Jeff" userId="5fc9ef4e-1ebd-401f-8355-e28032ab30f8" providerId="ADAL" clId="{14A1F9FA-BCD3-408F-823B-73203D5EF6F3}" dt="2024-11-13T14:20:02.795" v="0" actId="478"/>
          <ac:picMkLst>
            <pc:docMk/>
            <pc:sldMk cId="1761256264" sldId="2147481162"/>
            <ac:picMk id="3" creationId="{472D16AE-AA65-5A78-595E-8CB1FB8CA4D4}"/>
          </ac:picMkLst>
        </pc:picChg>
        <pc:picChg chg="add mod">
          <ac:chgData name="Flores, Jeff" userId="5fc9ef4e-1ebd-401f-8355-e28032ab30f8" providerId="ADAL" clId="{14A1F9FA-BCD3-408F-823B-73203D5EF6F3}" dt="2024-11-13T14:31:24.762" v="5" actId="14100"/>
          <ac:picMkLst>
            <pc:docMk/>
            <pc:sldMk cId="1761256264" sldId="2147481162"/>
            <ac:picMk id="6" creationId="{E0D184F0-C9EF-DF81-B1B7-E5B6F10FBD09}"/>
          </ac:picMkLst>
        </pc:picChg>
      </pc:sldChg>
      <pc:sldChg chg="addSp delSp modSp mod">
        <pc:chgData name="Flores, Jeff" userId="5fc9ef4e-1ebd-401f-8355-e28032ab30f8" providerId="ADAL" clId="{14A1F9FA-BCD3-408F-823B-73203D5EF6F3}" dt="2024-11-13T14:38:53.382" v="358" actId="1076"/>
        <pc:sldMkLst>
          <pc:docMk/>
          <pc:sldMk cId="298152636" sldId="2147481163"/>
        </pc:sldMkLst>
        <pc:picChg chg="add mod">
          <ac:chgData name="Flores, Jeff" userId="5fc9ef4e-1ebd-401f-8355-e28032ab30f8" providerId="ADAL" clId="{14A1F9FA-BCD3-408F-823B-73203D5EF6F3}" dt="2024-11-13T14:38:53.382" v="358" actId="1076"/>
          <ac:picMkLst>
            <pc:docMk/>
            <pc:sldMk cId="298152636" sldId="2147481163"/>
            <ac:picMk id="4" creationId="{04CBDB0B-7387-16D3-0B09-C39579AE1ED2}"/>
          </ac:picMkLst>
        </pc:picChg>
        <pc:picChg chg="del">
          <ac:chgData name="Flores, Jeff" userId="5fc9ef4e-1ebd-401f-8355-e28032ab30f8" providerId="ADAL" clId="{14A1F9FA-BCD3-408F-823B-73203D5EF6F3}" dt="2024-11-13T14:38:17.860" v="351" actId="478"/>
          <ac:picMkLst>
            <pc:docMk/>
            <pc:sldMk cId="298152636" sldId="2147481163"/>
            <ac:picMk id="5" creationId="{B105D72A-7A55-1E3B-EE4C-E42C1E43C4A6}"/>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https://tpicap365-my.sharepoint.com/personal/nielmalyn_delmundo_tpicap_com/Documents/Documents/A%20-%20TTS/GOVERNANCE/Declan_Stability/stability_Sept.xlsm"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[stability_Sept.xlsm]Pivot_WorkArea!PivotTable7</c:name>
    <c:fmtId val="23"/>
  </c:pivotSource>
  <c:chart>
    <c:autoTitleDeleted val="0"/>
    <c:pivotFmts>
      <c:pivotFmt>
        <c:idx val="0"/>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a:sp3d/>
        </c:spPr>
        <c:marker>
          <c:symbol val="none"/>
        </c:marker>
        <c:dLbl>
          <c:idx val="0"/>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a:sp3d/>
        </c:spPr>
        <c:marker>
          <c:symbol val="none"/>
        </c:marker>
        <c:dLbl>
          <c:idx val="0"/>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stacked"/>
        <c:varyColors val="0"/>
        <c:ser>
          <c:idx val="0"/>
          <c:order val="0"/>
          <c:tx>
            <c:strRef>
              <c:f>Pivot_WorkArea!$B$7:$B$8</c:f>
              <c:strCache>
                <c:ptCount val="1"/>
                <c:pt idx="0">
                  <c:v>Jul</c:v>
                </c:pt>
              </c:strCache>
            </c:strRef>
          </c:tx>
          <c:spPr>
            <a:solidFill>
              <a:schemeClr val="accent1"/>
            </a:solidFill>
            <a:ln>
              <a:noFill/>
            </a:ln>
            <a:effectLst/>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Pivot_WorkArea!$A$9:$A$14</c:f>
              <c:strCache>
                <c:ptCount val="5"/>
                <c:pt idx="0">
                  <c:v>Alteryx - EM Prod</c:v>
                </c:pt>
                <c:pt idx="1">
                  <c:v>MQ (BOAS) - EM Prod</c:v>
                </c:pt>
                <c:pt idx="2">
                  <c:v>Lisa ETD - EM Prod</c:v>
                </c:pt>
                <c:pt idx="3">
                  <c:v>Crystal Clear - EM Prod</c:v>
                </c:pt>
                <c:pt idx="4">
                  <c:v>ILMT - EM Prod</c:v>
                </c:pt>
              </c:strCache>
            </c:strRef>
          </c:cat>
          <c:val>
            <c:numRef>
              <c:f>Pivot_WorkArea!$B$9:$B$14</c:f>
              <c:numCache>
                <c:formatCode>General</c:formatCode>
                <c:ptCount val="5"/>
                <c:pt idx="1">
                  <c:v>2</c:v>
                </c:pt>
                <c:pt idx="3">
                  <c:v>1</c:v>
                </c:pt>
              </c:numCache>
            </c:numRef>
          </c:val>
          <c:extLst>
            <c:ext xmlns:c16="http://schemas.microsoft.com/office/drawing/2014/chart" uri="{C3380CC4-5D6E-409C-BE32-E72D297353CC}">
              <c16:uniqueId val="{00000000-5866-46CB-8219-BE17357C8B74}"/>
            </c:ext>
          </c:extLst>
        </c:ser>
        <c:ser>
          <c:idx val="1"/>
          <c:order val="1"/>
          <c:tx>
            <c:strRef>
              <c:f>Pivot_WorkArea!$C$7:$C$8</c:f>
              <c:strCache>
                <c:ptCount val="1"/>
                <c:pt idx="0">
                  <c:v>Aug</c:v>
                </c:pt>
              </c:strCache>
            </c:strRef>
          </c:tx>
          <c:spPr>
            <a:solidFill>
              <a:schemeClr val="accent2"/>
            </a:solidFill>
            <a:ln>
              <a:noFill/>
            </a:ln>
            <a:effectLst/>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Pivot_WorkArea!$A$9:$A$14</c:f>
              <c:strCache>
                <c:ptCount val="5"/>
                <c:pt idx="0">
                  <c:v>Alteryx - EM Prod</c:v>
                </c:pt>
                <c:pt idx="1">
                  <c:v>MQ (BOAS) - EM Prod</c:v>
                </c:pt>
                <c:pt idx="2">
                  <c:v>Lisa ETD - EM Prod</c:v>
                </c:pt>
                <c:pt idx="3">
                  <c:v>Crystal Clear - EM Prod</c:v>
                </c:pt>
                <c:pt idx="4">
                  <c:v>ILMT - EM Prod</c:v>
                </c:pt>
              </c:strCache>
            </c:strRef>
          </c:cat>
          <c:val>
            <c:numRef>
              <c:f>Pivot_WorkArea!$C$9:$C$14</c:f>
              <c:numCache>
                <c:formatCode>General</c:formatCode>
                <c:ptCount val="5"/>
                <c:pt idx="0">
                  <c:v>2</c:v>
                </c:pt>
              </c:numCache>
            </c:numRef>
          </c:val>
          <c:extLst>
            <c:ext xmlns:c16="http://schemas.microsoft.com/office/drawing/2014/chart" uri="{C3380CC4-5D6E-409C-BE32-E72D297353CC}">
              <c16:uniqueId val="{00000001-5866-46CB-8219-BE17357C8B74}"/>
            </c:ext>
          </c:extLst>
        </c:ser>
        <c:ser>
          <c:idx val="2"/>
          <c:order val="2"/>
          <c:tx>
            <c:strRef>
              <c:f>Pivot_WorkArea!$D$7:$D$8</c:f>
              <c:strCache>
                <c:ptCount val="1"/>
                <c:pt idx="0">
                  <c:v>Sep</c:v>
                </c:pt>
              </c:strCache>
            </c:strRef>
          </c:tx>
          <c:spPr>
            <a:solidFill>
              <a:schemeClr val="accent3"/>
            </a:solidFill>
            <a:ln>
              <a:noFill/>
            </a:ln>
            <a:effectLst/>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Pivot_WorkArea!$A$9:$A$14</c:f>
              <c:strCache>
                <c:ptCount val="5"/>
                <c:pt idx="0">
                  <c:v>Alteryx - EM Prod</c:v>
                </c:pt>
                <c:pt idx="1">
                  <c:v>MQ (BOAS) - EM Prod</c:v>
                </c:pt>
                <c:pt idx="2">
                  <c:v>Lisa ETD - EM Prod</c:v>
                </c:pt>
                <c:pt idx="3">
                  <c:v>Crystal Clear - EM Prod</c:v>
                </c:pt>
                <c:pt idx="4">
                  <c:v>ILMT - EM Prod</c:v>
                </c:pt>
              </c:strCache>
            </c:strRef>
          </c:cat>
          <c:val>
            <c:numRef>
              <c:f>Pivot_WorkArea!$D$9:$D$14</c:f>
              <c:numCache>
                <c:formatCode>General</c:formatCode>
                <c:ptCount val="5"/>
                <c:pt idx="0">
                  <c:v>2</c:v>
                </c:pt>
                <c:pt idx="1">
                  <c:v>1</c:v>
                </c:pt>
                <c:pt idx="2">
                  <c:v>2</c:v>
                </c:pt>
                <c:pt idx="4">
                  <c:v>1</c:v>
                </c:pt>
              </c:numCache>
            </c:numRef>
          </c:val>
          <c:extLst>
            <c:ext xmlns:c16="http://schemas.microsoft.com/office/drawing/2014/chart" uri="{C3380CC4-5D6E-409C-BE32-E72D297353CC}">
              <c16:uniqueId val="{00000002-5866-46CB-8219-BE17357C8B74}"/>
            </c:ext>
          </c:extLst>
        </c:ser>
        <c:dLbls>
          <c:showLegendKey val="0"/>
          <c:showVal val="1"/>
          <c:showCatName val="0"/>
          <c:showSerName val="0"/>
          <c:showPercent val="0"/>
          <c:showBubbleSize val="0"/>
        </c:dLbls>
        <c:gapWidth val="150"/>
        <c:shape val="box"/>
        <c:axId val="1373417535"/>
        <c:axId val="1373417055"/>
        <c:axId val="0"/>
      </c:bar3DChart>
      <c:catAx>
        <c:axId val="1373417535"/>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73417055"/>
        <c:crosses val="autoZero"/>
        <c:auto val="1"/>
        <c:lblAlgn val="ctr"/>
        <c:lblOffset val="100"/>
        <c:noMultiLvlLbl val="0"/>
      </c:catAx>
      <c:valAx>
        <c:axId val="137341705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73417535"/>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r>
              <a:rPr lang="en-US"/>
              <a:t>DBA Incident Tickets Sept</a:t>
            </a:r>
            <a:r>
              <a:rPr lang="en-US" baseline="0"/>
              <a:t> Update</a:t>
            </a:r>
            <a:endParaRPr lang="en-US"/>
          </a:p>
        </c:rich>
      </c:tx>
      <c:layout>
        <c:manualLayout>
          <c:xMode val="edge"/>
          <c:yMode val="edge"/>
          <c:x val="0.15654269280169764"/>
          <c:y val="6.0185185185185182E-2"/>
        </c:manualLayout>
      </c:layout>
      <c:overlay val="0"/>
      <c:spPr>
        <a:noFill/>
        <a:ln>
          <a:noFill/>
        </a:ln>
        <a:effectLst/>
      </c:spPr>
      <c:txPr>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endParaRPr lang="en-US"/>
        </a:p>
      </c:txPr>
    </c:title>
    <c:autoTitleDeleted val="0"/>
    <c:plotArea>
      <c:layout/>
      <c:lineChart>
        <c:grouping val="standard"/>
        <c:varyColors val="0"/>
        <c:ser>
          <c:idx val="0"/>
          <c:order val="0"/>
          <c:tx>
            <c:strRef>
              <c:f>Sheet2!$H$7</c:f>
              <c:strCache>
                <c:ptCount val="1"/>
                <c:pt idx="0">
                  <c:v>Spotlight Service</c:v>
                </c:pt>
              </c:strCache>
            </c:strRef>
          </c:tx>
          <c:spPr>
            <a:ln w="22225" cap="rnd">
              <a:solidFill>
                <a:schemeClr val="accent1"/>
              </a:solidFill>
            </a:ln>
            <a:effectLst>
              <a:glow rad="139700">
                <a:schemeClr val="accent1">
                  <a:satMod val="175000"/>
                  <a:alpha val="14000"/>
                </a:schemeClr>
              </a:glow>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cat>
            <c:strRef>
              <c:f>Sheet2!$I$6:$L$6</c:f>
              <c:strCache>
                <c:ptCount val="4"/>
                <c:pt idx="0">
                  <c:v>June</c:v>
                </c:pt>
                <c:pt idx="1">
                  <c:v>July</c:v>
                </c:pt>
                <c:pt idx="2">
                  <c:v>Aug</c:v>
                </c:pt>
                <c:pt idx="3">
                  <c:v>Sept</c:v>
                </c:pt>
              </c:strCache>
            </c:strRef>
          </c:cat>
          <c:val>
            <c:numRef>
              <c:f>Sheet2!$I$7:$L$7</c:f>
              <c:numCache>
                <c:formatCode>General</c:formatCode>
                <c:ptCount val="4"/>
                <c:pt idx="0">
                  <c:v>5544</c:v>
                </c:pt>
                <c:pt idx="1">
                  <c:v>3969</c:v>
                </c:pt>
                <c:pt idx="2">
                  <c:v>4185</c:v>
                </c:pt>
                <c:pt idx="3">
                  <c:v>4019</c:v>
                </c:pt>
              </c:numCache>
            </c:numRef>
          </c:val>
          <c:smooth val="0"/>
          <c:extLst>
            <c:ext xmlns:c16="http://schemas.microsoft.com/office/drawing/2014/chart" uri="{C3380CC4-5D6E-409C-BE32-E72D297353CC}">
              <c16:uniqueId val="{00000000-B3B8-4E50-8875-23109ABB423C}"/>
            </c:ext>
          </c:extLst>
        </c:ser>
        <c:ser>
          <c:idx val="1"/>
          <c:order val="1"/>
          <c:tx>
            <c:strRef>
              <c:f>Sheet2!$H$8</c:f>
              <c:strCache>
                <c:ptCount val="1"/>
                <c:pt idx="0">
                  <c:v>OEM Service</c:v>
                </c:pt>
              </c:strCache>
            </c:strRef>
          </c:tx>
          <c:spPr>
            <a:ln w="22225" cap="rnd">
              <a:solidFill>
                <a:schemeClr val="accent2"/>
              </a:solidFill>
            </a:ln>
            <a:effectLst>
              <a:glow rad="139700">
                <a:schemeClr val="accent2">
                  <a:satMod val="175000"/>
                  <a:alpha val="14000"/>
                </a:schemeClr>
              </a:glow>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cat>
            <c:strRef>
              <c:f>Sheet2!$I$6:$L$6</c:f>
              <c:strCache>
                <c:ptCount val="4"/>
                <c:pt idx="0">
                  <c:v>June</c:v>
                </c:pt>
                <c:pt idx="1">
                  <c:v>July</c:v>
                </c:pt>
                <c:pt idx="2">
                  <c:v>Aug</c:v>
                </c:pt>
                <c:pt idx="3">
                  <c:v>Sept</c:v>
                </c:pt>
              </c:strCache>
            </c:strRef>
          </c:cat>
          <c:val>
            <c:numRef>
              <c:f>Sheet2!$I$8:$L$8</c:f>
              <c:numCache>
                <c:formatCode>General</c:formatCode>
                <c:ptCount val="4"/>
                <c:pt idx="0">
                  <c:v>1542</c:v>
                </c:pt>
                <c:pt idx="1">
                  <c:v>982</c:v>
                </c:pt>
                <c:pt idx="2">
                  <c:v>897</c:v>
                </c:pt>
                <c:pt idx="3">
                  <c:v>789</c:v>
                </c:pt>
              </c:numCache>
            </c:numRef>
          </c:val>
          <c:smooth val="0"/>
          <c:extLst>
            <c:ext xmlns:c16="http://schemas.microsoft.com/office/drawing/2014/chart" uri="{C3380CC4-5D6E-409C-BE32-E72D297353CC}">
              <c16:uniqueId val="{00000001-B3B8-4E50-8875-23109ABB423C}"/>
            </c:ext>
          </c:extLst>
        </c:ser>
        <c:ser>
          <c:idx val="2"/>
          <c:order val="2"/>
          <c:tx>
            <c:strRef>
              <c:f>Sheet2!$H$9</c:f>
              <c:strCache>
                <c:ptCount val="1"/>
                <c:pt idx="0">
                  <c:v>AppD Service</c:v>
                </c:pt>
              </c:strCache>
            </c:strRef>
          </c:tx>
          <c:spPr>
            <a:ln w="22225" cap="rnd">
              <a:solidFill>
                <a:schemeClr val="accent3"/>
              </a:solidFill>
            </a:ln>
            <a:effectLst>
              <a:glow rad="139700">
                <a:schemeClr val="accent3">
                  <a:satMod val="175000"/>
                  <a:alpha val="14000"/>
                </a:schemeClr>
              </a:glow>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cat>
            <c:strRef>
              <c:f>Sheet2!$I$6:$L$6</c:f>
              <c:strCache>
                <c:ptCount val="4"/>
                <c:pt idx="0">
                  <c:v>June</c:v>
                </c:pt>
                <c:pt idx="1">
                  <c:v>July</c:v>
                </c:pt>
                <c:pt idx="2">
                  <c:v>Aug</c:v>
                </c:pt>
                <c:pt idx="3">
                  <c:v>Sept</c:v>
                </c:pt>
              </c:strCache>
            </c:strRef>
          </c:cat>
          <c:val>
            <c:numRef>
              <c:f>Sheet2!$I$9:$L$9</c:f>
              <c:numCache>
                <c:formatCode>General</c:formatCode>
                <c:ptCount val="4"/>
                <c:pt idx="0">
                  <c:v>1038</c:v>
                </c:pt>
                <c:pt idx="1">
                  <c:v>869</c:v>
                </c:pt>
                <c:pt idx="2">
                  <c:v>2454</c:v>
                </c:pt>
                <c:pt idx="3">
                  <c:v>2629</c:v>
                </c:pt>
              </c:numCache>
            </c:numRef>
          </c:val>
          <c:smooth val="0"/>
          <c:extLst>
            <c:ext xmlns:c16="http://schemas.microsoft.com/office/drawing/2014/chart" uri="{C3380CC4-5D6E-409C-BE32-E72D297353CC}">
              <c16:uniqueId val="{00000002-B3B8-4E50-8875-23109ABB423C}"/>
            </c:ext>
          </c:extLst>
        </c:ser>
        <c:ser>
          <c:idx val="3"/>
          <c:order val="3"/>
          <c:tx>
            <c:strRef>
              <c:f>Sheet2!$H$10</c:f>
              <c:strCache>
                <c:ptCount val="1"/>
                <c:pt idx="0">
                  <c:v>Total</c:v>
                </c:pt>
              </c:strCache>
            </c:strRef>
          </c:tx>
          <c:spPr>
            <a:ln w="22225" cap="rnd">
              <a:solidFill>
                <a:schemeClr val="accent4"/>
              </a:solidFill>
            </a:ln>
            <a:effectLst>
              <a:glow rad="139700">
                <a:schemeClr val="accent4">
                  <a:satMod val="175000"/>
                  <a:alpha val="14000"/>
                </a:schemeClr>
              </a:glow>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cat>
            <c:strRef>
              <c:f>Sheet2!$I$6:$L$6</c:f>
              <c:strCache>
                <c:ptCount val="4"/>
                <c:pt idx="0">
                  <c:v>June</c:v>
                </c:pt>
                <c:pt idx="1">
                  <c:v>July</c:v>
                </c:pt>
                <c:pt idx="2">
                  <c:v>Aug</c:v>
                </c:pt>
                <c:pt idx="3">
                  <c:v>Sept</c:v>
                </c:pt>
              </c:strCache>
            </c:strRef>
          </c:cat>
          <c:val>
            <c:numRef>
              <c:f>Sheet2!$I$10:$L$10</c:f>
              <c:numCache>
                <c:formatCode>General</c:formatCode>
                <c:ptCount val="4"/>
                <c:pt idx="0">
                  <c:v>8124</c:v>
                </c:pt>
                <c:pt idx="1">
                  <c:v>5820</c:v>
                </c:pt>
                <c:pt idx="2">
                  <c:v>7536</c:v>
                </c:pt>
                <c:pt idx="3">
                  <c:v>7437</c:v>
                </c:pt>
              </c:numCache>
            </c:numRef>
          </c:val>
          <c:smooth val="0"/>
          <c:extLst>
            <c:ext xmlns:c16="http://schemas.microsoft.com/office/drawing/2014/chart" uri="{C3380CC4-5D6E-409C-BE32-E72D297353CC}">
              <c16:uniqueId val="{00000003-B3B8-4E50-8875-23109ABB423C}"/>
            </c:ext>
          </c:extLst>
        </c:ser>
        <c:dLbls>
          <c:dLblPos val="t"/>
          <c:showLegendKey val="0"/>
          <c:showVal val="1"/>
          <c:showCatName val="0"/>
          <c:showSerName val="0"/>
          <c:showPercent val="0"/>
          <c:showBubbleSize val="0"/>
        </c:dLbls>
        <c:smooth val="0"/>
        <c:axId val="1088551648"/>
        <c:axId val="1088552128"/>
      </c:lineChart>
      <c:catAx>
        <c:axId val="1088551648"/>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1088552128"/>
        <c:crosses val="autoZero"/>
        <c:auto val="1"/>
        <c:lblAlgn val="ctr"/>
        <c:lblOffset val="100"/>
        <c:noMultiLvlLbl val="0"/>
      </c:catAx>
      <c:valAx>
        <c:axId val="1088552128"/>
        <c:scaling>
          <c:orientation val="minMax"/>
        </c:scaling>
        <c:delete val="0"/>
        <c:axPos val="l"/>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1088551648"/>
        <c:crosses val="autoZero"/>
        <c:crossBetween val="between"/>
      </c:valAx>
      <c:dTable>
        <c:showHorzBorder val="1"/>
        <c:showVertBorder val="1"/>
        <c:showOutline val="1"/>
        <c:showKeys val="1"/>
        <c:spPr>
          <a:noFill/>
          <a:ln w="9525">
            <a:solidFill>
              <a:schemeClr val="dk1">
                <a:lumMod val="50000"/>
                <a:lumOff val="50000"/>
              </a:schemeClr>
            </a:solidFill>
          </a:ln>
          <a:effectLst/>
        </c:spPr>
        <c:txPr>
          <a:bodyPr rot="0" spcFirstLastPara="1" vertOverflow="ellipsis" vert="horz" wrap="square" anchor="ctr" anchorCtr="1"/>
          <a:lstStyle/>
          <a:p>
            <a:pPr rtl="0">
              <a:defRPr sz="900" b="0" i="0" u="none" strike="noStrike" kern="1200" baseline="0">
                <a:solidFill>
                  <a:schemeClr val="lt1">
                    <a:lumMod val="75000"/>
                  </a:schemeClr>
                </a:solidFill>
                <a:latin typeface="+mn-lt"/>
                <a:ea typeface="+mn-ea"/>
                <a:cs typeface="+mn-cs"/>
              </a:defRPr>
            </a:pPr>
            <a:endParaRPr lang="en-US"/>
          </a:p>
        </c:txPr>
      </c:dTable>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en-US"/>
    </a:p>
  </c:txPr>
  <c:externalData r:id="rId4">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36">
  <cs:axisTitle>
    <cs:lnRef idx="0"/>
    <cs:fillRef idx="0"/>
    <cs:effectRef idx="0"/>
    <cs:fontRef idx="minor">
      <a:schemeClr val="lt1">
        <a:lumMod val="75000"/>
      </a:schemeClr>
    </cs:fontRef>
    <cs:defRPr sz="900" b="1" kern="1200"/>
  </cs:axisTitle>
  <cs:categoryAxis>
    <cs:lnRef idx="0"/>
    <cs:fillRef idx="0"/>
    <cs:effectRef idx="0"/>
    <cs:fontRef idx="minor">
      <a:schemeClr val="lt1">
        <a:lumMod val="75000"/>
      </a:schemeClr>
    </cs:fontRef>
    <cs:defRPr sz="900"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900" kern="1200"/>
  </cs:chartArea>
  <cs:dataLabel>
    <cs:lnRef idx="0"/>
    <cs:fillRef idx="0"/>
    <cs:effectRef idx="0"/>
    <cs:fontRef idx="minor">
      <a:schemeClr val="lt1">
        <a:lumMod val="75000"/>
      </a:schemeClr>
    </cs:fontRef>
    <cs:defRPr sz="900"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900"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75000"/>
                <a:lumOff val="25000"/>
              </a:schemeClr>
            </a:gs>
            <a:gs pos="0">
              <a:schemeClr val="dk1">
                <a:lumMod val="65000"/>
                <a:lumOff val="3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dk1">
                <a:lumMod val="75000"/>
                <a:lumOff val="25000"/>
                <a:alpha val="25000"/>
              </a:schemeClr>
            </a:gs>
            <a:gs pos="0">
              <a:schemeClr val="dk1">
                <a:lumMod val="65000"/>
                <a:lumOff val="35000"/>
                <a:alpha val="25000"/>
              </a:schemeClr>
            </a:gs>
          </a:gsLst>
          <a:lin ang="5400000" scaled="0"/>
        </a:gra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900"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400"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900" kern="1200"/>
  </cs:valueAxis>
  <cs:wall>
    <cs:lnRef idx="0"/>
    <cs:fillRef idx="0"/>
    <cs:effectRef idx="0"/>
    <cs:fontRef idx="minor">
      <a:schemeClr val="dk1"/>
    </cs:fontRef>
  </cs:wall>
</cs:chartStyle>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F0ACD59-63FB-40C9-B676-36DDF222CCEE}" type="doc">
      <dgm:prSet loTypeId="urn:microsoft.com/office/officeart/2008/layout/LinedList" loCatId="list" qsTypeId="urn:microsoft.com/office/officeart/2005/8/quickstyle/simple5" qsCatId="simple" csTypeId="urn:microsoft.com/office/officeart/2005/8/colors/colorful2" csCatId="colorful" phldr="1"/>
      <dgm:spPr/>
      <dgm:t>
        <a:bodyPr/>
        <a:lstStyle/>
        <a:p>
          <a:endParaRPr lang="en-US"/>
        </a:p>
      </dgm:t>
    </dgm:pt>
    <dgm:pt modelId="{90BCC5F6-8054-4B02-AF6B-C43962738E15}">
      <dgm:prSet/>
      <dgm:spPr/>
      <dgm:t>
        <a:bodyPr/>
        <a:lstStyle/>
        <a:p>
          <a:r>
            <a:rPr lang="en-GB" b="1" i="1"/>
            <a:t>How Are We Progressing?</a:t>
          </a:r>
          <a:endParaRPr lang="en-US"/>
        </a:p>
      </dgm:t>
    </dgm:pt>
    <dgm:pt modelId="{FEB8BE31-8A1D-4B15-B04C-F6C7962A9FC7}" type="parTrans" cxnId="{7EB7ED2D-C271-4E04-9DCC-B0A8FC4EFD6A}">
      <dgm:prSet/>
      <dgm:spPr/>
      <dgm:t>
        <a:bodyPr/>
        <a:lstStyle/>
        <a:p>
          <a:endParaRPr lang="en-US"/>
        </a:p>
      </dgm:t>
    </dgm:pt>
    <dgm:pt modelId="{EAFB09A5-1680-4F78-B6DE-C96D2A7167F2}" type="sibTrans" cxnId="{7EB7ED2D-C271-4E04-9DCC-B0A8FC4EFD6A}">
      <dgm:prSet/>
      <dgm:spPr/>
      <dgm:t>
        <a:bodyPr/>
        <a:lstStyle/>
        <a:p>
          <a:endParaRPr lang="en-US"/>
        </a:p>
      </dgm:t>
    </dgm:pt>
    <dgm:pt modelId="{4262AE40-FAD8-42D5-9AD1-4F428B2F1185}">
      <dgm:prSet/>
      <dgm:spPr/>
      <dgm:t>
        <a:bodyPr/>
        <a:lstStyle/>
        <a:p>
          <a:r>
            <a:rPr lang="en-GB" dirty="0"/>
            <a:t>Adjust server availability health threshold to reduce ticket generation – Complete</a:t>
          </a:r>
          <a:endParaRPr lang="en-US" dirty="0"/>
        </a:p>
      </dgm:t>
    </dgm:pt>
    <dgm:pt modelId="{8B29B90D-D541-4731-9733-9497C11E2F3B}" type="parTrans" cxnId="{C4EE437E-A11D-4B49-9C40-AD0FF74C840E}">
      <dgm:prSet/>
      <dgm:spPr/>
      <dgm:t>
        <a:bodyPr/>
        <a:lstStyle/>
        <a:p>
          <a:endParaRPr lang="en-US"/>
        </a:p>
      </dgm:t>
    </dgm:pt>
    <dgm:pt modelId="{8268A63C-822A-49D9-A238-66818154C16D}" type="sibTrans" cxnId="{C4EE437E-A11D-4B49-9C40-AD0FF74C840E}">
      <dgm:prSet/>
      <dgm:spPr/>
      <dgm:t>
        <a:bodyPr/>
        <a:lstStyle/>
        <a:p>
          <a:endParaRPr lang="en-US"/>
        </a:p>
      </dgm:t>
    </dgm:pt>
    <dgm:pt modelId="{37997826-12E1-4A63-B52C-0CAB4DEB5F94}">
      <dgm:prSet/>
      <dgm:spPr/>
      <dgm:t>
        <a:bodyPr/>
        <a:lstStyle/>
        <a:p>
          <a:r>
            <a:rPr lang="en-GB" dirty="0"/>
            <a:t>Identify application alerts that are driving noise (Active Directory Monitoring, Availability Alerts) - Complete</a:t>
          </a:r>
          <a:endParaRPr lang="en-US" dirty="0"/>
        </a:p>
      </dgm:t>
    </dgm:pt>
    <dgm:pt modelId="{A25F45C0-3E9B-4D3D-B9B0-7FE2C163E019}" type="parTrans" cxnId="{58685FF1-E7AE-481E-90C3-44EF63D1EB83}">
      <dgm:prSet/>
      <dgm:spPr/>
      <dgm:t>
        <a:bodyPr/>
        <a:lstStyle/>
        <a:p>
          <a:endParaRPr lang="en-US"/>
        </a:p>
      </dgm:t>
    </dgm:pt>
    <dgm:pt modelId="{8ADD4493-2626-4103-A018-97DE5923160D}" type="sibTrans" cxnId="{58685FF1-E7AE-481E-90C3-44EF63D1EB83}">
      <dgm:prSet/>
      <dgm:spPr/>
      <dgm:t>
        <a:bodyPr/>
        <a:lstStyle/>
        <a:p>
          <a:endParaRPr lang="en-US"/>
        </a:p>
      </dgm:t>
    </dgm:pt>
    <dgm:pt modelId="{B2FBD214-D88D-43C5-BA69-A168468DFD1F}">
      <dgm:prSet/>
      <dgm:spPr/>
      <dgm:t>
        <a:bodyPr/>
        <a:lstStyle/>
        <a:p>
          <a:r>
            <a:rPr lang="en-GB" dirty="0"/>
            <a:t>Fine </a:t>
          </a:r>
          <a:r>
            <a:rPr lang="en-GB"/>
            <a:t>Tune CheckMK </a:t>
          </a:r>
          <a:r>
            <a:rPr lang="en-GB" dirty="0"/>
            <a:t>Alerts to eliminate non-actionable alerts - Complete</a:t>
          </a:r>
          <a:endParaRPr lang="en-US" dirty="0"/>
        </a:p>
      </dgm:t>
    </dgm:pt>
    <dgm:pt modelId="{C0A96B2D-9AAB-46F4-A399-2D4E44E3533C}" type="parTrans" cxnId="{B734B336-1903-4893-8645-2C24B50E58B5}">
      <dgm:prSet/>
      <dgm:spPr/>
      <dgm:t>
        <a:bodyPr/>
        <a:lstStyle/>
        <a:p>
          <a:endParaRPr lang="en-US"/>
        </a:p>
      </dgm:t>
    </dgm:pt>
    <dgm:pt modelId="{902EF2AA-F4EF-47FF-B852-938CF6163F3E}" type="sibTrans" cxnId="{B734B336-1903-4893-8645-2C24B50E58B5}">
      <dgm:prSet/>
      <dgm:spPr/>
      <dgm:t>
        <a:bodyPr/>
        <a:lstStyle/>
        <a:p>
          <a:endParaRPr lang="en-US"/>
        </a:p>
      </dgm:t>
    </dgm:pt>
    <dgm:pt modelId="{AACFB77A-DF4B-42D4-819F-94C9E2870D96}">
      <dgm:prSet/>
      <dgm:spPr/>
      <dgm:t>
        <a:bodyPr/>
        <a:lstStyle/>
        <a:p>
          <a:r>
            <a:rPr lang="en-GB" dirty="0"/>
            <a:t>Established a process to turn </a:t>
          </a:r>
          <a:r>
            <a:rPr lang="en-GB"/>
            <a:t>off CheckMK/alerting during </a:t>
          </a:r>
          <a:r>
            <a:rPr lang="en-GB" dirty="0"/>
            <a:t>patching and site-wide activity </a:t>
          </a:r>
          <a:r>
            <a:rPr lang="en-GB"/>
            <a:t>- Complete</a:t>
          </a:r>
          <a:endParaRPr lang="en-US" dirty="0"/>
        </a:p>
      </dgm:t>
    </dgm:pt>
    <dgm:pt modelId="{1C6AD90A-EFCC-4E94-B567-11B4906758DA}" type="parTrans" cxnId="{706505CC-D31B-4825-B05F-CCF38BB9FEB2}">
      <dgm:prSet/>
      <dgm:spPr/>
      <dgm:t>
        <a:bodyPr/>
        <a:lstStyle/>
        <a:p>
          <a:endParaRPr lang="en-US"/>
        </a:p>
      </dgm:t>
    </dgm:pt>
    <dgm:pt modelId="{776F7A0A-AD14-427C-8094-61541C54398D}" type="sibTrans" cxnId="{706505CC-D31B-4825-B05F-CCF38BB9FEB2}">
      <dgm:prSet/>
      <dgm:spPr/>
      <dgm:t>
        <a:bodyPr/>
        <a:lstStyle/>
        <a:p>
          <a:endParaRPr lang="en-US"/>
        </a:p>
      </dgm:t>
    </dgm:pt>
    <dgm:pt modelId="{B1426AF0-985F-438D-BA87-8036A0209FF8}">
      <dgm:prSet/>
      <dgm:spPr/>
      <dgm:t>
        <a:bodyPr/>
        <a:lstStyle/>
        <a:p>
          <a:r>
            <a:rPr lang="en-GB" b="0" i="0" dirty="0"/>
            <a:t>Roll Out The new CheckMK monitoring platform - Ongoing</a:t>
          </a:r>
          <a:endParaRPr lang="en-US" b="0" i="0" dirty="0"/>
        </a:p>
      </dgm:t>
    </dgm:pt>
    <dgm:pt modelId="{EB2DB6CE-F144-4C32-A9C3-B12714C324CC}" type="parTrans" cxnId="{D05A789E-16A6-4C3E-820E-B4D2724636F5}">
      <dgm:prSet/>
      <dgm:spPr/>
      <dgm:t>
        <a:bodyPr/>
        <a:lstStyle/>
        <a:p>
          <a:endParaRPr lang="en-US"/>
        </a:p>
      </dgm:t>
    </dgm:pt>
    <dgm:pt modelId="{C579FAA7-2970-4502-9BB5-0D4FFDCA3AC7}" type="sibTrans" cxnId="{D05A789E-16A6-4C3E-820E-B4D2724636F5}">
      <dgm:prSet/>
      <dgm:spPr/>
      <dgm:t>
        <a:bodyPr/>
        <a:lstStyle/>
        <a:p>
          <a:endParaRPr lang="en-US"/>
        </a:p>
      </dgm:t>
    </dgm:pt>
    <dgm:pt modelId="{96978B35-DAC9-4504-B773-92267E9506A8}" type="pres">
      <dgm:prSet presAssocID="{1F0ACD59-63FB-40C9-B676-36DDF222CCEE}" presName="vert0" presStyleCnt="0">
        <dgm:presLayoutVars>
          <dgm:dir/>
          <dgm:animOne val="branch"/>
          <dgm:animLvl val="lvl"/>
        </dgm:presLayoutVars>
      </dgm:prSet>
      <dgm:spPr/>
    </dgm:pt>
    <dgm:pt modelId="{112B4B57-45FB-45EA-99D3-B25C6ACC730A}" type="pres">
      <dgm:prSet presAssocID="{90BCC5F6-8054-4B02-AF6B-C43962738E15}" presName="thickLine" presStyleLbl="alignNode1" presStyleIdx="0" presStyleCnt="6"/>
      <dgm:spPr/>
    </dgm:pt>
    <dgm:pt modelId="{A8978E2F-5612-42E8-A67C-3103D7635DE2}" type="pres">
      <dgm:prSet presAssocID="{90BCC5F6-8054-4B02-AF6B-C43962738E15}" presName="horz1" presStyleCnt="0"/>
      <dgm:spPr/>
    </dgm:pt>
    <dgm:pt modelId="{64C6181A-E0A1-43B0-9118-E4A80AA68AC9}" type="pres">
      <dgm:prSet presAssocID="{90BCC5F6-8054-4B02-AF6B-C43962738E15}" presName="tx1" presStyleLbl="revTx" presStyleIdx="0" presStyleCnt="6"/>
      <dgm:spPr/>
    </dgm:pt>
    <dgm:pt modelId="{7577DD07-BCF4-4000-9907-19411A38D455}" type="pres">
      <dgm:prSet presAssocID="{90BCC5F6-8054-4B02-AF6B-C43962738E15}" presName="vert1" presStyleCnt="0"/>
      <dgm:spPr/>
    </dgm:pt>
    <dgm:pt modelId="{613E9757-1A93-43F8-877D-BE43CC57C5B2}" type="pres">
      <dgm:prSet presAssocID="{4262AE40-FAD8-42D5-9AD1-4F428B2F1185}" presName="thickLine" presStyleLbl="alignNode1" presStyleIdx="1" presStyleCnt="6"/>
      <dgm:spPr/>
    </dgm:pt>
    <dgm:pt modelId="{E913FB92-ACEE-45F7-A048-52018A2C65DB}" type="pres">
      <dgm:prSet presAssocID="{4262AE40-FAD8-42D5-9AD1-4F428B2F1185}" presName="horz1" presStyleCnt="0"/>
      <dgm:spPr/>
    </dgm:pt>
    <dgm:pt modelId="{BFC5D57D-493A-4A30-9BAC-AE8AAA0F9975}" type="pres">
      <dgm:prSet presAssocID="{4262AE40-FAD8-42D5-9AD1-4F428B2F1185}" presName="tx1" presStyleLbl="revTx" presStyleIdx="1" presStyleCnt="6"/>
      <dgm:spPr/>
    </dgm:pt>
    <dgm:pt modelId="{FCF88763-17A8-4DB6-8670-3DB9F7162BFE}" type="pres">
      <dgm:prSet presAssocID="{4262AE40-FAD8-42D5-9AD1-4F428B2F1185}" presName="vert1" presStyleCnt="0"/>
      <dgm:spPr/>
    </dgm:pt>
    <dgm:pt modelId="{6FE2F89D-040C-4C05-8CC2-115C64D48174}" type="pres">
      <dgm:prSet presAssocID="{37997826-12E1-4A63-B52C-0CAB4DEB5F94}" presName="thickLine" presStyleLbl="alignNode1" presStyleIdx="2" presStyleCnt="6"/>
      <dgm:spPr/>
    </dgm:pt>
    <dgm:pt modelId="{60D78676-6E28-40A3-8E5D-E0037657381D}" type="pres">
      <dgm:prSet presAssocID="{37997826-12E1-4A63-B52C-0CAB4DEB5F94}" presName="horz1" presStyleCnt="0"/>
      <dgm:spPr/>
    </dgm:pt>
    <dgm:pt modelId="{8664B4FE-F5D5-4491-B78E-1B5FD3C71086}" type="pres">
      <dgm:prSet presAssocID="{37997826-12E1-4A63-B52C-0CAB4DEB5F94}" presName="tx1" presStyleLbl="revTx" presStyleIdx="2" presStyleCnt="6"/>
      <dgm:spPr/>
    </dgm:pt>
    <dgm:pt modelId="{2AFBFB91-A21A-44AF-B2A5-62FA28151726}" type="pres">
      <dgm:prSet presAssocID="{37997826-12E1-4A63-B52C-0CAB4DEB5F94}" presName="vert1" presStyleCnt="0"/>
      <dgm:spPr/>
    </dgm:pt>
    <dgm:pt modelId="{E5003E93-498C-4200-87CE-B25A90AFAA2F}" type="pres">
      <dgm:prSet presAssocID="{B2FBD214-D88D-43C5-BA69-A168468DFD1F}" presName="thickLine" presStyleLbl="alignNode1" presStyleIdx="3" presStyleCnt="6"/>
      <dgm:spPr/>
    </dgm:pt>
    <dgm:pt modelId="{F96B8C58-23F4-4537-BE61-339562A9BF05}" type="pres">
      <dgm:prSet presAssocID="{B2FBD214-D88D-43C5-BA69-A168468DFD1F}" presName="horz1" presStyleCnt="0"/>
      <dgm:spPr/>
    </dgm:pt>
    <dgm:pt modelId="{C6DD84A7-08C1-4B49-8646-CF71F455D2EF}" type="pres">
      <dgm:prSet presAssocID="{B2FBD214-D88D-43C5-BA69-A168468DFD1F}" presName="tx1" presStyleLbl="revTx" presStyleIdx="3" presStyleCnt="6"/>
      <dgm:spPr/>
    </dgm:pt>
    <dgm:pt modelId="{01D3758C-6098-4B29-A70D-7CBBEC8EFEEC}" type="pres">
      <dgm:prSet presAssocID="{B2FBD214-D88D-43C5-BA69-A168468DFD1F}" presName="vert1" presStyleCnt="0"/>
      <dgm:spPr/>
    </dgm:pt>
    <dgm:pt modelId="{34A458E0-FB70-4E28-BF02-944799A6131F}" type="pres">
      <dgm:prSet presAssocID="{AACFB77A-DF4B-42D4-819F-94C9E2870D96}" presName="thickLine" presStyleLbl="alignNode1" presStyleIdx="4" presStyleCnt="6"/>
      <dgm:spPr/>
    </dgm:pt>
    <dgm:pt modelId="{23610E09-0C88-4A0E-A4EB-7F0318366768}" type="pres">
      <dgm:prSet presAssocID="{AACFB77A-DF4B-42D4-819F-94C9E2870D96}" presName="horz1" presStyleCnt="0"/>
      <dgm:spPr/>
    </dgm:pt>
    <dgm:pt modelId="{9E2EB235-3D6A-45ED-B2EB-C9643EC0EEDB}" type="pres">
      <dgm:prSet presAssocID="{AACFB77A-DF4B-42D4-819F-94C9E2870D96}" presName="tx1" presStyleLbl="revTx" presStyleIdx="4" presStyleCnt="6"/>
      <dgm:spPr/>
    </dgm:pt>
    <dgm:pt modelId="{ABA8B26D-934D-4EBE-A295-C52236A30AB2}" type="pres">
      <dgm:prSet presAssocID="{AACFB77A-DF4B-42D4-819F-94C9E2870D96}" presName="vert1" presStyleCnt="0"/>
      <dgm:spPr/>
    </dgm:pt>
    <dgm:pt modelId="{D2E57515-813D-44CE-8210-837B299CA27A}" type="pres">
      <dgm:prSet presAssocID="{B1426AF0-985F-438D-BA87-8036A0209FF8}" presName="thickLine" presStyleLbl="alignNode1" presStyleIdx="5" presStyleCnt="6"/>
      <dgm:spPr/>
    </dgm:pt>
    <dgm:pt modelId="{937AD68A-F08B-4ABB-970C-C33CB08FF853}" type="pres">
      <dgm:prSet presAssocID="{B1426AF0-985F-438D-BA87-8036A0209FF8}" presName="horz1" presStyleCnt="0"/>
      <dgm:spPr/>
    </dgm:pt>
    <dgm:pt modelId="{DBDA66FC-F61B-4A35-B219-2D063B55AFC0}" type="pres">
      <dgm:prSet presAssocID="{B1426AF0-985F-438D-BA87-8036A0209FF8}" presName="tx1" presStyleLbl="revTx" presStyleIdx="5" presStyleCnt="6"/>
      <dgm:spPr/>
    </dgm:pt>
    <dgm:pt modelId="{A6BEC982-5027-40BF-BC7E-F96D9EAF92F0}" type="pres">
      <dgm:prSet presAssocID="{B1426AF0-985F-438D-BA87-8036A0209FF8}" presName="vert1" presStyleCnt="0"/>
      <dgm:spPr/>
    </dgm:pt>
  </dgm:ptLst>
  <dgm:cxnLst>
    <dgm:cxn modelId="{7EB7ED2D-C271-4E04-9DCC-B0A8FC4EFD6A}" srcId="{1F0ACD59-63FB-40C9-B676-36DDF222CCEE}" destId="{90BCC5F6-8054-4B02-AF6B-C43962738E15}" srcOrd="0" destOrd="0" parTransId="{FEB8BE31-8A1D-4B15-B04C-F6C7962A9FC7}" sibTransId="{EAFB09A5-1680-4F78-B6DE-C96D2A7167F2}"/>
    <dgm:cxn modelId="{B734B336-1903-4893-8645-2C24B50E58B5}" srcId="{1F0ACD59-63FB-40C9-B676-36DDF222CCEE}" destId="{B2FBD214-D88D-43C5-BA69-A168468DFD1F}" srcOrd="3" destOrd="0" parTransId="{C0A96B2D-9AAB-46F4-A399-2D4E44E3533C}" sibTransId="{902EF2AA-F4EF-47FF-B852-938CF6163F3E}"/>
    <dgm:cxn modelId="{52BD9471-EF2E-40B0-A085-AA7E49F1BA53}" type="presOf" srcId="{37997826-12E1-4A63-B52C-0CAB4DEB5F94}" destId="{8664B4FE-F5D5-4491-B78E-1B5FD3C71086}" srcOrd="0" destOrd="0" presId="urn:microsoft.com/office/officeart/2008/layout/LinedList"/>
    <dgm:cxn modelId="{73747F74-7BD8-49C0-837A-C2F270AD8F43}" type="presOf" srcId="{90BCC5F6-8054-4B02-AF6B-C43962738E15}" destId="{64C6181A-E0A1-43B0-9118-E4A80AA68AC9}" srcOrd="0" destOrd="0" presId="urn:microsoft.com/office/officeart/2008/layout/LinedList"/>
    <dgm:cxn modelId="{C4EE437E-A11D-4B49-9C40-AD0FF74C840E}" srcId="{1F0ACD59-63FB-40C9-B676-36DDF222CCEE}" destId="{4262AE40-FAD8-42D5-9AD1-4F428B2F1185}" srcOrd="1" destOrd="0" parTransId="{8B29B90D-D541-4731-9733-9497C11E2F3B}" sibTransId="{8268A63C-822A-49D9-A238-66818154C16D}"/>
    <dgm:cxn modelId="{53E47E91-D310-46BD-8030-137F079F083E}" type="presOf" srcId="{B2FBD214-D88D-43C5-BA69-A168468DFD1F}" destId="{C6DD84A7-08C1-4B49-8646-CF71F455D2EF}" srcOrd="0" destOrd="0" presId="urn:microsoft.com/office/officeart/2008/layout/LinedList"/>
    <dgm:cxn modelId="{5F679C99-983B-48E8-8329-F2071D437B69}" type="presOf" srcId="{AACFB77A-DF4B-42D4-819F-94C9E2870D96}" destId="{9E2EB235-3D6A-45ED-B2EB-C9643EC0EEDB}" srcOrd="0" destOrd="0" presId="urn:microsoft.com/office/officeart/2008/layout/LinedList"/>
    <dgm:cxn modelId="{D05A789E-16A6-4C3E-820E-B4D2724636F5}" srcId="{1F0ACD59-63FB-40C9-B676-36DDF222CCEE}" destId="{B1426AF0-985F-438D-BA87-8036A0209FF8}" srcOrd="5" destOrd="0" parTransId="{EB2DB6CE-F144-4C32-A9C3-B12714C324CC}" sibTransId="{C579FAA7-2970-4502-9BB5-0D4FFDCA3AC7}"/>
    <dgm:cxn modelId="{A48CD8AD-390C-483F-AB60-7D0D9D5D3A16}" type="presOf" srcId="{1F0ACD59-63FB-40C9-B676-36DDF222CCEE}" destId="{96978B35-DAC9-4504-B773-92267E9506A8}" srcOrd="0" destOrd="0" presId="urn:microsoft.com/office/officeart/2008/layout/LinedList"/>
    <dgm:cxn modelId="{706505CC-D31B-4825-B05F-CCF38BB9FEB2}" srcId="{1F0ACD59-63FB-40C9-B676-36DDF222CCEE}" destId="{AACFB77A-DF4B-42D4-819F-94C9E2870D96}" srcOrd="4" destOrd="0" parTransId="{1C6AD90A-EFCC-4E94-B567-11B4906758DA}" sibTransId="{776F7A0A-AD14-427C-8094-61541C54398D}"/>
    <dgm:cxn modelId="{130008EC-12B4-465F-A927-6CE5CF4432CF}" type="presOf" srcId="{4262AE40-FAD8-42D5-9AD1-4F428B2F1185}" destId="{BFC5D57D-493A-4A30-9BAC-AE8AAA0F9975}" srcOrd="0" destOrd="0" presId="urn:microsoft.com/office/officeart/2008/layout/LinedList"/>
    <dgm:cxn modelId="{58685FF1-E7AE-481E-90C3-44EF63D1EB83}" srcId="{1F0ACD59-63FB-40C9-B676-36DDF222CCEE}" destId="{37997826-12E1-4A63-B52C-0CAB4DEB5F94}" srcOrd="2" destOrd="0" parTransId="{A25F45C0-3E9B-4D3D-B9B0-7FE2C163E019}" sibTransId="{8ADD4493-2626-4103-A018-97DE5923160D}"/>
    <dgm:cxn modelId="{AF3A45F5-E524-4A4D-8F1E-8B89E9D888A6}" type="presOf" srcId="{B1426AF0-985F-438D-BA87-8036A0209FF8}" destId="{DBDA66FC-F61B-4A35-B219-2D063B55AFC0}" srcOrd="0" destOrd="0" presId="urn:microsoft.com/office/officeart/2008/layout/LinedList"/>
    <dgm:cxn modelId="{2DB74527-3DB9-4CD2-9E48-9D1DADCBA57E}" type="presParOf" srcId="{96978B35-DAC9-4504-B773-92267E9506A8}" destId="{112B4B57-45FB-45EA-99D3-B25C6ACC730A}" srcOrd="0" destOrd="0" presId="urn:microsoft.com/office/officeart/2008/layout/LinedList"/>
    <dgm:cxn modelId="{0F746B88-0D97-438B-8DFF-E42515B1F915}" type="presParOf" srcId="{96978B35-DAC9-4504-B773-92267E9506A8}" destId="{A8978E2F-5612-42E8-A67C-3103D7635DE2}" srcOrd="1" destOrd="0" presId="urn:microsoft.com/office/officeart/2008/layout/LinedList"/>
    <dgm:cxn modelId="{E5706CD4-9EB7-4F29-A5E4-6F3D513D1F17}" type="presParOf" srcId="{A8978E2F-5612-42E8-A67C-3103D7635DE2}" destId="{64C6181A-E0A1-43B0-9118-E4A80AA68AC9}" srcOrd="0" destOrd="0" presId="urn:microsoft.com/office/officeart/2008/layout/LinedList"/>
    <dgm:cxn modelId="{62917EB2-1FC5-4EEA-93DC-3898255830AC}" type="presParOf" srcId="{A8978E2F-5612-42E8-A67C-3103D7635DE2}" destId="{7577DD07-BCF4-4000-9907-19411A38D455}" srcOrd="1" destOrd="0" presId="urn:microsoft.com/office/officeart/2008/layout/LinedList"/>
    <dgm:cxn modelId="{D76D9DCD-44BF-49E5-9CE7-37C1F423C8E2}" type="presParOf" srcId="{96978B35-DAC9-4504-B773-92267E9506A8}" destId="{613E9757-1A93-43F8-877D-BE43CC57C5B2}" srcOrd="2" destOrd="0" presId="urn:microsoft.com/office/officeart/2008/layout/LinedList"/>
    <dgm:cxn modelId="{78A242BC-3D19-45C1-9EEF-622C6E24126A}" type="presParOf" srcId="{96978B35-DAC9-4504-B773-92267E9506A8}" destId="{E913FB92-ACEE-45F7-A048-52018A2C65DB}" srcOrd="3" destOrd="0" presId="urn:microsoft.com/office/officeart/2008/layout/LinedList"/>
    <dgm:cxn modelId="{70871290-A70A-4492-AEE2-C10B24152BC5}" type="presParOf" srcId="{E913FB92-ACEE-45F7-A048-52018A2C65DB}" destId="{BFC5D57D-493A-4A30-9BAC-AE8AAA0F9975}" srcOrd="0" destOrd="0" presId="urn:microsoft.com/office/officeart/2008/layout/LinedList"/>
    <dgm:cxn modelId="{F788DBEE-0940-4AE8-A45A-E6D603C850CA}" type="presParOf" srcId="{E913FB92-ACEE-45F7-A048-52018A2C65DB}" destId="{FCF88763-17A8-4DB6-8670-3DB9F7162BFE}" srcOrd="1" destOrd="0" presId="urn:microsoft.com/office/officeart/2008/layout/LinedList"/>
    <dgm:cxn modelId="{C6E89971-931F-45B7-BAF7-DDFA69063D6A}" type="presParOf" srcId="{96978B35-DAC9-4504-B773-92267E9506A8}" destId="{6FE2F89D-040C-4C05-8CC2-115C64D48174}" srcOrd="4" destOrd="0" presId="urn:microsoft.com/office/officeart/2008/layout/LinedList"/>
    <dgm:cxn modelId="{F3C36514-BB5A-4167-9D86-1A1269EC27A3}" type="presParOf" srcId="{96978B35-DAC9-4504-B773-92267E9506A8}" destId="{60D78676-6E28-40A3-8E5D-E0037657381D}" srcOrd="5" destOrd="0" presId="urn:microsoft.com/office/officeart/2008/layout/LinedList"/>
    <dgm:cxn modelId="{06C21DBF-9B14-48B9-A9E8-9F1ED5F3CD0A}" type="presParOf" srcId="{60D78676-6E28-40A3-8E5D-E0037657381D}" destId="{8664B4FE-F5D5-4491-B78E-1B5FD3C71086}" srcOrd="0" destOrd="0" presId="urn:microsoft.com/office/officeart/2008/layout/LinedList"/>
    <dgm:cxn modelId="{4C085B09-20C5-4638-8A85-29E8BC2033B5}" type="presParOf" srcId="{60D78676-6E28-40A3-8E5D-E0037657381D}" destId="{2AFBFB91-A21A-44AF-B2A5-62FA28151726}" srcOrd="1" destOrd="0" presId="urn:microsoft.com/office/officeart/2008/layout/LinedList"/>
    <dgm:cxn modelId="{97E75704-DA04-41A9-A118-DE0CFDEC542A}" type="presParOf" srcId="{96978B35-DAC9-4504-B773-92267E9506A8}" destId="{E5003E93-498C-4200-87CE-B25A90AFAA2F}" srcOrd="6" destOrd="0" presId="urn:microsoft.com/office/officeart/2008/layout/LinedList"/>
    <dgm:cxn modelId="{36A37508-F6A3-4F77-867A-6CAC519652C1}" type="presParOf" srcId="{96978B35-DAC9-4504-B773-92267E9506A8}" destId="{F96B8C58-23F4-4537-BE61-339562A9BF05}" srcOrd="7" destOrd="0" presId="urn:microsoft.com/office/officeart/2008/layout/LinedList"/>
    <dgm:cxn modelId="{1C1BAA54-B0B1-46EC-A6BA-92D593C13CD9}" type="presParOf" srcId="{F96B8C58-23F4-4537-BE61-339562A9BF05}" destId="{C6DD84A7-08C1-4B49-8646-CF71F455D2EF}" srcOrd="0" destOrd="0" presId="urn:microsoft.com/office/officeart/2008/layout/LinedList"/>
    <dgm:cxn modelId="{6E80FDFF-7C91-4B35-909F-E607EB85201E}" type="presParOf" srcId="{F96B8C58-23F4-4537-BE61-339562A9BF05}" destId="{01D3758C-6098-4B29-A70D-7CBBEC8EFEEC}" srcOrd="1" destOrd="0" presId="urn:microsoft.com/office/officeart/2008/layout/LinedList"/>
    <dgm:cxn modelId="{77304FEA-F8EA-4F62-961A-FE639FCDB75A}" type="presParOf" srcId="{96978B35-DAC9-4504-B773-92267E9506A8}" destId="{34A458E0-FB70-4E28-BF02-944799A6131F}" srcOrd="8" destOrd="0" presId="urn:microsoft.com/office/officeart/2008/layout/LinedList"/>
    <dgm:cxn modelId="{C3C27C87-A2A5-4D42-BAD2-46D44834A9C9}" type="presParOf" srcId="{96978B35-DAC9-4504-B773-92267E9506A8}" destId="{23610E09-0C88-4A0E-A4EB-7F0318366768}" srcOrd="9" destOrd="0" presId="urn:microsoft.com/office/officeart/2008/layout/LinedList"/>
    <dgm:cxn modelId="{7ECE837D-76A1-4788-9DDC-8BC92E8CA32D}" type="presParOf" srcId="{23610E09-0C88-4A0E-A4EB-7F0318366768}" destId="{9E2EB235-3D6A-45ED-B2EB-C9643EC0EEDB}" srcOrd="0" destOrd="0" presId="urn:microsoft.com/office/officeart/2008/layout/LinedList"/>
    <dgm:cxn modelId="{BE92D911-31EF-4E2D-AF51-C672C3E62C99}" type="presParOf" srcId="{23610E09-0C88-4A0E-A4EB-7F0318366768}" destId="{ABA8B26D-934D-4EBE-A295-C52236A30AB2}" srcOrd="1" destOrd="0" presId="urn:microsoft.com/office/officeart/2008/layout/LinedList"/>
    <dgm:cxn modelId="{39BB4012-F06F-44EE-A7DC-8DC322425BB6}" type="presParOf" srcId="{96978B35-DAC9-4504-B773-92267E9506A8}" destId="{D2E57515-813D-44CE-8210-837B299CA27A}" srcOrd="10" destOrd="0" presId="urn:microsoft.com/office/officeart/2008/layout/LinedList"/>
    <dgm:cxn modelId="{1E824A43-6916-4004-A277-C798F866F824}" type="presParOf" srcId="{96978B35-DAC9-4504-B773-92267E9506A8}" destId="{937AD68A-F08B-4ABB-970C-C33CB08FF853}" srcOrd="11" destOrd="0" presId="urn:microsoft.com/office/officeart/2008/layout/LinedList"/>
    <dgm:cxn modelId="{096F7016-C63F-411E-B360-20AA3F75D558}" type="presParOf" srcId="{937AD68A-F08B-4ABB-970C-C33CB08FF853}" destId="{DBDA66FC-F61B-4A35-B219-2D063B55AFC0}" srcOrd="0" destOrd="0" presId="urn:microsoft.com/office/officeart/2008/layout/LinedList"/>
    <dgm:cxn modelId="{CD733495-FA32-409B-B64F-0D4AAABD04F5}" type="presParOf" srcId="{937AD68A-F08B-4ABB-970C-C33CB08FF853}" destId="{A6BEC982-5027-40BF-BC7E-F96D9EAF92F0}"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2B4B57-45FB-45EA-99D3-B25C6ACC730A}">
      <dsp:nvSpPr>
        <dsp:cNvPr id="0" name=""/>
        <dsp:cNvSpPr/>
      </dsp:nvSpPr>
      <dsp:spPr>
        <a:xfrm>
          <a:off x="0" y="749"/>
          <a:ext cx="6053160" cy="0"/>
        </a:xfrm>
        <a:prstGeom prst="line">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6350" cap="flat" cmpd="sng" algn="ctr">
          <a:solidFill>
            <a:schemeClr val="accent2">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64C6181A-E0A1-43B0-9118-E4A80AA68AC9}">
      <dsp:nvSpPr>
        <dsp:cNvPr id="0" name=""/>
        <dsp:cNvSpPr/>
      </dsp:nvSpPr>
      <dsp:spPr>
        <a:xfrm>
          <a:off x="0" y="749"/>
          <a:ext cx="6053160" cy="2557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marL="0" lvl="0" indent="0" algn="l" defTabSz="444500">
            <a:lnSpc>
              <a:spcPct val="90000"/>
            </a:lnSpc>
            <a:spcBef>
              <a:spcPct val="0"/>
            </a:spcBef>
            <a:spcAft>
              <a:spcPct val="35000"/>
            </a:spcAft>
            <a:buNone/>
          </a:pPr>
          <a:r>
            <a:rPr lang="en-GB" sz="1000" b="1" i="1" kern="1200"/>
            <a:t>How Are We Progressing?</a:t>
          </a:r>
          <a:endParaRPr lang="en-US" sz="1000" kern="1200"/>
        </a:p>
      </dsp:txBody>
      <dsp:txXfrm>
        <a:off x="0" y="749"/>
        <a:ext cx="6053160" cy="255727"/>
      </dsp:txXfrm>
    </dsp:sp>
    <dsp:sp modelId="{613E9757-1A93-43F8-877D-BE43CC57C5B2}">
      <dsp:nvSpPr>
        <dsp:cNvPr id="0" name=""/>
        <dsp:cNvSpPr/>
      </dsp:nvSpPr>
      <dsp:spPr>
        <a:xfrm>
          <a:off x="0" y="256477"/>
          <a:ext cx="6053160" cy="0"/>
        </a:xfrm>
        <a:prstGeom prst="line">
          <a:avLst/>
        </a:prstGeom>
        <a:gradFill rotWithShape="0">
          <a:gsLst>
            <a:gs pos="0">
              <a:schemeClr val="accent2">
                <a:hueOff val="-291073"/>
                <a:satOff val="-16786"/>
                <a:lumOff val="1726"/>
                <a:alphaOff val="0"/>
                <a:satMod val="103000"/>
                <a:lumMod val="102000"/>
                <a:tint val="94000"/>
              </a:schemeClr>
            </a:gs>
            <a:gs pos="50000">
              <a:schemeClr val="accent2">
                <a:hueOff val="-291073"/>
                <a:satOff val="-16786"/>
                <a:lumOff val="1726"/>
                <a:alphaOff val="0"/>
                <a:satMod val="110000"/>
                <a:lumMod val="100000"/>
                <a:shade val="100000"/>
              </a:schemeClr>
            </a:gs>
            <a:gs pos="100000">
              <a:schemeClr val="accent2">
                <a:hueOff val="-291073"/>
                <a:satOff val="-16786"/>
                <a:lumOff val="1726"/>
                <a:alphaOff val="0"/>
                <a:lumMod val="99000"/>
                <a:satMod val="120000"/>
                <a:shade val="78000"/>
              </a:schemeClr>
            </a:gs>
          </a:gsLst>
          <a:lin ang="5400000" scaled="0"/>
        </a:gradFill>
        <a:ln w="6350" cap="flat" cmpd="sng" algn="ctr">
          <a:solidFill>
            <a:schemeClr val="accent2">
              <a:hueOff val="-291073"/>
              <a:satOff val="-16786"/>
              <a:lumOff val="1726"/>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BFC5D57D-493A-4A30-9BAC-AE8AAA0F9975}">
      <dsp:nvSpPr>
        <dsp:cNvPr id="0" name=""/>
        <dsp:cNvSpPr/>
      </dsp:nvSpPr>
      <dsp:spPr>
        <a:xfrm>
          <a:off x="0" y="256477"/>
          <a:ext cx="6053160" cy="2557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marL="0" lvl="0" indent="0" algn="l" defTabSz="444500">
            <a:lnSpc>
              <a:spcPct val="90000"/>
            </a:lnSpc>
            <a:spcBef>
              <a:spcPct val="0"/>
            </a:spcBef>
            <a:spcAft>
              <a:spcPct val="35000"/>
            </a:spcAft>
            <a:buNone/>
          </a:pPr>
          <a:r>
            <a:rPr lang="en-GB" sz="1000" kern="1200" dirty="0"/>
            <a:t>Adjust server availability health threshold to reduce ticket generation – Complete</a:t>
          </a:r>
          <a:endParaRPr lang="en-US" sz="1000" kern="1200" dirty="0"/>
        </a:p>
      </dsp:txBody>
      <dsp:txXfrm>
        <a:off x="0" y="256477"/>
        <a:ext cx="6053160" cy="255727"/>
      </dsp:txXfrm>
    </dsp:sp>
    <dsp:sp modelId="{6FE2F89D-040C-4C05-8CC2-115C64D48174}">
      <dsp:nvSpPr>
        <dsp:cNvPr id="0" name=""/>
        <dsp:cNvSpPr/>
      </dsp:nvSpPr>
      <dsp:spPr>
        <a:xfrm>
          <a:off x="0" y="512204"/>
          <a:ext cx="6053160" cy="0"/>
        </a:xfrm>
        <a:prstGeom prst="line">
          <a:avLst/>
        </a:prstGeom>
        <a:gradFill rotWithShape="0">
          <a:gsLst>
            <a:gs pos="0">
              <a:schemeClr val="accent2">
                <a:hueOff val="-582145"/>
                <a:satOff val="-33571"/>
                <a:lumOff val="3451"/>
                <a:alphaOff val="0"/>
                <a:satMod val="103000"/>
                <a:lumMod val="102000"/>
                <a:tint val="94000"/>
              </a:schemeClr>
            </a:gs>
            <a:gs pos="50000">
              <a:schemeClr val="accent2">
                <a:hueOff val="-582145"/>
                <a:satOff val="-33571"/>
                <a:lumOff val="3451"/>
                <a:alphaOff val="0"/>
                <a:satMod val="110000"/>
                <a:lumMod val="100000"/>
                <a:shade val="100000"/>
              </a:schemeClr>
            </a:gs>
            <a:gs pos="100000">
              <a:schemeClr val="accent2">
                <a:hueOff val="-582145"/>
                <a:satOff val="-33571"/>
                <a:lumOff val="3451"/>
                <a:alphaOff val="0"/>
                <a:lumMod val="99000"/>
                <a:satMod val="120000"/>
                <a:shade val="78000"/>
              </a:schemeClr>
            </a:gs>
          </a:gsLst>
          <a:lin ang="5400000" scaled="0"/>
        </a:gradFill>
        <a:ln w="6350" cap="flat" cmpd="sng" algn="ctr">
          <a:solidFill>
            <a:schemeClr val="accent2">
              <a:hueOff val="-582145"/>
              <a:satOff val="-33571"/>
              <a:lumOff val="3451"/>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8664B4FE-F5D5-4491-B78E-1B5FD3C71086}">
      <dsp:nvSpPr>
        <dsp:cNvPr id="0" name=""/>
        <dsp:cNvSpPr/>
      </dsp:nvSpPr>
      <dsp:spPr>
        <a:xfrm>
          <a:off x="0" y="512204"/>
          <a:ext cx="6053160" cy="2557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marL="0" lvl="0" indent="0" algn="l" defTabSz="444500">
            <a:lnSpc>
              <a:spcPct val="90000"/>
            </a:lnSpc>
            <a:spcBef>
              <a:spcPct val="0"/>
            </a:spcBef>
            <a:spcAft>
              <a:spcPct val="35000"/>
            </a:spcAft>
            <a:buNone/>
          </a:pPr>
          <a:r>
            <a:rPr lang="en-GB" sz="1000" kern="1200" dirty="0"/>
            <a:t>Identify application alerts that are driving noise (Active Directory Monitoring, Availability Alerts) - Complete</a:t>
          </a:r>
          <a:endParaRPr lang="en-US" sz="1000" kern="1200" dirty="0"/>
        </a:p>
      </dsp:txBody>
      <dsp:txXfrm>
        <a:off x="0" y="512204"/>
        <a:ext cx="6053160" cy="255727"/>
      </dsp:txXfrm>
    </dsp:sp>
    <dsp:sp modelId="{E5003E93-498C-4200-87CE-B25A90AFAA2F}">
      <dsp:nvSpPr>
        <dsp:cNvPr id="0" name=""/>
        <dsp:cNvSpPr/>
      </dsp:nvSpPr>
      <dsp:spPr>
        <a:xfrm>
          <a:off x="0" y="767932"/>
          <a:ext cx="6053160" cy="0"/>
        </a:xfrm>
        <a:prstGeom prst="line">
          <a:avLst/>
        </a:prstGeom>
        <a:gradFill rotWithShape="0">
          <a:gsLst>
            <a:gs pos="0">
              <a:schemeClr val="accent2">
                <a:hueOff val="-873218"/>
                <a:satOff val="-50357"/>
                <a:lumOff val="5177"/>
                <a:alphaOff val="0"/>
                <a:satMod val="103000"/>
                <a:lumMod val="102000"/>
                <a:tint val="94000"/>
              </a:schemeClr>
            </a:gs>
            <a:gs pos="50000">
              <a:schemeClr val="accent2">
                <a:hueOff val="-873218"/>
                <a:satOff val="-50357"/>
                <a:lumOff val="5177"/>
                <a:alphaOff val="0"/>
                <a:satMod val="110000"/>
                <a:lumMod val="100000"/>
                <a:shade val="100000"/>
              </a:schemeClr>
            </a:gs>
            <a:gs pos="100000">
              <a:schemeClr val="accent2">
                <a:hueOff val="-873218"/>
                <a:satOff val="-50357"/>
                <a:lumOff val="5177"/>
                <a:alphaOff val="0"/>
                <a:lumMod val="99000"/>
                <a:satMod val="120000"/>
                <a:shade val="78000"/>
              </a:schemeClr>
            </a:gs>
          </a:gsLst>
          <a:lin ang="5400000" scaled="0"/>
        </a:gradFill>
        <a:ln w="6350" cap="flat" cmpd="sng" algn="ctr">
          <a:solidFill>
            <a:schemeClr val="accent2">
              <a:hueOff val="-873218"/>
              <a:satOff val="-50357"/>
              <a:lumOff val="5177"/>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C6DD84A7-08C1-4B49-8646-CF71F455D2EF}">
      <dsp:nvSpPr>
        <dsp:cNvPr id="0" name=""/>
        <dsp:cNvSpPr/>
      </dsp:nvSpPr>
      <dsp:spPr>
        <a:xfrm>
          <a:off x="0" y="767932"/>
          <a:ext cx="6053160" cy="2557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marL="0" lvl="0" indent="0" algn="l" defTabSz="444500">
            <a:lnSpc>
              <a:spcPct val="90000"/>
            </a:lnSpc>
            <a:spcBef>
              <a:spcPct val="0"/>
            </a:spcBef>
            <a:spcAft>
              <a:spcPct val="35000"/>
            </a:spcAft>
            <a:buNone/>
          </a:pPr>
          <a:r>
            <a:rPr lang="en-GB" sz="1000" kern="1200" dirty="0"/>
            <a:t>Fine </a:t>
          </a:r>
          <a:r>
            <a:rPr lang="en-GB" sz="1000" kern="1200"/>
            <a:t>Tune CheckMK </a:t>
          </a:r>
          <a:r>
            <a:rPr lang="en-GB" sz="1000" kern="1200" dirty="0"/>
            <a:t>Alerts to eliminate non-actionable alerts - Complete</a:t>
          </a:r>
          <a:endParaRPr lang="en-US" sz="1000" kern="1200" dirty="0"/>
        </a:p>
      </dsp:txBody>
      <dsp:txXfrm>
        <a:off x="0" y="767932"/>
        <a:ext cx="6053160" cy="255727"/>
      </dsp:txXfrm>
    </dsp:sp>
    <dsp:sp modelId="{34A458E0-FB70-4E28-BF02-944799A6131F}">
      <dsp:nvSpPr>
        <dsp:cNvPr id="0" name=""/>
        <dsp:cNvSpPr/>
      </dsp:nvSpPr>
      <dsp:spPr>
        <a:xfrm>
          <a:off x="0" y="1023660"/>
          <a:ext cx="6053160" cy="0"/>
        </a:xfrm>
        <a:prstGeom prst="line">
          <a:avLst/>
        </a:prstGeom>
        <a:gradFill rotWithShape="0">
          <a:gsLst>
            <a:gs pos="0">
              <a:schemeClr val="accent2">
                <a:hueOff val="-1164290"/>
                <a:satOff val="-67142"/>
                <a:lumOff val="6902"/>
                <a:alphaOff val="0"/>
                <a:satMod val="103000"/>
                <a:lumMod val="102000"/>
                <a:tint val="94000"/>
              </a:schemeClr>
            </a:gs>
            <a:gs pos="50000">
              <a:schemeClr val="accent2">
                <a:hueOff val="-1164290"/>
                <a:satOff val="-67142"/>
                <a:lumOff val="6902"/>
                <a:alphaOff val="0"/>
                <a:satMod val="110000"/>
                <a:lumMod val="100000"/>
                <a:shade val="100000"/>
              </a:schemeClr>
            </a:gs>
            <a:gs pos="100000">
              <a:schemeClr val="accent2">
                <a:hueOff val="-1164290"/>
                <a:satOff val="-67142"/>
                <a:lumOff val="6902"/>
                <a:alphaOff val="0"/>
                <a:lumMod val="99000"/>
                <a:satMod val="120000"/>
                <a:shade val="78000"/>
              </a:schemeClr>
            </a:gs>
          </a:gsLst>
          <a:lin ang="5400000" scaled="0"/>
        </a:gradFill>
        <a:ln w="6350" cap="flat" cmpd="sng" algn="ctr">
          <a:solidFill>
            <a:schemeClr val="accent2">
              <a:hueOff val="-1164290"/>
              <a:satOff val="-67142"/>
              <a:lumOff val="6902"/>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9E2EB235-3D6A-45ED-B2EB-C9643EC0EEDB}">
      <dsp:nvSpPr>
        <dsp:cNvPr id="0" name=""/>
        <dsp:cNvSpPr/>
      </dsp:nvSpPr>
      <dsp:spPr>
        <a:xfrm>
          <a:off x="0" y="1023660"/>
          <a:ext cx="6053160" cy="2557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marL="0" lvl="0" indent="0" algn="l" defTabSz="444500">
            <a:lnSpc>
              <a:spcPct val="90000"/>
            </a:lnSpc>
            <a:spcBef>
              <a:spcPct val="0"/>
            </a:spcBef>
            <a:spcAft>
              <a:spcPct val="35000"/>
            </a:spcAft>
            <a:buNone/>
          </a:pPr>
          <a:r>
            <a:rPr lang="en-GB" sz="1000" kern="1200" dirty="0"/>
            <a:t>Established a process to turn </a:t>
          </a:r>
          <a:r>
            <a:rPr lang="en-GB" sz="1000" kern="1200"/>
            <a:t>off CheckMK/alerting during </a:t>
          </a:r>
          <a:r>
            <a:rPr lang="en-GB" sz="1000" kern="1200" dirty="0"/>
            <a:t>patching and site-wide activity </a:t>
          </a:r>
          <a:r>
            <a:rPr lang="en-GB" sz="1000" kern="1200"/>
            <a:t>- Complete</a:t>
          </a:r>
          <a:endParaRPr lang="en-US" sz="1000" kern="1200" dirty="0"/>
        </a:p>
      </dsp:txBody>
      <dsp:txXfrm>
        <a:off x="0" y="1023660"/>
        <a:ext cx="6053160" cy="255727"/>
      </dsp:txXfrm>
    </dsp:sp>
    <dsp:sp modelId="{D2E57515-813D-44CE-8210-837B299CA27A}">
      <dsp:nvSpPr>
        <dsp:cNvPr id="0" name=""/>
        <dsp:cNvSpPr/>
      </dsp:nvSpPr>
      <dsp:spPr>
        <a:xfrm>
          <a:off x="0" y="1279387"/>
          <a:ext cx="6053160" cy="0"/>
        </a:xfrm>
        <a:prstGeom prst="line">
          <a:avLst/>
        </a:prstGeom>
        <a:gradFill rotWithShape="0">
          <a:gsLst>
            <a:gs pos="0">
              <a:schemeClr val="accent2">
                <a:hueOff val="-1455363"/>
                <a:satOff val="-83928"/>
                <a:lumOff val="8628"/>
                <a:alphaOff val="0"/>
                <a:satMod val="103000"/>
                <a:lumMod val="102000"/>
                <a:tint val="94000"/>
              </a:schemeClr>
            </a:gs>
            <a:gs pos="50000">
              <a:schemeClr val="accent2">
                <a:hueOff val="-1455363"/>
                <a:satOff val="-83928"/>
                <a:lumOff val="8628"/>
                <a:alphaOff val="0"/>
                <a:satMod val="110000"/>
                <a:lumMod val="100000"/>
                <a:shade val="100000"/>
              </a:schemeClr>
            </a:gs>
            <a:gs pos="100000">
              <a:schemeClr val="accent2">
                <a:hueOff val="-1455363"/>
                <a:satOff val="-83928"/>
                <a:lumOff val="8628"/>
                <a:alphaOff val="0"/>
                <a:lumMod val="99000"/>
                <a:satMod val="120000"/>
                <a:shade val="78000"/>
              </a:schemeClr>
            </a:gs>
          </a:gsLst>
          <a:lin ang="5400000" scaled="0"/>
        </a:gradFill>
        <a:ln w="6350" cap="flat" cmpd="sng" algn="ctr">
          <a:solidFill>
            <a:schemeClr val="accent2">
              <a:hueOff val="-1455363"/>
              <a:satOff val="-83928"/>
              <a:lumOff val="8628"/>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DBDA66FC-F61B-4A35-B219-2D063B55AFC0}">
      <dsp:nvSpPr>
        <dsp:cNvPr id="0" name=""/>
        <dsp:cNvSpPr/>
      </dsp:nvSpPr>
      <dsp:spPr>
        <a:xfrm>
          <a:off x="0" y="1279387"/>
          <a:ext cx="6053160" cy="2557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marL="0" lvl="0" indent="0" algn="l" defTabSz="444500">
            <a:lnSpc>
              <a:spcPct val="90000"/>
            </a:lnSpc>
            <a:spcBef>
              <a:spcPct val="0"/>
            </a:spcBef>
            <a:spcAft>
              <a:spcPct val="35000"/>
            </a:spcAft>
            <a:buNone/>
          </a:pPr>
          <a:r>
            <a:rPr lang="en-GB" sz="1000" b="0" i="0" kern="1200" dirty="0"/>
            <a:t>Roll Out The new CheckMK monitoring platform - Ongoing</a:t>
          </a:r>
          <a:endParaRPr lang="en-US" sz="1000" b="0" i="0" kern="1200" dirty="0"/>
        </a:p>
      </dsp:txBody>
      <dsp:txXfrm>
        <a:off x="0" y="1279387"/>
        <a:ext cx="6053160" cy="255727"/>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8145E-3EB1-1B5D-777C-B3DB11EE6F7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35DA0409-E02B-C033-D42C-E13A9052CDC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1C1CAD3-8D9A-A57D-EA5B-95A5BFC601DD}"/>
              </a:ext>
            </a:extLst>
          </p:cNvPr>
          <p:cNvSpPr>
            <a:spLocks noGrp="1"/>
          </p:cNvSpPr>
          <p:nvPr>
            <p:ph type="dt" sz="half" idx="10"/>
          </p:nvPr>
        </p:nvSpPr>
        <p:spPr/>
        <p:txBody>
          <a:bodyPr/>
          <a:lstStyle/>
          <a:p>
            <a:fld id="{16C8D0AB-701A-485C-A399-51747E612367}" type="datetimeFigureOut">
              <a:rPr lang="en-GB" smtClean="0"/>
              <a:t>13/11/2024</a:t>
            </a:fld>
            <a:endParaRPr lang="en-GB"/>
          </a:p>
        </p:txBody>
      </p:sp>
      <p:sp>
        <p:nvSpPr>
          <p:cNvPr id="5" name="Footer Placeholder 4">
            <a:extLst>
              <a:ext uri="{FF2B5EF4-FFF2-40B4-BE49-F238E27FC236}">
                <a16:creationId xmlns:a16="http://schemas.microsoft.com/office/drawing/2014/main" id="{A2407944-924C-C680-C8A0-1D692B4AE3B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D216EEB-2F79-0F6C-6D08-D848C521457B}"/>
              </a:ext>
            </a:extLst>
          </p:cNvPr>
          <p:cNvSpPr>
            <a:spLocks noGrp="1"/>
          </p:cNvSpPr>
          <p:nvPr>
            <p:ph type="sldNum" sz="quarter" idx="12"/>
          </p:nvPr>
        </p:nvSpPr>
        <p:spPr/>
        <p:txBody>
          <a:bodyPr/>
          <a:lstStyle/>
          <a:p>
            <a:fld id="{63A416F3-8BA5-40FD-B805-1208BE37D980}" type="slidenum">
              <a:rPr lang="en-GB" smtClean="0"/>
              <a:t>‹#›</a:t>
            </a:fld>
            <a:endParaRPr lang="en-GB"/>
          </a:p>
        </p:txBody>
      </p:sp>
    </p:spTree>
    <p:extLst>
      <p:ext uri="{BB962C8B-B14F-4D97-AF65-F5344CB8AC3E}">
        <p14:creationId xmlns:p14="http://schemas.microsoft.com/office/powerpoint/2010/main" val="3989976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B4ED74-C3EB-3B3A-0D30-7F635E8336C7}"/>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892DEBB9-5EC9-923F-3C0C-6490DCC60BE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67629E0-B7EC-F839-25BA-1FFA2E3BAF3A}"/>
              </a:ext>
            </a:extLst>
          </p:cNvPr>
          <p:cNvSpPr>
            <a:spLocks noGrp="1"/>
          </p:cNvSpPr>
          <p:nvPr>
            <p:ph type="dt" sz="half" idx="10"/>
          </p:nvPr>
        </p:nvSpPr>
        <p:spPr/>
        <p:txBody>
          <a:bodyPr/>
          <a:lstStyle/>
          <a:p>
            <a:fld id="{16C8D0AB-701A-485C-A399-51747E612367}" type="datetimeFigureOut">
              <a:rPr lang="en-GB" smtClean="0"/>
              <a:t>13/11/2024</a:t>
            </a:fld>
            <a:endParaRPr lang="en-GB"/>
          </a:p>
        </p:txBody>
      </p:sp>
      <p:sp>
        <p:nvSpPr>
          <p:cNvPr id="5" name="Footer Placeholder 4">
            <a:extLst>
              <a:ext uri="{FF2B5EF4-FFF2-40B4-BE49-F238E27FC236}">
                <a16:creationId xmlns:a16="http://schemas.microsoft.com/office/drawing/2014/main" id="{F1A8C1B3-DE2A-87E6-F6D6-1E2F4C68D57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77C699F-C0DE-6428-3F05-8A80EBA085E5}"/>
              </a:ext>
            </a:extLst>
          </p:cNvPr>
          <p:cNvSpPr>
            <a:spLocks noGrp="1"/>
          </p:cNvSpPr>
          <p:nvPr>
            <p:ph type="sldNum" sz="quarter" idx="12"/>
          </p:nvPr>
        </p:nvSpPr>
        <p:spPr/>
        <p:txBody>
          <a:bodyPr/>
          <a:lstStyle/>
          <a:p>
            <a:fld id="{63A416F3-8BA5-40FD-B805-1208BE37D980}" type="slidenum">
              <a:rPr lang="en-GB" smtClean="0"/>
              <a:t>‹#›</a:t>
            </a:fld>
            <a:endParaRPr lang="en-GB"/>
          </a:p>
        </p:txBody>
      </p:sp>
    </p:spTree>
    <p:extLst>
      <p:ext uri="{BB962C8B-B14F-4D97-AF65-F5344CB8AC3E}">
        <p14:creationId xmlns:p14="http://schemas.microsoft.com/office/powerpoint/2010/main" val="27130820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2EFCA5F-91D8-AD23-ED7F-A2183B07993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4E8F8641-AC0B-1D0A-7531-AE3EE3F5F1C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483DE94-0F3E-774F-A5DA-E258B4BBAF62}"/>
              </a:ext>
            </a:extLst>
          </p:cNvPr>
          <p:cNvSpPr>
            <a:spLocks noGrp="1"/>
          </p:cNvSpPr>
          <p:nvPr>
            <p:ph type="dt" sz="half" idx="10"/>
          </p:nvPr>
        </p:nvSpPr>
        <p:spPr/>
        <p:txBody>
          <a:bodyPr/>
          <a:lstStyle/>
          <a:p>
            <a:fld id="{16C8D0AB-701A-485C-A399-51747E612367}" type="datetimeFigureOut">
              <a:rPr lang="en-GB" smtClean="0"/>
              <a:t>13/11/2024</a:t>
            </a:fld>
            <a:endParaRPr lang="en-GB"/>
          </a:p>
        </p:txBody>
      </p:sp>
      <p:sp>
        <p:nvSpPr>
          <p:cNvPr id="5" name="Footer Placeholder 4">
            <a:extLst>
              <a:ext uri="{FF2B5EF4-FFF2-40B4-BE49-F238E27FC236}">
                <a16:creationId xmlns:a16="http://schemas.microsoft.com/office/drawing/2014/main" id="{646A33EF-2E13-3501-B7E5-5D2A2563198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5DFCF4B-C95D-9097-05C8-ECEAEBBC5897}"/>
              </a:ext>
            </a:extLst>
          </p:cNvPr>
          <p:cNvSpPr>
            <a:spLocks noGrp="1"/>
          </p:cNvSpPr>
          <p:nvPr>
            <p:ph type="sldNum" sz="quarter" idx="12"/>
          </p:nvPr>
        </p:nvSpPr>
        <p:spPr/>
        <p:txBody>
          <a:bodyPr/>
          <a:lstStyle/>
          <a:p>
            <a:fld id="{63A416F3-8BA5-40FD-B805-1208BE37D980}" type="slidenum">
              <a:rPr lang="en-GB" smtClean="0"/>
              <a:t>‹#›</a:t>
            </a:fld>
            <a:endParaRPr lang="en-GB"/>
          </a:p>
        </p:txBody>
      </p:sp>
    </p:spTree>
    <p:extLst>
      <p:ext uri="{BB962C8B-B14F-4D97-AF65-F5344CB8AC3E}">
        <p14:creationId xmlns:p14="http://schemas.microsoft.com/office/powerpoint/2010/main" val="31468263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62A5B-B73A-1F9D-BE88-2E41EEC5811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C94ACDDD-551C-E441-3DD0-B1C941DB007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208DF62-7EFC-4DBB-4887-B2BA0A73DD8C}"/>
              </a:ext>
            </a:extLst>
          </p:cNvPr>
          <p:cNvSpPr>
            <a:spLocks noGrp="1"/>
          </p:cNvSpPr>
          <p:nvPr>
            <p:ph type="dt" sz="half" idx="10"/>
          </p:nvPr>
        </p:nvSpPr>
        <p:spPr/>
        <p:txBody>
          <a:bodyPr/>
          <a:lstStyle/>
          <a:p>
            <a:fld id="{16C8D0AB-701A-485C-A399-51747E612367}" type="datetimeFigureOut">
              <a:rPr lang="en-GB" smtClean="0"/>
              <a:t>13/11/2024</a:t>
            </a:fld>
            <a:endParaRPr lang="en-GB"/>
          </a:p>
        </p:txBody>
      </p:sp>
      <p:sp>
        <p:nvSpPr>
          <p:cNvPr id="5" name="Footer Placeholder 4">
            <a:extLst>
              <a:ext uri="{FF2B5EF4-FFF2-40B4-BE49-F238E27FC236}">
                <a16:creationId xmlns:a16="http://schemas.microsoft.com/office/drawing/2014/main" id="{8D55D2D0-FCE5-D526-C036-6E5CDC9C95C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3A36621-271D-6A13-4680-DDD97D902F39}"/>
              </a:ext>
            </a:extLst>
          </p:cNvPr>
          <p:cNvSpPr>
            <a:spLocks noGrp="1"/>
          </p:cNvSpPr>
          <p:nvPr>
            <p:ph type="sldNum" sz="quarter" idx="12"/>
          </p:nvPr>
        </p:nvSpPr>
        <p:spPr/>
        <p:txBody>
          <a:bodyPr/>
          <a:lstStyle/>
          <a:p>
            <a:fld id="{63A416F3-8BA5-40FD-B805-1208BE37D980}" type="slidenum">
              <a:rPr lang="en-GB" smtClean="0"/>
              <a:t>‹#›</a:t>
            </a:fld>
            <a:endParaRPr lang="en-GB"/>
          </a:p>
        </p:txBody>
      </p:sp>
    </p:spTree>
    <p:extLst>
      <p:ext uri="{BB962C8B-B14F-4D97-AF65-F5344CB8AC3E}">
        <p14:creationId xmlns:p14="http://schemas.microsoft.com/office/powerpoint/2010/main" val="42947677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FC69C-F697-DEE7-25E4-CF4048A1FFA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D922AFAE-3E89-8B6A-A068-86B2DB92FC1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0097292-7EBD-C9ED-60E5-F42BBC821428}"/>
              </a:ext>
            </a:extLst>
          </p:cNvPr>
          <p:cNvSpPr>
            <a:spLocks noGrp="1"/>
          </p:cNvSpPr>
          <p:nvPr>
            <p:ph type="dt" sz="half" idx="10"/>
          </p:nvPr>
        </p:nvSpPr>
        <p:spPr/>
        <p:txBody>
          <a:bodyPr/>
          <a:lstStyle/>
          <a:p>
            <a:fld id="{16C8D0AB-701A-485C-A399-51747E612367}" type="datetimeFigureOut">
              <a:rPr lang="en-GB" smtClean="0"/>
              <a:t>13/11/2024</a:t>
            </a:fld>
            <a:endParaRPr lang="en-GB"/>
          </a:p>
        </p:txBody>
      </p:sp>
      <p:sp>
        <p:nvSpPr>
          <p:cNvPr id="5" name="Footer Placeholder 4">
            <a:extLst>
              <a:ext uri="{FF2B5EF4-FFF2-40B4-BE49-F238E27FC236}">
                <a16:creationId xmlns:a16="http://schemas.microsoft.com/office/drawing/2014/main" id="{D49529AB-A5C2-31B7-74BC-1C68952AAB1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D4B911A-FEF0-E284-3E7C-6E74E0CE0121}"/>
              </a:ext>
            </a:extLst>
          </p:cNvPr>
          <p:cNvSpPr>
            <a:spLocks noGrp="1"/>
          </p:cNvSpPr>
          <p:nvPr>
            <p:ph type="sldNum" sz="quarter" idx="12"/>
          </p:nvPr>
        </p:nvSpPr>
        <p:spPr/>
        <p:txBody>
          <a:bodyPr/>
          <a:lstStyle/>
          <a:p>
            <a:fld id="{63A416F3-8BA5-40FD-B805-1208BE37D980}" type="slidenum">
              <a:rPr lang="en-GB" smtClean="0"/>
              <a:t>‹#›</a:t>
            </a:fld>
            <a:endParaRPr lang="en-GB"/>
          </a:p>
        </p:txBody>
      </p:sp>
    </p:spTree>
    <p:extLst>
      <p:ext uri="{BB962C8B-B14F-4D97-AF65-F5344CB8AC3E}">
        <p14:creationId xmlns:p14="http://schemas.microsoft.com/office/powerpoint/2010/main" val="25329079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9CD26E-2146-CE5D-78EB-A7E470218867}"/>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B43FE13-B486-3D76-B37B-3DF831A33DE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D83CB81F-CED4-CA06-0D13-031E0A90BCE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FFE9BFA6-C0A6-8FD6-7290-328EFC3BD039}"/>
              </a:ext>
            </a:extLst>
          </p:cNvPr>
          <p:cNvSpPr>
            <a:spLocks noGrp="1"/>
          </p:cNvSpPr>
          <p:nvPr>
            <p:ph type="dt" sz="half" idx="10"/>
          </p:nvPr>
        </p:nvSpPr>
        <p:spPr/>
        <p:txBody>
          <a:bodyPr/>
          <a:lstStyle/>
          <a:p>
            <a:fld id="{16C8D0AB-701A-485C-A399-51747E612367}" type="datetimeFigureOut">
              <a:rPr lang="en-GB" smtClean="0"/>
              <a:t>13/11/2024</a:t>
            </a:fld>
            <a:endParaRPr lang="en-GB"/>
          </a:p>
        </p:txBody>
      </p:sp>
      <p:sp>
        <p:nvSpPr>
          <p:cNvPr id="6" name="Footer Placeholder 5">
            <a:extLst>
              <a:ext uri="{FF2B5EF4-FFF2-40B4-BE49-F238E27FC236}">
                <a16:creationId xmlns:a16="http://schemas.microsoft.com/office/drawing/2014/main" id="{B11A5840-E79B-6E1F-7634-AA960D9748D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E6DA4BC-E288-ABBD-1222-2834515CE70B}"/>
              </a:ext>
            </a:extLst>
          </p:cNvPr>
          <p:cNvSpPr>
            <a:spLocks noGrp="1"/>
          </p:cNvSpPr>
          <p:nvPr>
            <p:ph type="sldNum" sz="quarter" idx="12"/>
          </p:nvPr>
        </p:nvSpPr>
        <p:spPr/>
        <p:txBody>
          <a:bodyPr/>
          <a:lstStyle/>
          <a:p>
            <a:fld id="{63A416F3-8BA5-40FD-B805-1208BE37D980}" type="slidenum">
              <a:rPr lang="en-GB" smtClean="0"/>
              <a:t>‹#›</a:t>
            </a:fld>
            <a:endParaRPr lang="en-GB"/>
          </a:p>
        </p:txBody>
      </p:sp>
    </p:spTree>
    <p:extLst>
      <p:ext uri="{BB962C8B-B14F-4D97-AF65-F5344CB8AC3E}">
        <p14:creationId xmlns:p14="http://schemas.microsoft.com/office/powerpoint/2010/main" val="3577029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5D28AA-7F7A-377A-E434-1989CB3CF101}"/>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7CD7B04A-0A58-7E72-25F3-094C5ADF837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1AE310D-B4F6-9C85-2EC0-20A64394BE2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6427EFBE-46C0-7050-2762-4236C5BBDFF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A6B2A65-934C-4ACF-7A24-A7007731704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A973FB4E-4E3B-5153-9EFC-0C09DB14BB38}"/>
              </a:ext>
            </a:extLst>
          </p:cNvPr>
          <p:cNvSpPr>
            <a:spLocks noGrp="1"/>
          </p:cNvSpPr>
          <p:nvPr>
            <p:ph type="dt" sz="half" idx="10"/>
          </p:nvPr>
        </p:nvSpPr>
        <p:spPr/>
        <p:txBody>
          <a:bodyPr/>
          <a:lstStyle/>
          <a:p>
            <a:fld id="{16C8D0AB-701A-485C-A399-51747E612367}" type="datetimeFigureOut">
              <a:rPr lang="en-GB" smtClean="0"/>
              <a:t>13/11/2024</a:t>
            </a:fld>
            <a:endParaRPr lang="en-GB"/>
          </a:p>
        </p:txBody>
      </p:sp>
      <p:sp>
        <p:nvSpPr>
          <p:cNvPr id="8" name="Footer Placeholder 7">
            <a:extLst>
              <a:ext uri="{FF2B5EF4-FFF2-40B4-BE49-F238E27FC236}">
                <a16:creationId xmlns:a16="http://schemas.microsoft.com/office/drawing/2014/main" id="{EB8AC14B-9A54-3F5A-6205-7DFDB85F00C5}"/>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B6E7B649-B9E8-B4C1-36BA-D1AAFAFFFD74}"/>
              </a:ext>
            </a:extLst>
          </p:cNvPr>
          <p:cNvSpPr>
            <a:spLocks noGrp="1"/>
          </p:cNvSpPr>
          <p:nvPr>
            <p:ph type="sldNum" sz="quarter" idx="12"/>
          </p:nvPr>
        </p:nvSpPr>
        <p:spPr/>
        <p:txBody>
          <a:bodyPr/>
          <a:lstStyle/>
          <a:p>
            <a:fld id="{63A416F3-8BA5-40FD-B805-1208BE37D980}" type="slidenum">
              <a:rPr lang="en-GB" smtClean="0"/>
              <a:t>‹#›</a:t>
            </a:fld>
            <a:endParaRPr lang="en-GB"/>
          </a:p>
        </p:txBody>
      </p:sp>
    </p:spTree>
    <p:extLst>
      <p:ext uri="{BB962C8B-B14F-4D97-AF65-F5344CB8AC3E}">
        <p14:creationId xmlns:p14="http://schemas.microsoft.com/office/powerpoint/2010/main" val="16177666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178C2-3243-9A14-976E-2A197D0C7051}"/>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F332817E-A5D9-715B-F78F-23BBD4D26039}"/>
              </a:ext>
            </a:extLst>
          </p:cNvPr>
          <p:cNvSpPr>
            <a:spLocks noGrp="1"/>
          </p:cNvSpPr>
          <p:nvPr>
            <p:ph type="dt" sz="half" idx="10"/>
          </p:nvPr>
        </p:nvSpPr>
        <p:spPr/>
        <p:txBody>
          <a:bodyPr/>
          <a:lstStyle/>
          <a:p>
            <a:fld id="{16C8D0AB-701A-485C-A399-51747E612367}" type="datetimeFigureOut">
              <a:rPr lang="en-GB" smtClean="0"/>
              <a:t>13/11/2024</a:t>
            </a:fld>
            <a:endParaRPr lang="en-GB"/>
          </a:p>
        </p:txBody>
      </p:sp>
      <p:sp>
        <p:nvSpPr>
          <p:cNvPr id="4" name="Footer Placeholder 3">
            <a:extLst>
              <a:ext uri="{FF2B5EF4-FFF2-40B4-BE49-F238E27FC236}">
                <a16:creationId xmlns:a16="http://schemas.microsoft.com/office/drawing/2014/main" id="{96716F4A-9552-DD89-0C52-0F2344EAE423}"/>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810E195C-B6AB-6BEB-C09D-9F78576B3ECC}"/>
              </a:ext>
            </a:extLst>
          </p:cNvPr>
          <p:cNvSpPr>
            <a:spLocks noGrp="1"/>
          </p:cNvSpPr>
          <p:nvPr>
            <p:ph type="sldNum" sz="quarter" idx="12"/>
          </p:nvPr>
        </p:nvSpPr>
        <p:spPr/>
        <p:txBody>
          <a:bodyPr/>
          <a:lstStyle/>
          <a:p>
            <a:fld id="{63A416F3-8BA5-40FD-B805-1208BE37D980}" type="slidenum">
              <a:rPr lang="en-GB" smtClean="0"/>
              <a:t>‹#›</a:t>
            </a:fld>
            <a:endParaRPr lang="en-GB"/>
          </a:p>
        </p:txBody>
      </p:sp>
    </p:spTree>
    <p:extLst>
      <p:ext uri="{BB962C8B-B14F-4D97-AF65-F5344CB8AC3E}">
        <p14:creationId xmlns:p14="http://schemas.microsoft.com/office/powerpoint/2010/main" val="13643901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9B3F7DE-8173-2F2D-2E0C-16F4D19BA79F}"/>
              </a:ext>
            </a:extLst>
          </p:cNvPr>
          <p:cNvSpPr>
            <a:spLocks noGrp="1"/>
          </p:cNvSpPr>
          <p:nvPr>
            <p:ph type="dt" sz="half" idx="10"/>
          </p:nvPr>
        </p:nvSpPr>
        <p:spPr/>
        <p:txBody>
          <a:bodyPr/>
          <a:lstStyle/>
          <a:p>
            <a:fld id="{16C8D0AB-701A-485C-A399-51747E612367}" type="datetimeFigureOut">
              <a:rPr lang="en-GB" smtClean="0"/>
              <a:t>13/11/2024</a:t>
            </a:fld>
            <a:endParaRPr lang="en-GB"/>
          </a:p>
        </p:txBody>
      </p:sp>
      <p:sp>
        <p:nvSpPr>
          <p:cNvPr id="3" name="Footer Placeholder 2">
            <a:extLst>
              <a:ext uri="{FF2B5EF4-FFF2-40B4-BE49-F238E27FC236}">
                <a16:creationId xmlns:a16="http://schemas.microsoft.com/office/drawing/2014/main" id="{935AEC14-5FA4-0767-FE7C-CB80D46F70F8}"/>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BD5DACE4-AB2E-1C17-AC18-34C1081A892C}"/>
              </a:ext>
            </a:extLst>
          </p:cNvPr>
          <p:cNvSpPr>
            <a:spLocks noGrp="1"/>
          </p:cNvSpPr>
          <p:nvPr>
            <p:ph type="sldNum" sz="quarter" idx="12"/>
          </p:nvPr>
        </p:nvSpPr>
        <p:spPr/>
        <p:txBody>
          <a:bodyPr/>
          <a:lstStyle/>
          <a:p>
            <a:fld id="{63A416F3-8BA5-40FD-B805-1208BE37D980}" type="slidenum">
              <a:rPr lang="en-GB" smtClean="0"/>
              <a:t>‹#›</a:t>
            </a:fld>
            <a:endParaRPr lang="en-GB"/>
          </a:p>
        </p:txBody>
      </p:sp>
    </p:spTree>
    <p:extLst>
      <p:ext uri="{BB962C8B-B14F-4D97-AF65-F5344CB8AC3E}">
        <p14:creationId xmlns:p14="http://schemas.microsoft.com/office/powerpoint/2010/main" val="9493763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3AC3F-FFE0-F718-5214-984FB33DC0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83C23E5B-721D-8A11-E819-E62DA16DF66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A5E52677-80D3-37D0-C948-C51AD2EEB1B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218C09-59A3-48BC-6FA5-6FD1ED27CCC1}"/>
              </a:ext>
            </a:extLst>
          </p:cNvPr>
          <p:cNvSpPr>
            <a:spLocks noGrp="1"/>
          </p:cNvSpPr>
          <p:nvPr>
            <p:ph type="dt" sz="half" idx="10"/>
          </p:nvPr>
        </p:nvSpPr>
        <p:spPr/>
        <p:txBody>
          <a:bodyPr/>
          <a:lstStyle/>
          <a:p>
            <a:fld id="{16C8D0AB-701A-485C-A399-51747E612367}" type="datetimeFigureOut">
              <a:rPr lang="en-GB" smtClean="0"/>
              <a:t>13/11/2024</a:t>
            </a:fld>
            <a:endParaRPr lang="en-GB"/>
          </a:p>
        </p:txBody>
      </p:sp>
      <p:sp>
        <p:nvSpPr>
          <p:cNvPr id="6" name="Footer Placeholder 5">
            <a:extLst>
              <a:ext uri="{FF2B5EF4-FFF2-40B4-BE49-F238E27FC236}">
                <a16:creationId xmlns:a16="http://schemas.microsoft.com/office/drawing/2014/main" id="{B34E1A4B-01BC-D332-41E3-94D867DF897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4F15864-9933-7DB3-B9F8-2C46B382A53C}"/>
              </a:ext>
            </a:extLst>
          </p:cNvPr>
          <p:cNvSpPr>
            <a:spLocks noGrp="1"/>
          </p:cNvSpPr>
          <p:nvPr>
            <p:ph type="sldNum" sz="quarter" idx="12"/>
          </p:nvPr>
        </p:nvSpPr>
        <p:spPr/>
        <p:txBody>
          <a:bodyPr/>
          <a:lstStyle/>
          <a:p>
            <a:fld id="{63A416F3-8BA5-40FD-B805-1208BE37D980}" type="slidenum">
              <a:rPr lang="en-GB" smtClean="0"/>
              <a:t>‹#›</a:t>
            </a:fld>
            <a:endParaRPr lang="en-GB"/>
          </a:p>
        </p:txBody>
      </p:sp>
    </p:spTree>
    <p:extLst>
      <p:ext uri="{BB962C8B-B14F-4D97-AF65-F5344CB8AC3E}">
        <p14:creationId xmlns:p14="http://schemas.microsoft.com/office/powerpoint/2010/main" val="1779213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F03F02-91A2-3C31-5C9A-B18F9E330B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3638BB2F-FA46-2BAA-A448-819F0818049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E1E5AA2F-3F08-1395-475C-9957DCF79D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6CCB826-00CF-110D-094D-564DE94B2D2E}"/>
              </a:ext>
            </a:extLst>
          </p:cNvPr>
          <p:cNvSpPr>
            <a:spLocks noGrp="1"/>
          </p:cNvSpPr>
          <p:nvPr>
            <p:ph type="dt" sz="half" idx="10"/>
          </p:nvPr>
        </p:nvSpPr>
        <p:spPr/>
        <p:txBody>
          <a:bodyPr/>
          <a:lstStyle/>
          <a:p>
            <a:fld id="{16C8D0AB-701A-485C-A399-51747E612367}" type="datetimeFigureOut">
              <a:rPr lang="en-GB" smtClean="0"/>
              <a:t>13/11/2024</a:t>
            </a:fld>
            <a:endParaRPr lang="en-GB"/>
          </a:p>
        </p:txBody>
      </p:sp>
      <p:sp>
        <p:nvSpPr>
          <p:cNvPr id="6" name="Footer Placeholder 5">
            <a:extLst>
              <a:ext uri="{FF2B5EF4-FFF2-40B4-BE49-F238E27FC236}">
                <a16:creationId xmlns:a16="http://schemas.microsoft.com/office/drawing/2014/main" id="{9FC305C3-CEF0-9C04-8AAC-8FEA15ED134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18C8AAB-9EDC-50C8-668C-6F2DAC6677DA}"/>
              </a:ext>
            </a:extLst>
          </p:cNvPr>
          <p:cNvSpPr>
            <a:spLocks noGrp="1"/>
          </p:cNvSpPr>
          <p:nvPr>
            <p:ph type="sldNum" sz="quarter" idx="12"/>
          </p:nvPr>
        </p:nvSpPr>
        <p:spPr/>
        <p:txBody>
          <a:bodyPr/>
          <a:lstStyle/>
          <a:p>
            <a:fld id="{63A416F3-8BA5-40FD-B805-1208BE37D980}" type="slidenum">
              <a:rPr lang="en-GB" smtClean="0"/>
              <a:t>‹#›</a:t>
            </a:fld>
            <a:endParaRPr lang="en-GB"/>
          </a:p>
        </p:txBody>
      </p:sp>
    </p:spTree>
    <p:extLst>
      <p:ext uri="{BB962C8B-B14F-4D97-AF65-F5344CB8AC3E}">
        <p14:creationId xmlns:p14="http://schemas.microsoft.com/office/powerpoint/2010/main" val="25418914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F471042-068F-C6B8-E032-A024D0A3545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456D44BC-C991-059B-3F83-F2A83BD219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55E05F3-4986-D8BF-B8B7-8E2291D806C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C8D0AB-701A-485C-A399-51747E612367}" type="datetimeFigureOut">
              <a:rPr lang="en-GB" smtClean="0"/>
              <a:t>13/11/2024</a:t>
            </a:fld>
            <a:endParaRPr lang="en-GB"/>
          </a:p>
        </p:txBody>
      </p:sp>
      <p:sp>
        <p:nvSpPr>
          <p:cNvPr id="5" name="Footer Placeholder 4">
            <a:extLst>
              <a:ext uri="{FF2B5EF4-FFF2-40B4-BE49-F238E27FC236}">
                <a16:creationId xmlns:a16="http://schemas.microsoft.com/office/drawing/2014/main" id="{6746C855-799C-8789-6651-1E895EEBBED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169C24E4-E0D7-7C3E-E221-25454F2CBED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A416F3-8BA5-40FD-B805-1208BE37D980}" type="slidenum">
              <a:rPr lang="en-GB" smtClean="0"/>
              <a:t>‹#›</a:t>
            </a:fld>
            <a:endParaRPr lang="en-GB"/>
          </a:p>
        </p:txBody>
      </p:sp>
      <p:sp>
        <p:nvSpPr>
          <p:cNvPr id="8" name="TextBox 7">
            <a:extLst>
              <a:ext uri="{FF2B5EF4-FFF2-40B4-BE49-F238E27FC236}">
                <a16:creationId xmlns:a16="http://schemas.microsoft.com/office/drawing/2014/main" id="{4265EA80-F915-6CDE-5A25-1A487AA9E92C}"/>
              </a:ext>
            </a:extLst>
          </p:cNvPr>
          <p:cNvSpPr txBox="1"/>
          <p:nvPr userDrawn="1">
            <p:extLst>
              <p:ext uri="{1162E1C5-73C7-4A58-AE30-91384D911F3F}">
                <p184:classification xmlns:p184="http://schemas.microsoft.com/office/powerpoint/2018/4/main" val="ftr"/>
              </p:ext>
            </p:extLst>
          </p:nvPr>
        </p:nvSpPr>
        <p:spPr>
          <a:xfrm>
            <a:off x="63500" y="6672580"/>
            <a:ext cx="1296988" cy="121920"/>
          </a:xfrm>
          <a:prstGeom prst="rect">
            <a:avLst/>
          </a:prstGeom>
        </p:spPr>
        <p:txBody>
          <a:bodyPr horzOverflow="overflow" lIns="0" tIns="0" rIns="0" bIns="0">
            <a:spAutoFit/>
          </a:bodyPr>
          <a:lstStyle/>
          <a:p>
            <a:pPr algn="l"/>
            <a:r>
              <a:rPr lang="en-GB" sz="800">
                <a:solidFill>
                  <a:srgbClr val="317100"/>
                </a:solidFill>
                <a:latin typeface="Arial Black" panose="020B0A04020102020204" pitchFamily="34" charset="0"/>
              </a:rPr>
              <a:t>Classification: Internal</a:t>
            </a:r>
          </a:p>
        </p:txBody>
      </p:sp>
    </p:spTree>
    <p:extLst>
      <p:ext uri="{BB962C8B-B14F-4D97-AF65-F5344CB8AC3E}">
        <p14:creationId xmlns:p14="http://schemas.microsoft.com/office/powerpoint/2010/main" val="24621961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10.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11.emf"/><Relationship Id="rId4" Type="http://schemas.openxmlformats.org/officeDocument/2006/relationships/package" Target="../embeddings/Microsoft_Excel_Worksheet1.xlsx"/></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79C09C-24EE-685F-A514-9D4851365A9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492F13E-5104-D7FA-576E-D31B354185C2}"/>
              </a:ext>
            </a:extLst>
          </p:cNvPr>
          <p:cNvSpPr>
            <a:spLocks noGrp="1"/>
          </p:cNvSpPr>
          <p:nvPr>
            <p:ph type="title"/>
          </p:nvPr>
        </p:nvSpPr>
        <p:spPr/>
        <p:txBody>
          <a:bodyPr>
            <a:normAutofit/>
          </a:bodyPr>
          <a:lstStyle/>
          <a:p>
            <a:r>
              <a:rPr lang="en-AU"/>
              <a:t>Event Trends / Noise Reduction</a:t>
            </a:r>
            <a:br>
              <a:rPr lang="en-AU"/>
            </a:br>
            <a:r>
              <a:rPr lang="en-AU" sz="1600"/>
              <a:t>Noise reduction is a pre-requisite to fast reaction times. </a:t>
            </a:r>
            <a:endParaRPr lang="en-AU" sz="2800"/>
          </a:p>
        </p:txBody>
      </p:sp>
      <p:sp>
        <p:nvSpPr>
          <p:cNvPr id="3" name="Content Placeholder 2">
            <a:extLst>
              <a:ext uri="{FF2B5EF4-FFF2-40B4-BE49-F238E27FC236}">
                <a16:creationId xmlns:a16="http://schemas.microsoft.com/office/drawing/2014/main" id="{304D4ADE-47A1-70D7-6106-B0171DC85DCA}"/>
              </a:ext>
            </a:extLst>
          </p:cNvPr>
          <p:cNvSpPr>
            <a:spLocks noGrp="1"/>
          </p:cNvSpPr>
          <p:nvPr>
            <p:ph sz="half" idx="1"/>
          </p:nvPr>
        </p:nvSpPr>
        <p:spPr/>
        <p:txBody>
          <a:bodyPr>
            <a:normAutofit/>
          </a:bodyPr>
          <a:lstStyle/>
          <a:p>
            <a:endParaRPr lang="en-GB"/>
          </a:p>
          <a:p>
            <a:pPr marL="0" indent="0">
              <a:buNone/>
            </a:pPr>
            <a:endParaRPr lang="en-GB"/>
          </a:p>
          <a:p>
            <a:pPr marL="0" indent="0">
              <a:buNone/>
            </a:pPr>
            <a:endParaRPr lang="en-GB"/>
          </a:p>
          <a:p>
            <a:endParaRPr lang="en-AU"/>
          </a:p>
        </p:txBody>
      </p:sp>
      <p:pic>
        <p:nvPicPr>
          <p:cNvPr id="7" name="Content Placeholder 6">
            <a:extLst>
              <a:ext uri="{FF2B5EF4-FFF2-40B4-BE49-F238E27FC236}">
                <a16:creationId xmlns:a16="http://schemas.microsoft.com/office/drawing/2014/main" id="{BD30E6CF-1EE4-BCBF-6ACB-C1B82A96DC3B}"/>
              </a:ext>
            </a:extLst>
          </p:cNvPr>
          <p:cNvPicPr>
            <a:picLocks noGrp="1" noChangeAspect="1"/>
          </p:cNvPicPr>
          <p:nvPr>
            <p:ph sz="half" idx="2"/>
          </p:nvPr>
        </p:nvPicPr>
        <p:blipFill>
          <a:blip r:embed="rId2"/>
          <a:stretch>
            <a:fillRect/>
          </a:stretch>
        </p:blipFill>
        <p:spPr>
          <a:xfrm>
            <a:off x="461847" y="1587226"/>
            <a:ext cx="5270171" cy="4815847"/>
          </a:xfrm>
        </p:spPr>
      </p:pic>
      <p:sp>
        <p:nvSpPr>
          <p:cNvPr id="4" name="TextBox 3">
            <a:extLst>
              <a:ext uri="{FF2B5EF4-FFF2-40B4-BE49-F238E27FC236}">
                <a16:creationId xmlns:a16="http://schemas.microsoft.com/office/drawing/2014/main" id="{A648B5DB-EBE1-54BD-39D0-08D17F4A4633}"/>
              </a:ext>
            </a:extLst>
          </p:cNvPr>
          <p:cNvSpPr txBox="1"/>
          <p:nvPr/>
        </p:nvSpPr>
        <p:spPr>
          <a:xfrm>
            <a:off x="6455664" y="1627632"/>
            <a:ext cx="5181600" cy="424731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a:ln>
                  <a:noFill/>
                </a:ln>
                <a:solidFill>
                  <a:prstClr val="black"/>
                </a:solidFill>
                <a:effectLst/>
                <a:uLnTx/>
                <a:uFillTx/>
                <a:latin typeface="Calibri" panose="020F0502020204030204"/>
                <a:ea typeface="+mn-ea"/>
                <a:cs typeface="+mn-cs"/>
              </a:rPr>
              <a:t>Noise Reduction Strategy</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a:ln>
                  <a:noFill/>
                </a:ln>
                <a:solidFill>
                  <a:prstClr val="black"/>
                </a:solidFill>
                <a:effectLst/>
                <a:uLnTx/>
                <a:uFillTx/>
                <a:latin typeface="Calibri" panose="020F0502020204030204"/>
                <a:ea typeface="+mn-ea"/>
                <a:cs typeface="+mn-cs"/>
              </a:rPr>
              <a:t>- Each team must be responsible and accountable for their own noise reduction / fine tuning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a:ln>
                  <a:noFill/>
                </a:ln>
                <a:solidFill>
                  <a:prstClr val="black"/>
                </a:solidFill>
                <a:effectLst/>
                <a:uLnTx/>
                <a:uFillTx/>
                <a:latin typeface="Calibri" panose="020F0502020204030204"/>
                <a:ea typeface="+mn-ea"/>
                <a:cs typeface="+mn-cs"/>
              </a:rPr>
              <a:t>- Categorise and Prioritise events, drop some types of events that do not require immediate human action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a:ln>
                  <a:noFill/>
                </a:ln>
                <a:solidFill>
                  <a:prstClr val="black"/>
                </a:solidFill>
                <a:effectLst/>
                <a:uLnTx/>
                <a:uFillTx/>
                <a:latin typeface="Calibri" panose="020F0502020204030204"/>
                <a:ea typeface="+mn-ea"/>
                <a:cs typeface="+mn-cs"/>
              </a:rPr>
              <a:t>- Stop alerting on non-Production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a:ln>
                  <a:noFill/>
                </a:ln>
                <a:solidFill>
                  <a:prstClr val="black"/>
                </a:solidFill>
                <a:effectLst/>
                <a:uLnTx/>
                <a:uFillTx/>
                <a:latin typeface="Calibri" panose="020F0502020204030204"/>
                <a:ea typeface="+mn-ea"/>
                <a:cs typeface="+mn-cs"/>
              </a:rPr>
              <a:t>- Stop duplicate alerts </a:t>
            </a:r>
            <a:r>
              <a:rPr kumimoji="0" lang="en-GB" sz="1800" b="0" i="0" u="none" strike="noStrike" kern="1200" cap="none" spc="0" normalizeH="0" baseline="0" noProof="0" err="1">
                <a:ln>
                  <a:noFill/>
                </a:ln>
                <a:solidFill>
                  <a:prstClr val="black"/>
                </a:solidFill>
                <a:effectLst/>
                <a:uLnTx/>
                <a:uFillTx/>
                <a:latin typeface="Calibri" panose="020F0502020204030204"/>
                <a:ea typeface="+mn-ea"/>
                <a:cs typeface="+mn-cs"/>
              </a:rPr>
              <a:t>AppD</a:t>
            </a:r>
            <a:r>
              <a:rPr kumimoji="0" lang="en-GB" sz="1800" b="0" i="0" u="none" strike="noStrike" kern="1200" cap="none" spc="0" normalizeH="0" baseline="0" noProof="0">
                <a:ln>
                  <a:noFill/>
                </a:ln>
                <a:solidFill>
                  <a:prstClr val="black"/>
                </a:solidFill>
                <a:effectLst/>
                <a:uLnTx/>
                <a:uFillTx/>
                <a:latin typeface="Calibri" panose="020F0502020204030204"/>
                <a:ea typeface="+mn-ea"/>
                <a:cs typeface="+mn-cs"/>
              </a:rPr>
              <a:t>  /</a:t>
            </a:r>
            <a:r>
              <a:rPr kumimoji="0" lang="en-GB" sz="1800" b="0" i="0" u="none" strike="noStrike" kern="1200" cap="none" spc="0" normalizeH="0" baseline="0" noProof="0" err="1">
                <a:ln>
                  <a:noFill/>
                </a:ln>
                <a:solidFill>
                  <a:prstClr val="black"/>
                </a:solidFill>
                <a:effectLst/>
                <a:uLnTx/>
                <a:uFillTx/>
                <a:latin typeface="Calibri" panose="020F0502020204030204"/>
                <a:ea typeface="+mn-ea"/>
                <a:cs typeface="+mn-cs"/>
              </a:rPr>
              <a:t>CheckMK</a:t>
            </a:r>
            <a:endParaRPr kumimoji="0" lang="en-GB" sz="1800" b="0" i="0" u="none" strike="noStrike" kern="1200" cap="none" spc="0" normalizeH="0" baseline="0" noProof="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a:ln>
                  <a:noFill/>
                </a:ln>
                <a:solidFill>
                  <a:prstClr val="black"/>
                </a:solidFill>
                <a:effectLst/>
                <a:uLnTx/>
                <a:uFillTx/>
                <a:latin typeface="Calibri" panose="020F0502020204030204"/>
                <a:ea typeface="+mn-ea"/>
                <a:cs typeface="+mn-cs"/>
              </a:rPr>
              <a:t>- Fine tune performance thresholds to reduce transient or false alerts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a:ln>
                  <a:noFill/>
                </a:ln>
                <a:solidFill>
                  <a:prstClr val="black"/>
                </a:solidFill>
                <a:effectLst/>
                <a:uLnTx/>
                <a:uFillTx/>
                <a:latin typeface="Calibri" panose="020F0502020204030204"/>
                <a:ea typeface="+mn-ea"/>
                <a:cs typeface="+mn-cs"/>
              </a:rPr>
              <a:t>- Work on chronic issues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a:ln>
                  <a:noFill/>
                </a:ln>
                <a:solidFill>
                  <a:prstClr val="black"/>
                </a:solidFill>
                <a:effectLst/>
                <a:uLnTx/>
                <a:uFillTx/>
                <a:latin typeface="Calibri" panose="020F0502020204030204"/>
                <a:ea typeface="+mn-ea"/>
                <a:cs typeface="+mn-cs"/>
              </a:rPr>
              <a:t>- Continuous Improvement / Gardening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249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62E88E9E-1694-C96C-245C-2331EA86F10B}"/>
              </a:ext>
            </a:extLst>
          </p:cNvPr>
          <p:cNvSpPr>
            <a:spLocks noGrp="1"/>
          </p:cNvSpPr>
          <p:nvPr>
            <p:ph idx="1"/>
          </p:nvPr>
        </p:nvSpPr>
        <p:spPr>
          <a:xfrm>
            <a:off x="425513" y="1504936"/>
            <a:ext cx="3754601" cy="4264989"/>
          </a:xfrm>
        </p:spPr>
        <p:txBody>
          <a:bodyPr anchor="t">
            <a:normAutofit/>
          </a:bodyPr>
          <a:lstStyle/>
          <a:p>
            <a:pPr>
              <a:buFont typeface="Wingdings" panose="05000000000000000000" pitchFamily="2" charset="2"/>
              <a:buChar char="v"/>
            </a:pPr>
            <a:r>
              <a:rPr lang="en-GB" sz="1500" b="1" dirty="0"/>
              <a:t>Highlights as of September 2024:</a:t>
            </a:r>
            <a:endParaRPr lang="en-GB" sz="1200" dirty="0"/>
          </a:p>
          <a:p>
            <a:pPr marL="457200" lvl="1" indent="0">
              <a:buNone/>
            </a:pPr>
            <a:endParaRPr lang="en-GB" sz="1200" dirty="0"/>
          </a:p>
          <a:p>
            <a:pPr marL="457200" lvl="1" indent="0">
              <a:buNone/>
            </a:pPr>
            <a:r>
              <a:rPr lang="en-GB" sz="1200" u="sng" dirty="0"/>
              <a:t>SLIGHTLY INCREASED ACTIONABLE ALERTS</a:t>
            </a:r>
          </a:p>
          <a:p>
            <a:pPr marL="457200" lvl="1" indent="0">
              <a:buNone/>
            </a:pPr>
            <a:r>
              <a:rPr lang="en-US" sz="1200" dirty="0"/>
              <a:t>Actionable alerts have slightly increased by </a:t>
            </a:r>
            <a:r>
              <a:rPr lang="en-US" sz="1200" b="1" dirty="0"/>
              <a:t>8.82% </a:t>
            </a:r>
            <a:r>
              <a:rPr lang="en-US" sz="1200" dirty="0"/>
              <a:t>in September. </a:t>
            </a:r>
          </a:p>
          <a:p>
            <a:pPr marL="914400" lvl="2" indent="0">
              <a:buNone/>
            </a:pPr>
            <a:endParaRPr lang="en-US" sz="1200" dirty="0"/>
          </a:p>
          <a:p>
            <a:pPr marL="457200" lvl="1" indent="0">
              <a:buNone/>
            </a:pPr>
            <a:r>
              <a:rPr lang="en-GB" sz="1200" dirty="0"/>
              <a:t>Apart from team’s continued effort to work on the permanent remediation of our repetitive alerts, we are also doing a regular weekly review of our tickets via our Weekly Stability Forum. On this forum, we are regularly checking our ticket quality such as:</a:t>
            </a:r>
          </a:p>
          <a:p>
            <a:pPr lvl="1">
              <a:buFontTx/>
              <a:buChar char="-"/>
            </a:pPr>
            <a:r>
              <a:rPr lang="en-GB" sz="1200" dirty="0"/>
              <a:t>Close code’s proper usage</a:t>
            </a:r>
          </a:p>
          <a:p>
            <a:pPr lvl="1">
              <a:buFontTx/>
              <a:buChar char="-"/>
            </a:pPr>
            <a:r>
              <a:rPr lang="en-GB" sz="1200" dirty="0"/>
              <a:t>Close notes should align with the close code </a:t>
            </a:r>
            <a:r>
              <a:rPr lang="en-GB" sz="1000" i="1" dirty="0"/>
              <a:t>(</a:t>
            </a:r>
            <a:r>
              <a:rPr lang="en-GB" sz="1000" i="1" dirty="0" err="1"/>
              <a:t>i.e</a:t>
            </a:r>
            <a:r>
              <a:rPr lang="en-GB" sz="1000" i="1" dirty="0"/>
              <a:t> if the close code is False Alert, the close notes must have the details explaining why it was closed as false alert).</a:t>
            </a:r>
          </a:p>
          <a:p>
            <a:pPr lvl="1">
              <a:buFontTx/>
              <a:buChar char="-"/>
            </a:pPr>
            <a:r>
              <a:rPr lang="en-GB" sz="1200" dirty="0"/>
              <a:t>Incorrect IT system tagging</a:t>
            </a:r>
          </a:p>
          <a:p>
            <a:pPr lvl="1">
              <a:buFontTx/>
              <a:buChar char="-"/>
            </a:pPr>
            <a:endParaRPr lang="en-GB" sz="1200" dirty="0"/>
          </a:p>
          <a:p>
            <a:pPr marL="457200" lvl="1" indent="0">
              <a:buNone/>
            </a:pPr>
            <a:endParaRPr lang="en-GB" sz="1200" dirty="0"/>
          </a:p>
          <a:p>
            <a:pPr marL="0" indent="0">
              <a:buNone/>
            </a:pPr>
            <a:endParaRPr lang="en-GB" sz="1600" dirty="0"/>
          </a:p>
          <a:p>
            <a:pPr marL="457200" lvl="1" indent="0">
              <a:buNone/>
            </a:pPr>
            <a:endParaRPr lang="en-GB" sz="1200" dirty="0"/>
          </a:p>
          <a:p>
            <a:pPr lvl="2">
              <a:buFont typeface="Wingdings" panose="05000000000000000000" pitchFamily="2" charset="2"/>
              <a:buChar char="§"/>
            </a:pPr>
            <a:endParaRPr lang="en-GB" sz="800" dirty="0"/>
          </a:p>
          <a:p>
            <a:pPr marL="457200" lvl="1" indent="0">
              <a:buNone/>
            </a:pPr>
            <a:endParaRPr lang="en-US" dirty="0"/>
          </a:p>
          <a:p>
            <a:endParaRPr lang="en-US" sz="2000" dirty="0"/>
          </a:p>
        </p:txBody>
      </p:sp>
      <p:sp>
        <p:nvSpPr>
          <p:cNvPr id="23" name="Rectangle 22">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Rectangle 23">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7B3AFBBD-9C3C-D8CF-49C1-949DBD79C496}"/>
              </a:ext>
            </a:extLst>
          </p:cNvPr>
          <p:cNvSpPr txBox="1"/>
          <p:nvPr/>
        </p:nvSpPr>
        <p:spPr>
          <a:xfrm>
            <a:off x="5033201" y="1624253"/>
            <a:ext cx="6388988" cy="246221"/>
          </a:xfrm>
          <a:prstGeom prst="rect">
            <a:avLst/>
          </a:prstGeom>
          <a:noFill/>
        </p:spPr>
        <p:txBody>
          <a:bodyPr wrap="square">
            <a:spAutoFit/>
          </a:bodyPr>
          <a:lstStyle/>
          <a:p>
            <a:pPr marL="457200" marR="0" lvl="1" indent="0" algn="ctr" defTabSz="914400" rtl="0" eaLnBrk="1" fontAlgn="auto" latinLnBrk="0" hangingPunct="1">
              <a:lnSpc>
                <a:spcPct val="100000"/>
              </a:lnSpc>
              <a:spcBef>
                <a:spcPts val="0"/>
              </a:spcBef>
              <a:spcAft>
                <a:spcPts val="0"/>
              </a:spcAft>
              <a:buClrTx/>
              <a:buSzTx/>
              <a:buFontTx/>
              <a:buNone/>
              <a:tabLst/>
              <a:defRPr/>
            </a:pPr>
            <a:r>
              <a:rPr kumimoji="0" lang="en-GB" sz="1000" b="0" i="0" u="sng" strike="noStrike" kern="1200" cap="none" spc="0" normalizeH="0" baseline="0" noProof="0" dirty="0">
                <a:ln>
                  <a:noFill/>
                </a:ln>
                <a:solidFill>
                  <a:prstClr val="black"/>
                </a:solidFill>
                <a:effectLst/>
                <a:uLnTx/>
                <a:uFillTx/>
                <a:latin typeface="Calibri" panose="020F0502020204030204"/>
                <a:ea typeface="+mn-ea"/>
                <a:cs typeface="+mn-cs"/>
              </a:rPr>
              <a:t>Actionable vs Ignorable/Non-actionable Alerts as of September 2024 :</a:t>
            </a:r>
            <a:endParaRPr kumimoji="0" lang="en-GB" sz="1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Footer Placeholder 15">
            <a:extLst>
              <a:ext uri="{FF2B5EF4-FFF2-40B4-BE49-F238E27FC236}">
                <a16:creationId xmlns:a16="http://schemas.microsoft.com/office/drawing/2014/main" id="{0A5FA16B-58D6-05C8-1048-059F0884A617}"/>
              </a:ext>
            </a:extLst>
          </p:cNvPr>
          <p:cNvSpPr>
            <a:spLocks noGrp="1"/>
          </p:cNvSpPr>
          <p:nvPr>
            <p:ph type="ftr" sz="quarter" idx="11"/>
          </p:nvPr>
        </p:nvSpPr>
        <p:spPr>
          <a:xfrm>
            <a:off x="0" y="6446622"/>
            <a:ext cx="4114800"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EAS - Monitoring Review</a:t>
            </a:r>
          </a:p>
        </p:txBody>
      </p:sp>
      <p:pic>
        <p:nvPicPr>
          <p:cNvPr id="19" name="Picture 18" descr="Six color pencils with different colors are drawing lines">
            <a:extLst>
              <a:ext uri="{FF2B5EF4-FFF2-40B4-BE49-F238E27FC236}">
                <a16:creationId xmlns:a16="http://schemas.microsoft.com/office/drawing/2014/main" id="{CE6DB159-FBCA-8E6F-C505-C8947E5D4473}"/>
              </a:ext>
            </a:extLst>
          </p:cNvPr>
          <p:cNvPicPr>
            <a:picLocks noChangeAspect="1"/>
          </p:cNvPicPr>
          <p:nvPr/>
        </p:nvPicPr>
        <p:blipFill>
          <a:blip r:embed="rId2">
            <a:alphaModFix amt="10000"/>
            <a:extLst>
              <a:ext uri="{28A0092B-C50C-407E-A947-70E740481C1C}">
                <a14:useLocalDpi xmlns:a14="http://schemas.microsoft.com/office/drawing/2010/main" val="0"/>
              </a:ext>
            </a:extLst>
          </a:blip>
          <a:stretch>
            <a:fillRect/>
          </a:stretch>
        </p:blipFill>
        <p:spPr>
          <a:xfrm>
            <a:off x="1" y="0"/>
            <a:ext cx="4263389" cy="6400372"/>
          </a:xfrm>
          <a:prstGeom prst="rect">
            <a:avLst/>
          </a:prstGeom>
        </p:spPr>
      </p:pic>
      <p:pic>
        <p:nvPicPr>
          <p:cNvPr id="4" name="Picture 3">
            <a:extLst>
              <a:ext uri="{FF2B5EF4-FFF2-40B4-BE49-F238E27FC236}">
                <a16:creationId xmlns:a16="http://schemas.microsoft.com/office/drawing/2014/main" id="{674542CF-0A0D-28A5-B941-2FB6FBB01665}"/>
              </a:ext>
            </a:extLst>
          </p:cNvPr>
          <p:cNvPicPr>
            <a:picLocks noChangeAspect="1"/>
          </p:cNvPicPr>
          <p:nvPr/>
        </p:nvPicPr>
        <p:blipFill>
          <a:blip r:embed="rId3"/>
          <a:stretch>
            <a:fillRect/>
          </a:stretch>
        </p:blipFill>
        <p:spPr>
          <a:xfrm>
            <a:off x="4449778" y="2002054"/>
            <a:ext cx="7456673" cy="3543089"/>
          </a:xfrm>
          <a:prstGeom prst="rect">
            <a:avLst/>
          </a:prstGeom>
        </p:spPr>
      </p:pic>
      <p:sp>
        <p:nvSpPr>
          <p:cNvPr id="8" name="TextBox 7">
            <a:extLst>
              <a:ext uri="{FF2B5EF4-FFF2-40B4-BE49-F238E27FC236}">
                <a16:creationId xmlns:a16="http://schemas.microsoft.com/office/drawing/2014/main" id="{6B4BBCFB-5802-3A45-9C85-1E456A0E8E93}"/>
              </a:ext>
            </a:extLst>
          </p:cNvPr>
          <p:cNvSpPr txBox="1"/>
          <p:nvPr/>
        </p:nvSpPr>
        <p:spPr>
          <a:xfrm>
            <a:off x="5880193" y="5769925"/>
            <a:ext cx="6097604" cy="27699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0" u="sng" strike="noStrike" kern="1200" cap="none" spc="0" normalizeH="0" baseline="0" noProof="0" dirty="0" err="1">
                <a:ln>
                  <a:noFill/>
                </a:ln>
                <a:solidFill>
                  <a:srgbClr val="0070C0"/>
                </a:solidFill>
                <a:effectLst/>
                <a:uLnTx/>
                <a:uFillTx/>
                <a:latin typeface="Calibri Light" panose="020F0302020204030204"/>
                <a:ea typeface="+mn-ea"/>
                <a:cs typeface="+mn-cs"/>
              </a:rPr>
              <a:t>WeekNum</a:t>
            </a:r>
            <a:r>
              <a:rPr kumimoji="0" lang="en-GB" sz="1200" b="0" i="0" u="sng" strike="noStrike" kern="1200" cap="none" spc="0" normalizeH="0" baseline="0" noProof="0" dirty="0">
                <a:ln>
                  <a:noFill/>
                </a:ln>
                <a:solidFill>
                  <a:srgbClr val="0070C0"/>
                </a:solidFill>
                <a:effectLst/>
                <a:uLnTx/>
                <a:uFillTx/>
                <a:latin typeface="Calibri Light" panose="020F0302020204030204"/>
                <a:ea typeface="+mn-ea"/>
                <a:cs typeface="+mn-cs"/>
              </a:rPr>
              <a:t> consideration</a:t>
            </a:r>
            <a:r>
              <a:rPr kumimoji="0" lang="en-GB" sz="1200" b="0" i="0" u="none" strike="noStrike" kern="1200" cap="none" spc="0" normalizeH="0" baseline="0" noProof="0" dirty="0">
                <a:ln>
                  <a:noFill/>
                </a:ln>
                <a:solidFill>
                  <a:srgbClr val="0070C0"/>
                </a:solidFill>
                <a:effectLst/>
                <a:uLnTx/>
                <a:uFillTx/>
                <a:latin typeface="Calibri Light" panose="020F0302020204030204"/>
                <a:ea typeface="+mn-ea"/>
                <a:cs typeface="+mn-cs"/>
              </a:rPr>
              <a:t>: each week begins on a Monday and ends on a Sunday</a:t>
            </a:r>
            <a:endParaRPr kumimoji="0" lang="en-GB" sz="1200" b="0" i="0" u="none" strike="noStrike" kern="1200" cap="none" spc="0" normalizeH="0" baseline="0" noProof="0" dirty="0">
              <a:ln>
                <a:noFill/>
              </a:ln>
              <a:solidFill>
                <a:srgbClr val="0070C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434868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62E88E9E-1694-C96C-245C-2331EA86F10B}"/>
              </a:ext>
            </a:extLst>
          </p:cNvPr>
          <p:cNvSpPr>
            <a:spLocks noGrp="1"/>
          </p:cNvSpPr>
          <p:nvPr>
            <p:ph idx="1"/>
          </p:nvPr>
        </p:nvSpPr>
        <p:spPr>
          <a:xfrm>
            <a:off x="396458" y="1509208"/>
            <a:ext cx="3152485" cy="4264989"/>
          </a:xfrm>
        </p:spPr>
        <p:txBody>
          <a:bodyPr anchor="t">
            <a:normAutofit/>
          </a:bodyPr>
          <a:lstStyle/>
          <a:p>
            <a:pPr>
              <a:buFont typeface="Wingdings" panose="05000000000000000000" pitchFamily="2" charset="2"/>
              <a:buChar char="v"/>
            </a:pPr>
            <a:r>
              <a:rPr lang="en-GB" sz="1500" b="1" dirty="0"/>
              <a:t>Highlights as of September 2024:</a:t>
            </a:r>
          </a:p>
          <a:p>
            <a:pPr marL="457200" lvl="1" indent="0">
              <a:buNone/>
            </a:pPr>
            <a:endParaRPr lang="en-GB" sz="1200" u="sng" dirty="0"/>
          </a:p>
          <a:p>
            <a:pPr marL="457200" lvl="1" indent="0">
              <a:buNone/>
            </a:pPr>
            <a:r>
              <a:rPr lang="en-GB" sz="1200" u="sng" dirty="0"/>
              <a:t>WEEKEND ALERT REDUCTION</a:t>
            </a:r>
          </a:p>
          <a:p>
            <a:pPr marL="457200" lvl="1" indent="0">
              <a:buNone/>
            </a:pPr>
            <a:r>
              <a:rPr lang="en-GB" sz="1200" dirty="0"/>
              <a:t>Weekend alerts have been significantly reduced after amending APPD Policies to just send us notification emails for weekend failures/alerts instead of raising individual ServiceNow Ticket.  </a:t>
            </a:r>
          </a:p>
          <a:p>
            <a:pPr marL="457200" lvl="1" indent="0">
              <a:buNone/>
            </a:pPr>
            <a:endParaRPr lang="en-GB" sz="1200" dirty="0"/>
          </a:p>
          <a:p>
            <a:pPr marL="457200" lvl="1" indent="0">
              <a:buNone/>
            </a:pPr>
            <a:r>
              <a:rPr lang="en-GB" sz="1200" dirty="0"/>
              <a:t>For the month of September, we have received a total of  6 “no actions done” APPD alerts that triggered on a weekend as opposed to August’ volume which is only 2.</a:t>
            </a:r>
          </a:p>
          <a:p>
            <a:pPr marL="457200" lvl="1" indent="0">
              <a:buNone/>
            </a:pPr>
            <a:endParaRPr lang="en-GB" sz="1200" dirty="0"/>
          </a:p>
          <a:p>
            <a:pPr marL="457200" lvl="1" indent="0">
              <a:buNone/>
            </a:pPr>
            <a:endParaRPr lang="en-GB" sz="1200" dirty="0"/>
          </a:p>
          <a:p>
            <a:pPr marL="457200" lvl="1" indent="0">
              <a:buNone/>
            </a:pPr>
            <a:endParaRPr lang="en-GB" sz="1200" dirty="0"/>
          </a:p>
          <a:p>
            <a:pPr marL="457200" lvl="1" indent="0">
              <a:buNone/>
            </a:pPr>
            <a:endParaRPr lang="en-GB" sz="1200" dirty="0"/>
          </a:p>
          <a:p>
            <a:pPr marL="457200" lvl="1" indent="0">
              <a:buNone/>
            </a:pPr>
            <a:endParaRPr lang="en-GB" sz="1200" dirty="0"/>
          </a:p>
          <a:p>
            <a:pPr lvl="2">
              <a:buFont typeface="Wingdings" panose="05000000000000000000" pitchFamily="2" charset="2"/>
              <a:buChar char="§"/>
            </a:pPr>
            <a:endParaRPr lang="en-GB" sz="800" dirty="0"/>
          </a:p>
          <a:p>
            <a:pPr marL="457200" lvl="1" indent="0">
              <a:buNone/>
            </a:pPr>
            <a:endParaRPr lang="en-US" dirty="0"/>
          </a:p>
          <a:p>
            <a:endParaRPr lang="en-US" sz="2000" dirty="0"/>
          </a:p>
        </p:txBody>
      </p:sp>
      <p:sp>
        <p:nvSpPr>
          <p:cNvPr id="23" name="Rectangle 22">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Rectangle 23">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57ABF464-1F65-EE6E-5B2C-87E434191A61}"/>
              </a:ext>
            </a:extLst>
          </p:cNvPr>
          <p:cNvSpPr txBox="1"/>
          <p:nvPr/>
        </p:nvSpPr>
        <p:spPr>
          <a:xfrm>
            <a:off x="4427393" y="1251305"/>
            <a:ext cx="7002436" cy="246221"/>
          </a:xfrm>
          <a:prstGeom prst="rect">
            <a:avLst/>
          </a:prstGeom>
          <a:noFill/>
        </p:spPr>
        <p:txBody>
          <a:bodyPr wrap="square">
            <a:spAutoFit/>
          </a:bodyPr>
          <a:lstStyle/>
          <a:p>
            <a:pPr marL="457200" marR="0" lvl="1" indent="0" algn="ctr" defTabSz="914400" rtl="0" eaLnBrk="1" fontAlgn="auto" latinLnBrk="0" hangingPunct="1">
              <a:lnSpc>
                <a:spcPct val="100000"/>
              </a:lnSpc>
              <a:spcBef>
                <a:spcPts val="0"/>
              </a:spcBef>
              <a:spcAft>
                <a:spcPts val="0"/>
              </a:spcAft>
              <a:buClrTx/>
              <a:buSzTx/>
              <a:buFontTx/>
              <a:buNone/>
              <a:tabLst/>
              <a:defRPr/>
            </a:pPr>
            <a:r>
              <a:rPr kumimoji="0" lang="en-GB" sz="1000" b="0" i="0" u="sng" strike="noStrike" kern="1200" cap="none" spc="0" normalizeH="0" baseline="0" noProof="0" dirty="0">
                <a:ln>
                  <a:noFill/>
                </a:ln>
                <a:solidFill>
                  <a:prstClr val="black"/>
                </a:solidFill>
                <a:effectLst/>
                <a:uLnTx/>
                <a:uFillTx/>
                <a:latin typeface="Calibri" panose="020F0502020204030204"/>
                <a:ea typeface="+mn-ea"/>
                <a:cs typeface="+mn-cs"/>
              </a:rPr>
              <a:t>Ignorable/Non-actionable Alerts from the last 3 months</a:t>
            </a:r>
            <a:endParaRPr kumimoji="0" lang="en-GB" sz="1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 name="Footer Placeholder 15">
            <a:extLst>
              <a:ext uri="{FF2B5EF4-FFF2-40B4-BE49-F238E27FC236}">
                <a16:creationId xmlns:a16="http://schemas.microsoft.com/office/drawing/2014/main" id="{906BD829-484E-5D3A-055E-DB74F97A520F}"/>
              </a:ext>
            </a:extLst>
          </p:cNvPr>
          <p:cNvSpPr>
            <a:spLocks noGrp="1"/>
          </p:cNvSpPr>
          <p:nvPr>
            <p:ph type="ftr" sz="quarter" idx="11"/>
          </p:nvPr>
        </p:nvSpPr>
        <p:spPr>
          <a:xfrm>
            <a:off x="0" y="6446622"/>
            <a:ext cx="4114800"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EAS - Monitoring Review</a:t>
            </a:r>
          </a:p>
        </p:txBody>
      </p:sp>
      <p:pic>
        <p:nvPicPr>
          <p:cNvPr id="12" name="Picture 11" descr="Six color pencils with different colors are drawing lines">
            <a:extLst>
              <a:ext uri="{FF2B5EF4-FFF2-40B4-BE49-F238E27FC236}">
                <a16:creationId xmlns:a16="http://schemas.microsoft.com/office/drawing/2014/main" id="{9A70F3F4-0AB0-E233-03B8-F412CDE0E78E}"/>
              </a:ext>
            </a:extLst>
          </p:cNvPr>
          <p:cNvPicPr>
            <a:picLocks noChangeAspect="1"/>
          </p:cNvPicPr>
          <p:nvPr/>
        </p:nvPicPr>
        <p:blipFill>
          <a:blip r:embed="rId2">
            <a:alphaModFix amt="10000"/>
            <a:extLst>
              <a:ext uri="{28A0092B-C50C-407E-A947-70E740481C1C}">
                <a14:useLocalDpi xmlns:a14="http://schemas.microsoft.com/office/drawing/2010/main" val="0"/>
              </a:ext>
            </a:extLst>
          </a:blip>
          <a:stretch>
            <a:fillRect/>
          </a:stretch>
        </p:blipFill>
        <p:spPr>
          <a:xfrm>
            <a:off x="0" y="0"/>
            <a:ext cx="4263389" cy="6400372"/>
          </a:xfrm>
          <a:prstGeom prst="rect">
            <a:avLst/>
          </a:prstGeom>
        </p:spPr>
      </p:pic>
      <p:graphicFrame>
        <p:nvGraphicFramePr>
          <p:cNvPr id="13" name="Table 12">
            <a:extLst>
              <a:ext uri="{FF2B5EF4-FFF2-40B4-BE49-F238E27FC236}">
                <a16:creationId xmlns:a16="http://schemas.microsoft.com/office/drawing/2014/main" id="{49D741B0-FE4C-F0BE-D01B-F962851991F6}"/>
              </a:ext>
            </a:extLst>
          </p:cNvPr>
          <p:cNvGraphicFramePr>
            <a:graphicFrameLocks noGrp="1"/>
          </p:cNvGraphicFramePr>
          <p:nvPr/>
        </p:nvGraphicFramePr>
        <p:xfrm>
          <a:off x="5573393" y="2017888"/>
          <a:ext cx="5308600" cy="1714500"/>
        </p:xfrm>
        <a:graphic>
          <a:graphicData uri="http://schemas.openxmlformats.org/drawingml/2006/table">
            <a:tbl>
              <a:tblPr/>
              <a:tblGrid>
                <a:gridCol w="1408857">
                  <a:extLst>
                    <a:ext uri="{9D8B030D-6E8A-4147-A177-3AD203B41FA5}">
                      <a16:colId xmlns:a16="http://schemas.microsoft.com/office/drawing/2014/main" val="1101049785"/>
                    </a:ext>
                  </a:extLst>
                </a:gridCol>
                <a:gridCol w="990008">
                  <a:extLst>
                    <a:ext uri="{9D8B030D-6E8A-4147-A177-3AD203B41FA5}">
                      <a16:colId xmlns:a16="http://schemas.microsoft.com/office/drawing/2014/main" val="2081158578"/>
                    </a:ext>
                  </a:extLst>
                </a:gridCol>
                <a:gridCol w="1078855">
                  <a:extLst>
                    <a:ext uri="{9D8B030D-6E8A-4147-A177-3AD203B41FA5}">
                      <a16:colId xmlns:a16="http://schemas.microsoft.com/office/drawing/2014/main" val="1789031576"/>
                    </a:ext>
                  </a:extLst>
                </a:gridCol>
                <a:gridCol w="1078855">
                  <a:extLst>
                    <a:ext uri="{9D8B030D-6E8A-4147-A177-3AD203B41FA5}">
                      <a16:colId xmlns:a16="http://schemas.microsoft.com/office/drawing/2014/main" val="3732496745"/>
                    </a:ext>
                  </a:extLst>
                </a:gridCol>
                <a:gridCol w="752025">
                  <a:extLst>
                    <a:ext uri="{9D8B030D-6E8A-4147-A177-3AD203B41FA5}">
                      <a16:colId xmlns:a16="http://schemas.microsoft.com/office/drawing/2014/main" val="3314623777"/>
                    </a:ext>
                  </a:extLst>
                </a:gridCol>
              </a:tblGrid>
              <a:tr h="190500">
                <a:tc>
                  <a:txBody>
                    <a:bodyPr/>
                    <a:lstStyle/>
                    <a:p>
                      <a:pPr algn="l" fontAlgn="b"/>
                      <a:r>
                        <a:rPr lang="en-US" sz="1100" b="1" i="0" u="none" strike="noStrike" dirty="0" err="1">
                          <a:solidFill>
                            <a:srgbClr val="000000"/>
                          </a:solidFill>
                          <a:effectLst/>
                          <a:highlight>
                            <a:srgbClr val="C0E6F5"/>
                          </a:highlight>
                          <a:latin typeface="Aptos Narrow" panose="020B0004020202020204" pitchFamily="34" charset="0"/>
                        </a:rPr>
                        <a:t>Created_Month</a:t>
                      </a:r>
                      <a:endParaRPr lang="en-US" sz="1100" b="1" i="0" u="none" strike="noStrike" dirty="0">
                        <a:solidFill>
                          <a:srgbClr val="000000"/>
                        </a:solidFill>
                        <a:effectLst/>
                        <a:highlight>
                          <a:srgbClr val="C0E6F5"/>
                        </a:highlight>
                        <a:latin typeface="Aptos Narrow" panose="020B0004020202020204" pitchFamily="34" charset="0"/>
                      </a:endParaRPr>
                    </a:p>
                  </a:txBody>
                  <a:tcPr marL="9525" marR="9525" marT="9525" marB="0" anchor="b">
                    <a:lnL>
                      <a:noFill/>
                    </a:lnL>
                    <a:lnR>
                      <a:noFill/>
                    </a:lnR>
                    <a:lnT>
                      <a:noFill/>
                    </a:lnT>
                    <a:lnB w="6350" cap="flat" cmpd="sng" algn="ctr">
                      <a:solidFill>
                        <a:srgbClr val="44B3E1"/>
                      </a:solidFill>
                      <a:prstDash val="solid"/>
                      <a:round/>
                      <a:headEnd type="none" w="med" len="med"/>
                      <a:tailEnd type="none" w="med" len="med"/>
                    </a:lnB>
                    <a:solidFill>
                      <a:srgbClr val="C0E6F5"/>
                    </a:solidFill>
                  </a:tcPr>
                </a:tc>
                <a:tc>
                  <a:txBody>
                    <a:bodyPr/>
                    <a:lstStyle/>
                    <a:p>
                      <a:pPr algn="l" fontAlgn="b"/>
                      <a:r>
                        <a:rPr lang="en-US" sz="1100" b="1" i="0" u="none" strike="noStrike">
                          <a:solidFill>
                            <a:srgbClr val="000000"/>
                          </a:solidFill>
                          <a:effectLst/>
                          <a:highlight>
                            <a:srgbClr val="C0E6F5"/>
                          </a:highlight>
                          <a:latin typeface="Aptos Narrow" panose="020B0004020202020204" pitchFamily="34" charset="0"/>
                        </a:rPr>
                        <a:t>Created_Day</a:t>
                      </a:r>
                    </a:p>
                  </a:txBody>
                  <a:tcPr marL="9525" marR="9525" marT="9525" marB="0" anchor="b">
                    <a:lnL>
                      <a:noFill/>
                    </a:lnL>
                    <a:lnR>
                      <a:noFill/>
                    </a:lnR>
                    <a:lnT>
                      <a:noFill/>
                    </a:lnT>
                    <a:lnB w="6350" cap="flat" cmpd="sng" algn="ctr">
                      <a:solidFill>
                        <a:srgbClr val="44B3E1"/>
                      </a:solidFill>
                      <a:prstDash val="solid"/>
                      <a:round/>
                      <a:headEnd type="none" w="med" len="med"/>
                      <a:tailEnd type="none" w="med" len="med"/>
                    </a:lnB>
                    <a:solidFill>
                      <a:srgbClr val="C0E6F5"/>
                    </a:solidFill>
                  </a:tcPr>
                </a:tc>
                <a:tc>
                  <a:txBody>
                    <a:bodyPr/>
                    <a:lstStyle/>
                    <a:p>
                      <a:pPr algn="l" fontAlgn="b"/>
                      <a:r>
                        <a:rPr lang="en-US" sz="1100" b="1" i="0" u="none" strike="noStrike">
                          <a:solidFill>
                            <a:srgbClr val="000000"/>
                          </a:solidFill>
                          <a:effectLst/>
                          <a:highlight>
                            <a:srgbClr val="C0E6F5"/>
                          </a:highlight>
                          <a:latin typeface="Aptos Narrow" panose="020B0004020202020204" pitchFamily="34" charset="0"/>
                        </a:rPr>
                        <a:t>Actioned</a:t>
                      </a:r>
                    </a:p>
                  </a:txBody>
                  <a:tcPr marL="9525" marR="9525" marT="9525" marB="0" anchor="b">
                    <a:lnL>
                      <a:noFill/>
                    </a:lnL>
                    <a:lnR>
                      <a:noFill/>
                    </a:lnR>
                    <a:lnT>
                      <a:noFill/>
                    </a:lnT>
                    <a:lnB w="6350" cap="flat" cmpd="sng" algn="ctr">
                      <a:solidFill>
                        <a:srgbClr val="44B3E1"/>
                      </a:solidFill>
                      <a:prstDash val="solid"/>
                      <a:round/>
                      <a:headEnd type="none" w="med" len="med"/>
                      <a:tailEnd type="none" w="med" len="med"/>
                    </a:lnB>
                    <a:solidFill>
                      <a:srgbClr val="C0E6F5"/>
                    </a:solidFill>
                  </a:tcPr>
                </a:tc>
                <a:tc>
                  <a:txBody>
                    <a:bodyPr/>
                    <a:lstStyle/>
                    <a:p>
                      <a:pPr algn="l" fontAlgn="b"/>
                      <a:r>
                        <a:rPr lang="en-US" sz="1100" b="1" i="0" u="none" strike="noStrike">
                          <a:solidFill>
                            <a:srgbClr val="000000"/>
                          </a:solidFill>
                          <a:effectLst/>
                          <a:highlight>
                            <a:srgbClr val="C0E6F5"/>
                          </a:highlight>
                          <a:latin typeface="Aptos Narrow" panose="020B0004020202020204" pitchFamily="34" charset="0"/>
                        </a:rPr>
                        <a:t>No Actions Done</a:t>
                      </a:r>
                    </a:p>
                  </a:txBody>
                  <a:tcPr marL="9525" marR="9525" marT="9525" marB="0" anchor="b">
                    <a:lnL>
                      <a:noFill/>
                    </a:lnL>
                    <a:lnR>
                      <a:noFill/>
                    </a:lnR>
                    <a:lnT>
                      <a:noFill/>
                    </a:lnT>
                    <a:lnB w="6350" cap="flat" cmpd="sng" algn="ctr">
                      <a:solidFill>
                        <a:srgbClr val="44B3E1"/>
                      </a:solidFill>
                      <a:prstDash val="solid"/>
                      <a:round/>
                      <a:headEnd type="none" w="med" len="med"/>
                      <a:tailEnd type="none" w="med" len="med"/>
                    </a:lnB>
                    <a:solidFill>
                      <a:srgbClr val="C0E6F5"/>
                    </a:solidFill>
                  </a:tcPr>
                </a:tc>
                <a:tc>
                  <a:txBody>
                    <a:bodyPr/>
                    <a:lstStyle/>
                    <a:p>
                      <a:pPr algn="l" fontAlgn="b"/>
                      <a:r>
                        <a:rPr lang="en-US" sz="1100" b="1" i="0" u="none" strike="noStrike">
                          <a:solidFill>
                            <a:srgbClr val="000000"/>
                          </a:solidFill>
                          <a:effectLst/>
                          <a:highlight>
                            <a:srgbClr val="C0E6F5"/>
                          </a:highlight>
                          <a:latin typeface="Aptos Narrow" panose="020B0004020202020204" pitchFamily="34" charset="0"/>
                        </a:rPr>
                        <a:t>Grand Total</a:t>
                      </a:r>
                    </a:p>
                  </a:txBody>
                  <a:tcPr marL="9525" marR="9525" marT="9525" marB="0" anchor="b">
                    <a:lnL>
                      <a:noFill/>
                    </a:lnL>
                    <a:lnR>
                      <a:noFill/>
                    </a:lnR>
                    <a:lnT>
                      <a:noFill/>
                    </a:lnT>
                    <a:lnB w="6350" cap="flat" cmpd="sng" algn="ctr">
                      <a:solidFill>
                        <a:srgbClr val="44B3E1"/>
                      </a:solidFill>
                      <a:prstDash val="solid"/>
                      <a:round/>
                      <a:headEnd type="none" w="med" len="med"/>
                      <a:tailEnd type="none" w="med" len="med"/>
                    </a:lnB>
                    <a:solidFill>
                      <a:srgbClr val="C0E6F5"/>
                    </a:solidFill>
                  </a:tcPr>
                </a:tc>
                <a:extLst>
                  <a:ext uri="{0D108BD9-81ED-4DB2-BD59-A6C34878D82A}">
                    <a16:rowId xmlns:a16="http://schemas.microsoft.com/office/drawing/2014/main" val="1476541046"/>
                  </a:ext>
                </a:extLst>
              </a:tr>
              <a:tr h="190500">
                <a:tc>
                  <a:txBody>
                    <a:bodyPr/>
                    <a:lstStyle/>
                    <a:p>
                      <a:pPr algn="l" fontAlgn="b"/>
                      <a:r>
                        <a:rPr lang="en-US" sz="1100" b="1" i="0" u="none" strike="noStrike">
                          <a:solidFill>
                            <a:srgbClr val="000000"/>
                          </a:solidFill>
                          <a:effectLst/>
                          <a:latin typeface="Aptos Narrow" panose="020B0004020202020204" pitchFamily="34" charset="0"/>
                        </a:rPr>
                        <a:t>Jul</a:t>
                      </a:r>
                    </a:p>
                  </a:txBody>
                  <a:tcPr marL="9525" marR="9525" marT="9525" marB="0" anchor="b">
                    <a:lnL>
                      <a:noFill/>
                    </a:lnL>
                    <a:lnR>
                      <a:noFill/>
                    </a:lnR>
                    <a:lnT w="6350" cap="flat" cmpd="sng" algn="ctr">
                      <a:solidFill>
                        <a:srgbClr val="44B3E1"/>
                      </a:solidFill>
                      <a:prstDash val="solid"/>
                      <a:round/>
                      <a:headEnd type="none" w="med" len="med"/>
                      <a:tailEnd type="none" w="med" len="med"/>
                    </a:lnT>
                    <a:lnB>
                      <a:noFill/>
                    </a:lnB>
                    <a:noFill/>
                  </a:tcPr>
                </a:tc>
                <a:tc>
                  <a:txBody>
                    <a:bodyPr/>
                    <a:lstStyle/>
                    <a:p>
                      <a:pPr algn="l" fontAlgn="b"/>
                      <a:r>
                        <a:rPr lang="en-US" sz="1100" b="0" i="0" u="none" strike="noStrike">
                          <a:solidFill>
                            <a:srgbClr val="000000"/>
                          </a:solidFill>
                          <a:effectLst/>
                          <a:latin typeface="Aptos Narrow" panose="020B0004020202020204" pitchFamily="34" charset="0"/>
                        </a:rPr>
                        <a:t>Sun</a:t>
                      </a:r>
                    </a:p>
                  </a:txBody>
                  <a:tcPr marL="9525" marR="9525" marT="9525" marB="0" anchor="b">
                    <a:lnL>
                      <a:noFill/>
                    </a:lnL>
                    <a:lnR>
                      <a:noFill/>
                    </a:lnR>
                    <a:lnT w="6350" cap="flat" cmpd="sng" algn="ctr">
                      <a:solidFill>
                        <a:srgbClr val="44B3E1"/>
                      </a:solidFill>
                      <a:prstDash val="solid"/>
                      <a:round/>
                      <a:headEnd type="none" w="med" len="med"/>
                      <a:tailEnd type="none" w="med" len="med"/>
                    </a:lnT>
                    <a:lnB>
                      <a:noFill/>
                    </a:lnB>
                    <a:noFill/>
                  </a:tcPr>
                </a:tc>
                <a:tc>
                  <a:txBody>
                    <a:bodyPr/>
                    <a:lstStyle/>
                    <a:p>
                      <a:pPr algn="l" fontAlgn="b"/>
                      <a:r>
                        <a:rPr lang="en-US" sz="1100" b="0" i="0" u="none" strike="noStrike">
                          <a:solidFill>
                            <a:srgbClr val="000000"/>
                          </a:solidFill>
                          <a:effectLst/>
                          <a:latin typeface="Aptos Narrow" panose="020B0004020202020204" pitchFamily="34" charset="0"/>
                        </a:rPr>
                        <a:t>1</a:t>
                      </a:r>
                    </a:p>
                  </a:txBody>
                  <a:tcPr marL="9525" marR="9525" marT="9525" marB="0" anchor="b">
                    <a:lnL>
                      <a:noFill/>
                    </a:lnL>
                    <a:lnR>
                      <a:noFill/>
                    </a:lnR>
                    <a:lnT w="6350" cap="flat" cmpd="sng" algn="ctr">
                      <a:solidFill>
                        <a:srgbClr val="44B3E1"/>
                      </a:solidFill>
                      <a:prstDash val="solid"/>
                      <a:round/>
                      <a:headEnd type="none" w="med" len="med"/>
                      <a:tailEnd type="none" w="med" len="med"/>
                    </a:lnT>
                    <a:lnB>
                      <a:noFill/>
                    </a:lnB>
                    <a:noFill/>
                  </a:tcPr>
                </a:tc>
                <a:tc>
                  <a:txBody>
                    <a:bodyPr/>
                    <a:lstStyle/>
                    <a:p>
                      <a:pPr algn="l" fontAlgn="b"/>
                      <a:r>
                        <a:rPr lang="en-US" sz="1100" b="0" i="0" u="none" strike="noStrike">
                          <a:solidFill>
                            <a:srgbClr val="000000"/>
                          </a:solidFill>
                          <a:effectLst/>
                          <a:latin typeface="Aptos Narrow" panose="020B0004020202020204" pitchFamily="34" charset="0"/>
                        </a:rPr>
                        <a:t>2</a:t>
                      </a:r>
                    </a:p>
                  </a:txBody>
                  <a:tcPr marL="9525" marR="9525" marT="9525" marB="0" anchor="b">
                    <a:lnL>
                      <a:noFill/>
                    </a:lnL>
                    <a:lnR>
                      <a:noFill/>
                    </a:lnR>
                    <a:lnT w="6350" cap="flat" cmpd="sng" algn="ctr">
                      <a:solidFill>
                        <a:srgbClr val="44B3E1"/>
                      </a:solidFill>
                      <a:prstDash val="solid"/>
                      <a:round/>
                      <a:headEnd type="none" w="med" len="med"/>
                      <a:tailEnd type="none" w="med" len="med"/>
                    </a:lnT>
                    <a:lnB>
                      <a:noFill/>
                    </a:lnB>
                    <a:noFill/>
                  </a:tcPr>
                </a:tc>
                <a:tc>
                  <a:txBody>
                    <a:bodyPr/>
                    <a:lstStyle/>
                    <a:p>
                      <a:pPr algn="l" fontAlgn="b"/>
                      <a:r>
                        <a:rPr lang="en-US" sz="1100" b="0" i="0" u="none" strike="noStrike">
                          <a:solidFill>
                            <a:srgbClr val="000000"/>
                          </a:solidFill>
                          <a:effectLst/>
                          <a:latin typeface="Aptos Narrow" panose="020B0004020202020204" pitchFamily="34" charset="0"/>
                        </a:rPr>
                        <a:t>3</a:t>
                      </a:r>
                    </a:p>
                  </a:txBody>
                  <a:tcPr marL="9525" marR="9525" marT="9525" marB="0" anchor="b">
                    <a:lnL>
                      <a:noFill/>
                    </a:lnL>
                    <a:lnR>
                      <a:noFill/>
                    </a:lnR>
                    <a:lnT w="6350" cap="flat" cmpd="sng" algn="ctr">
                      <a:solidFill>
                        <a:srgbClr val="44B3E1"/>
                      </a:solidFill>
                      <a:prstDash val="solid"/>
                      <a:round/>
                      <a:headEnd type="none" w="med" len="med"/>
                      <a:tailEnd type="none" w="med" len="med"/>
                    </a:lnT>
                    <a:lnB>
                      <a:noFill/>
                    </a:lnB>
                    <a:noFill/>
                  </a:tcPr>
                </a:tc>
                <a:extLst>
                  <a:ext uri="{0D108BD9-81ED-4DB2-BD59-A6C34878D82A}">
                    <a16:rowId xmlns:a16="http://schemas.microsoft.com/office/drawing/2014/main" val="424691764"/>
                  </a:ext>
                </a:extLst>
              </a:tr>
              <a:tr h="190500">
                <a:tc>
                  <a:txBody>
                    <a:bodyPr/>
                    <a:lstStyle/>
                    <a:p>
                      <a:pPr algn="l" fontAlgn="b"/>
                      <a:endParaRPr lang="en-US" sz="1100" b="1" i="0" u="none" strike="noStrike">
                        <a:solidFill>
                          <a:srgbClr val="000000"/>
                        </a:solidFill>
                        <a:effectLst/>
                        <a:latin typeface="Aptos Narrow" panose="020B0004020202020204" pitchFamily="34" charset="0"/>
                      </a:endParaRPr>
                    </a:p>
                  </a:txBody>
                  <a:tcPr marL="9525" marR="9525" marT="9525" marB="0" anchor="b">
                    <a:lnL>
                      <a:noFill/>
                    </a:lnL>
                    <a:lnR>
                      <a:noFill/>
                    </a:lnR>
                    <a:lnT>
                      <a:noFill/>
                    </a:lnT>
                    <a:lnB w="6350" cap="flat" cmpd="sng" algn="ctr">
                      <a:solidFill>
                        <a:srgbClr val="156082"/>
                      </a:solidFill>
                      <a:prstDash val="solid"/>
                      <a:round/>
                      <a:headEnd type="none" w="med" len="med"/>
                      <a:tailEnd type="none" w="med" len="med"/>
                    </a:lnB>
                    <a:noFill/>
                  </a:tcPr>
                </a:tc>
                <a:tc>
                  <a:txBody>
                    <a:bodyPr/>
                    <a:lstStyle/>
                    <a:p>
                      <a:pPr algn="l" fontAlgn="b"/>
                      <a:r>
                        <a:rPr lang="en-US" sz="1100" b="0" i="0" u="none" strike="noStrike" dirty="0">
                          <a:solidFill>
                            <a:srgbClr val="000000"/>
                          </a:solidFill>
                          <a:effectLst/>
                          <a:latin typeface="Aptos Narrow" panose="020B0004020202020204" pitchFamily="34" charset="0"/>
                        </a:rPr>
                        <a:t>Sat</a:t>
                      </a:r>
                    </a:p>
                  </a:txBody>
                  <a:tcPr marL="9525" marR="9525" marT="9525" marB="0" anchor="b">
                    <a:lnL>
                      <a:noFill/>
                    </a:lnL>
                    <a:lnR>
                      <a:noFill/>
                    </a:lnR>
                    <a:lnT>
                      <a:noFill/>
                    </a:lnT>
                    <a:lnB w="6350" cap="flat" cmpd="sng" algn="ctr">
                      <a:solidFill>
                        <a:srgbClr val="156082"/>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lnL>
                      <a:noFill/>
                    </a:lnL>
                    <a:lnR>
                      <a:noFill/>
                    </a:lnR>
                    <a:lnT>
                      <a:noFill/>
                    </a:lnT>
                    <a:lnB w="6350" cap="flat" cmpd="sng" algn="ctr">
                      <a:solidFill>
                        <a:srgbClr val="156082"/>
                      </a:solidFill>
                      <a:prstDash val="solid"/>
                      <a:round/>
                      <a:headEnd type="none" w="med" len="med"/>
                      <a:tailEnd type="none" w="med" len="med"/>
                    </a:lnB>
                    <a:noFill/>
                  </a:tcPr>
                </a:tc>
                <a:tc>
                  <a:txBody>
                    <a:bodyPr/>
                    <a:lstStyle/>
                    <a:p>
                      <a:pPr algn="l" fontAlgn="b"/>
                      <a:r>
                        <a:rPr lang="en-US" sz="1100" b="0" i="0" u="none" strike="noStrike">
                          <a:solidFill>
                            <a:srgbClr val="000000"/>
                          </a:solidFill>
                          <a:effectLst/>
                          <a:latin typeface="Aptos Narrow" panose="020B0004020202020204" pitchFamily="34" charset="0"/>
                        </a:rPr>
                        <a:t>1</a:t>
                      </a:r>
                    </a:p>
                  </a:txBody>
                  <a:tcPr marL="9525" marR="9525" marT="9525" marB="0" anchor="b">
                    <a:lnL>
                      <a:noFill/>
                    </a:lnL>
                    <a:lnR>
                      <a:noFill/>
                    </a:lnR>
                    <a:lnT>
                      <a:noFill/>
                    </a:lnT>
                    <a:lnB w="6350" cap="flat" cmpd="sng" algn="ctr">
                      <a:solidFill>
                        <a:srgbClr val="156082"/>
                      </a:solidFill>
                      <a:prstDash val="solid"/>
                      <a:round/>
                      <a:headEnd type="none" w="med" len="med"/>
                      <a:tailEnd type="none" w="med" len="med"/>
                    </a:lnB>
                    <a:noFill/>
                  </a:tcPr>
                </a:tc>
                <a:tc>
                  <a:txBody>
                    <a:bodyPr/>
                    <a:lstStyle/>
                    <a:p>
                      <a:pPr algn="l" fontAlgn="b"/>
                      <a:r>
                        <a:rPr lang="en-US" sz="1100" b="0" i="0" u="none" strike="noStrike">
                          <a:solidFill>
                            <a:srgbClr val="000000"/>
                          </a:solidFill>
                          <a:effectLst/>
                          <a:latin typeface="Aptos Narrow" panose="020B0004020202020204" pitchFamily="34" charset="0"/>
                        </a:rPr>
                        <a:t>1</a:t>
                      </a:r>
                    </a:p>
                  </a:txBody>
                  <a:tcPr marL="9525" marR="9525" marT="9525" marB="0" anchor="b">
                    <a:lnL>
                      <a:noFill/>
                    </a:lnL>
                    <a:lnR>
                      <a:noFill/>
                    </a:lnR>
                    <a:lnT>
                      <a:noFill/>
                    </a:lnT>
                    <a:lnB w="6350" cap="flat" cmpd="sng" algn="ctr">
                      <a:solidFill>
                        <a:srgbClr val="156082"/>
                      </a:solidFill>
                      <a:prstDash val="solid"/>
                      <a:round/>
                      <a:headEnd type="none" w="med" len="med"/>
                      <a:tailEnd type="none" w="med" len="med"/>
                    </a:lnB>
                    <a:noFill/>
                  </a:tcPr>
                </a:tc>
                <a:extLst>
                  <a:ext uri="{0D108BD9-81ED-4DB2-BD59-A6C34878D82A}">
                    <a16:rowId xmlns:a16="http://schemas.microsoft.com/office/drawing/2014/main" val="622266831"/>
                  </a:ext>
                </a:extLst>
              </a:tr>
              <a:tr h="190500">
                <a:tc>
                  <a:txBody>
                    <a:bodyPr/>
                    <a:lstStyle/>
                    <a:p>
                      <a:pPr algn="l" fontAlgn="b"/>
                      <a:r>
                        <a:rPr lang="en-US" sz="1100" b="1" i="0" u="none" strike="noStrike">
                          <a:solidFill>
                            <a:srgbClr val="000000"/>
                          </a:solidFill>
                          <a:effectLst/>
                          <a:highlight>
                            <a:srgbClr val="FFFF00"/>
                          </a:highlight>
                          <a:latin typeface="Aptos Narrow" panose="020B0004020202020204" pitchFamily="34" charset="0"/>
                        </a:rPr>
                        <a:t>Jul Total</a:t>
                      </a:r>
                    </a:p>
                  </a:txBody>
                  <a:tcPr marL="9525" marR="9525" marT="9525" marB="0" anchor="b">
                    <a:lnL>
                      <a:noFill/>
                    </a:lnL>
                    <a:lnR>
                      <a:noFill/>
                    </a:lnR>
                    <a:lnT w="6350" cap="flat" cmpd="sng" algn="ctr">
                      <a:solidFill>
                        <a:srgbClr val="156082"/>
                      </a:solidFill>
                      <a:prstDash val="solid"/>
                      <a:round/>
                      <a:headEnd type="none" w="med" len="med"/>
                      <a:tailEnd type="none" w="med" len="med"/>
                    </a:lnT>
                    <a:lnB w="6350" cap="flat" cmpd="sng" algn="ctr">
                      <a:solidFill>
                        <a:srgbClr val="156082"/>
                      </a:solidFill>
                      <a:prstDash val="solid"/>
                      <a:round/>
                      <a:headEnd type="none" w="med" len="med"/>
                      <a:tailEnd type="none" w="med" len="med"/>
                    </a:lnB>
                    <a:solidFill>
                      <a:srgbClr val="FFFF00"/>
                    </a:solidFill>
                  </a:tcPr>
                </a:tc>
                <a:tc>
                  <a:txBody>
                    <a:bodyPr/>
                    <a:lstStyle/>
                    <a:p>
                      <a:pPr algn="l" fontAlgn="b"/>
                      <a:r>
                        <a:rPr lang="en-US" sz="1100" b="1" i="0" u="none" strike="noStrike">
                          <a:solidFill>
                            <a:srgbClr val="000000"/>
                          </a:solidFill>
                          <a:effectLst/>
                          <a:highlight>
                            <a:srgbClr val="FFFF00"/>
                          </a:highlight>
                          <a:latin typeface="Aptos Narrow" panose="020B0004020202020204" pitchFamily="34" charset="0"/>
                        </a:rPr>
                        <a:t> </a:t>
                      </a:r>
                    </a:p>
                  </a:txBody>
                  <a:tcPr marL="9525" marR="9525" marT="9525" marB="0" anchor="b">
                    <a:lnL>
                      <a:noFill/>
                    </a:lnL>
                    <a:lnR>
                      <a:noFill/>
                    </a:lnR>
                    <a:lnT w="6350" cap="flat" cmpd="sng" algn="ctr">
                      <a:solidFill>
                        <a:srgbClr val="156082"/>
                      </a:solidFill>
                      <a:prstDash val="solid"/>
                      <a:round/>
                      <a:headEnd type="none" w="med" len="med"/>
                      <a:tailEnd type="none" w="med" len="med"/>
                    </a:lnT>
                    <a:lnB w="6350" cap="flat" cmpd="sng" algn="ctr">
                      <a:solidFill>
                        <a:srgbClr val="156082"/>
                      </a:solidFill>
                      <a:prstDash val="solid"/>
                      <a:round/>
                      <a:headEnd type="none" w="med" len="med"/>
                      <a:tailEnd type="none" w="med" len="med"/>
                    </a:lnB>
                    <a:solidFill>
                      <a:srgbClr val="FFFF00"/>
                    </a:solidFill>
                  </a:tcPr>
                </a:tc>
                <a:tc>
                  <a:txBody>
                    <a:bodyPr/>
                    <a:lstStyle/>
                    <a:p>
                      <a:pPr algn="l" fontAlgn="b"/>
                      <a:r>
                        <a:rPr lang="en-US" sz="1100" b="1" i="0" u="none" strike="noStrike">
                          <a:solidFill>
                            <a:srgbClr val="000000"/>
                          </a:solidFill>
                          <a:effectLst/>
                          <a:highlight>
                            <a:srgbClr val="FFFF00"/>
                          </a:highlight>
                          <a:latin typeface="Aptos Narrow" panose="020B0004020202020204" pitchFamily="34" charset="0"/>
                        </a:rPr>
                        <a:t>1</a:t>
                      </a:r>
                    </a:p>
                  </a:txBody>
                  <a:tcPr marL="9525" marR="9525" marT="9525" marB="0" anchor="b">
                    <a:lnL>
                      <a:noFill/>
                    </a:lnL>
                    <a:lnR>
                      <a:noFill/>
                    </a:lnR>
                    <a:lnT w="6350" cap="flat" cmpd="sng" algn="ctr">
                      <a:solidFill>
                        <a:srgbClr val="156082"/>
                      </a:solidFill>
                      <a:prstDash val="solid"/>
                      <a:round/>
                      <a:headEnd type="none" w="med" len="med"/>
                      <a:tailEnd type="none" w="med" len="med"/>
                    </a:lnT>
                    <a:lnB w="6350" cap="flat" cmpd="sng" algn="ctr">
                      <a:solidFill>
                        <a:srgbClr val="156082"/>
                      </a:solidFill>
                      <a:prstDash val="solid"/>
                      <a:round/>
                      <a:headEnd type="none" w="med" len="med"/>
                      <a:tailEnd type="none" w="med" len="med"/>
                    </a:lnB>
                    <a:solidFill>
                      <a:srgbClr val="FFFF00"/>
                    </a:solidFill>
                  </a:tcPr>
                </a:tc>
                <a:tc>
                  <a:txBody>
                    <a:bodyPr/>
                    <a:lstStyle/>
                    <a:p>
                      <a:pPr algn="l" fontAlgn="b"/>
                      <a:r>
                        <a:rPr lang="en-US" sz="1100" b="1" i="0" u="none" strike="noStrike">
                          <a:solidFill>
                            <a:srgbClr val="000000"/>
                          </a:solidFill>
                          <a:effectLst/>
                          <a:highlight>
                            <a:srgbClr val="FFFF00"/>
                          </a:highlight>
                          <a:latin typeface="Aptos Narrow" panose="020B0004020202020204" pitchFamily="34" charset="0"/>
                        </a:rPr>
                        <a:t>3</a:t>
                      </a:r>
                    </a:p>
                  </a:txBody>
                  <a:tcPr marL="9525" marR="9525" marT="9525" marB="0" anchor="b">
                    <a:lnL>
                      <a:noFill/>
                    </a:lnL>
                    <a:lnR>
                      <a:noFill/>
                    </a:lnR>
                    <a:lnT w="6350" cap="flat" cmpd="sng" algn="ctr">
                      <a:solidFill>
                        <a:srgbClr val="156082"/>
                      </a:solidFill>
                      <a:prstDash val="solid"/>
                      <a:round/>
                      <a:headEnd type="none" w="med" len="med"/>
                      <a:tailEnd type="none" w="med" len="med"/>
                    </a:lnT>
                    <a:lnB w="6350" cap="flat" cmpd="sng" algn="ctr">
                      <a:solidFill>
                        <a:srgbClr val="156082"/>
                      </a:solidFill>
                      <a:prstDash val="solid"/>
                      <a:round/>
                      <a:headEnd type="none" w="med" len="med"/>
                      <a:tailEnd type="none" w="med" len="med"/>
                    </a:lnB>
                    <a:solidFill>
                      <a:srgbClr val="FFFF00"/>
                    </a:solidFill>
                  </a:tcPr>
                </a:tc>
                <a:tc>
                  <a:txBody>
                    <a:bodyPr/>
                    <a:lstStyle/>
                    <a:p>
                      <a:pPr algn="l" fontAlgn="b"/>
                      <a:r>
                        <a:rPr lang="en-US" sz="1100" b="1" i="0" u="none" strike="noStrike">
                          <a:solidFill>
                            <a:srgbClr val="000000"/>
                          </a:solidFill>
                          <a:effectLst/>
                          <a:highlight>
                            <a:srgbClr val="FFFF00"/>
                          </a:highlight>
                          <a:latin typeface="Aptos Narrow" panose="020B0004020202020204" pitchFamily="34" charset="0"/>
                        </a:rPr>
                        <a:t>4</a:t>
                      </a:r>
                    </a:p>
                  </a:txBody>
                  <a:tcPr marL="9525" marR="9525" marT="9525" marB="0" anchor="b">
                    <a:lnL>
                      <a:noFill/>
                    </a:lnL>
                    <a:lnR>
                      <a:noFill/>
                    </a:lnR>
                    <a:lnT w="6350" cap="flat" cmpd="sng" algn="ctr">
                      <a:solidFill>
                        <a:srgbClr val="156082"/>
                      </a:solidFill>
                      <a:prstDash val="solid"/>
                      <a:round/>
                      <a:headEnd type="none" w="med" len="med"/>
                      <a:tailEnd type="none" w="med" len="med"/>
                    </a:lnT>
                    <a:lnB w="6350" cap="flat" cmpd="sng" algn="ctr">
                      <a:solidFill>
                        <a:srgbClr val="156082"/>
                      </a:solidFill>
                      <a:prstDash val="solid"/>
                      <a:round/>
                      <a:headEnd type="none" w="med" len="med"/>
                      <a:tailEnd type="none" w="med" len="med"/>
                    </a:lnB>
                    <a:solidFill>
                      <a:srgbClr val="FFFF00"/>
                    </a:solidFill>
                  </a:tcPr>
                </a:tc>
                <a:extLst>
                  <a:ext uri="{0D108BD9-81ED-4DB2-BD59-A6C34878D82A}">
                    <a16:rowId xmlns:a16="http://schemas.microsoft.com/office/drawing/2014/main" val="2904296166"/>
                  </a:ext>
                </a:extLst>
              </a:tr>
              <a:tr h="190500">
                <a:tc>
                  <a:txBody>
                    <a:bodyPr/>
                    <a:lstStyle/>
                    <a:p>
                      <a:pPr algn="l" fontAlgn="b"/>
                      <a:r>
                        <a:rPr lang="en-US" sz="1100" b="1" i="0" u="none" strike="noStrike">
                          <a:solidFill>
                            <a:srgbClr val="000000"/>
                          </a:solidFill>
                          <a:effectLst/>
                          <a:latin typeface="Aptos Narrow" panose="020B0004020202020204" pitchFamily="34" charset="0"/>
                        </a:rPr>
                        <a:t>Aug</a:t>
                      </a:r>
                    </a:p>
                  </a:txBody>
                  <a:tcPr marL="9525" marR="9525" marT="9525" marB="0" anchor="b">
                    <a:lnL>
                      <a:noFill/>
                    </a:lnL>
                    <a:lnR>
                      <a:noFill/>
                    </a:lnR>
                    <a:lnT w="6350" cap="flat" cmpd="sng" algn="ctr">
                      <a:solidFill>
                        <a:srgbClr val="156082"/>
                      </a:solidFill>
                      <a:prstDash val="solid"/>
                      <a:round/>
                      <a:headEnd type="none" w="med" len="med"/>
                      <a:tailEnd type="none" w="med" len="med"/>
                    </a:lnT>
                    <a:lnB w="6350" cap="flat" cmpd="sng" algn="ctr">
                      <a:solidFill>
                        <a:srgbClr val="156082"/>
                      </a:solidFill>
                      <a:prstDash val="solid"/>
                      <a:round/>
                      <a:headEnd type="none" w="med" len="med"/>
                      <a:tailEnd type="none" w="med" len="med"/>
                    </a:lnB>
                    <a:noFill/>
                  </a:tcPr>
                </a:tc>
                <a:tc>
                  <a:txBody>
                    <a:bodyPr/>
                    <a:lstStyle/>
                    <a:p>
                      <a:pPr algn="l" fontAlgn="b"/>
                      <a:r>
                        <a:rPr lang="en-US" sz="1100" b="0" i="0" u="none" strike="noStrike">
                          <a:solidFill>
                            <a:srgbClr val="000000"/>
                          </a:solidFill>
                          <a:effectLst/>
                          <a:latin typeface="Aptos Narrow" panose="020B0004020202020204" pitchFamily="34" charset="0"/>
                        </a:rPr>
                        <a:t>Sat</a:t>
                      </a:r>
                    </a:p>
                  </a:txBody>
                  <a:tcPr marL="9525" marR="9525" marT="9525" marB="0" anchor="b">
                    <a:lnL>
                      <a:noFill/>
                    </a:lnL>
                    <a:lnR>
                      <a:noFill/>
                    </a:lnR>
                    <a:lnT w="6350" cap="flat" cmpd="sng" algn="ctr">
                      <a:solidFill>
                        <a:srgbClr val="156082"/>
                      </a:solidFill>
                      <a:prstDash val="solid"/>
                      <a:round/>
                      <a:headEnd type="none" w="med" len="med"/>
                      <a:tailEnd type="none" w="med" len="med"/>
                    </a:lnT>
                    <a:lnB w="6350" cap="flat" cmpd="sng" algn="ctr">
                      <a:solidFill>
                        <a:srgbClr val="156082"/>
                      </a:solidFill>
                      <a:prstDash val="solid"/>
                      <a:round/>
                      <a:headEnd type="none" w="med" len="med"/>
                      <a:tailEnd type="none" w="med" len="med"/>
                    </a:lnB>
                    <a:noFill/>
                  </a:tcPr>
                </a:tc>
                <a:tc>
                  <a:txBody>
                    <a:bodyPr/>
                    <a:lstStyle/>
                    <a:p>
                      <a:pPr algn="l" fontAlgn="b"/>
                      <a:r>
                        <a:rPr lang="en-US" sz="1100" b="0" i="0" u="none" strike="noStrike">
                          <a:solidFill>
                            <a:srgbClr val="000000"/>
                          </a:solidFill>
                          <a:effectLst/>
                          <a:latin typeface="Aptos Narrow" panose="020B0004020202020204" pitchFamily="34" charset="0"/>
                        </a:rPr>
                        <a:t>4</a:t>
                      </a:r>
                    </a:p>
                  </a:txBody>
                  <a:tcPr marL="9525" marR="9525" marT="9525" marB="0" anchor="b">
                    <a:lnL>
                      <a:noFill/>
                    </a:lnL>
                    <a:lnR>
                      <a:noFill/>
                    </a:lnR>
                    <a:lnT w="6350" cap="flat" cmpd="sng" algn="ctr">
                      <a:solidFill>
                        <a:srgbClr val="156082"/>
                      </a:solidFill>
                      <a:prstDash val="solid"/>
                      <a:round/>
                      <a:headEnd type="none" w="med" len="med"/>
                      <a:tailEnd type="none" w="med" len="med"/>
                    </a:lnT>
                    <a:lnB w="6350" cap="flat" cmpd="sng" algn="ctr">
                      <a:solidFill>
                        <a:srgbClr val="156082"/>
                      </a:solidFill>
                      <a:prstDash val="solid"/>
                      <a:round/>
                      <a:headEnd type="none" w="med" len="med"/>
                      <a:tailEnd type="none" w="med" len="med"/>
                    </a:lnB>
                    <a:noFill/>
                  </a:tcPr>
                </a:tc>
                <a:tc>
                  <a:txBody>
                    <a:bodyPr/>
                    <a:lstStyle/>
                    <a:p>
                      <a:pPr algn="l" fontAlgn="b"/>
                      <a:r>
                        <a:rPr lang="en-US" sz="1100" b="0" i="0" u="none" strike="noStrike">
                          <a:solidFill>
                            <a:srgbClr val="000000"/>
                          </a:solidFill>
                          <a:effectLst/>
                          <a:latin typeface="Aptos Narrow" panose="020B0004020202020204" pitchFamily="34" charset="0"/>
                        </a:rPr>
                        <a:t>2</a:t>
                      </a:r>
                    </a:p>
                  </a:txBody>
                  <a:tcPr marL="9525" marR="9525" marT="9525" marB="0" anchor="b">
                    <a:lnL>
                      <a:noFill/>
                    </a:lnL>
                    <a:lnR>
                      <a:noFill/>
                    </a:lnR>
                    <a:lnT w="6350" cap="flat" cmpd="sng" algn="ctr">
                      <a:solidFill>
                        <a:srgbClr val="156082"/>
                      </a:solidFill>
                      <a:prstDash val="solid"/>
                      <a:round/>
                      <a:headEnd type="none" w="med" len="med"/>
                      <a:tailEnd type="none" w="med" len="med"/>
                    </a:lnT>
                    <a:lnB w="6350" cap="flat" cmpd="sng" algn="ctr">
                      <a:solidFill>
                        <a:srgbClr val="156082"/>
                      </a:solidFill>
                      <a:prstDash val="solid"/>
                      <a:round/>
                      <a:headEnd type="none" w="med" len="med"/>
                      <a:tailEnd type="none" w="med" len="med"/>
                    </a:lnB>
                    <a:noFill/>
                  </a:tcPr>
                </a:tc>
                <a:tc>
                  <a:txBody>
                    <a:bodyPr/>
                    <a:lstStyle/>
                    <a:p>
                      <a:pPr algn="l" fontAlgn="b"/>
                      <a:r>
                        <a:rPr lang="en-US" sz="1100" b="0" i="0" u="none" strike="noStrike">
                          <a:solidFill>
                            <a:srgbClr val="000000"/>
                          </a:solidFill>
                          <a:effectLst/>
                          <a:latin typeface="Aptos Narrow" panose="020B0004020202020204" pitchFamily="34" charset="0"/>
                        </a:rPr>
                        <a:t>6</a:t>
                      </a:r>
                    </a:p>
                  </a:txBody>
                  <a:tcPr marL="9525" marR="9525" marT="9525" marB="0" anchor="b">
                    <a:lnL>
                      <a:noFill/>
                    </a:lnL>
                    <a:lnR>
                      <a:noFill/>
                    </a:lnR>
                    <a:lnT w="6350" cap="flat" cmpd="sng" algn="ctr">
                      <a:solidFill>
                        <a:srgbClr val="156082"/>
                      </a:solidFill>
                      <a:prstDash val="solid"/>
                      <a:round/>
                      <a:headEnd type="none" w="med" len="med"/>
                      <a:tailEnd type="none" w="med" len="med"/>
                    </a:lnT>
                    <a:lnB w="6350" cap="flat" cmpd="sng" algn="ctr">
                      <a:solidFill>
                        <a:srgbClr val="156082"/>
                      </a:solidFill>
                      <a:prstDash val="solid"/>
                      <a:round/>
                      <a:headEnd type="none" w="med" len="med"/>
                      <a:tailEnd type="none" w="med" len="med"/>
                    </a:lnB>
                    <a:noFill/>
                  </a:tcPr>
                </a:tc>
                <a:extLst>
                  <a:ext uri="{0D108BD9-81ED-4DB2-BD59-A6C34878D82A}">
                    <a16:rowId xmlns:a16="http://schemas.microsoft.com/office/drawing/2014/main" val="102772246"/>
                  </a:ext>
                </a:extLst>
              </a:tr>
              <a:tr h="190500">
                <a:tc>
                  <a:txBody>
                    <a:bodyPr/>
                    <a:lstStyle/>
                    <a:p>
                      <a:pPr algn="l" fontAlgn="b"/>
                      <a:r>
                        <a:rPr lang="en-US" sz="1100" b="1" i="0" u="none" strike="noStrike">
                          <a:solidFill>
                            <a:srgbClr val="000000"/>
                          </a:solidFill>
                          <a:effectLst/>
                          <a:highlight>
                            <a:srgbClr val="FFFF00"/>
                          </a:highlight>
                          <a:latin typeface="Aptos Narrow" panose="020B0004020202020204" pitchFamily="34" charset="0"/>
                        </a:rPr>
                        <a:t>Aug Total</a:t>
                      </a:r>
                    </a:p>
                  </a:txBody>
                  <a:tcPr marL="9525" marR="9525" marT="9525" marB="0" anchor="b">
                    <a:lnL>
                      <a:noFill/>
                    </a:lnL>
                    <a:lnR>
                      <a:noFill/>
                    </a:lnR>
                    <a:lnT w="6350" cap="flat" cmpd="sng" algn="ctr">
                      <a:solidFill>
                        <a:srgbClr val="156082"/>
                      </a:solidFill>
                      <a:prstDash val="solid"/>
                      <a:round/>
                      <a:headEnd type="none" w="med" len="med"/>
                      <a:tailEnd type="none" w="med" len="med"/>
                    </a:lnT>
                    <a:lnB w="6350" cap="flat" cmpd="sng" algn="ctr">
                      <a:solidFill>
                        <a:srgbClr val="156082"/>
                      </a:solidFill>
                      <a:prstDash val="solid"/>
                      <a:round/>
                      <a:headEnd type="none" w="med" len="med"/>
                      <a:tailEnd type="none" w="med" len="med"/>
                    </a:lnB>
                    <a:solidFill>
                      <a:srgbClr val="FFFF00"/>
                    </a:solidFill>
                  </a:tcPr>
                </a:tc>
                <a:tc>
                  <a:txBody>
                    <a:bodyPr/>
                    <a:lstStyle/>
                    <a:p>
                      <a:pPr algn="l" fontAlgn="b"/>
                      <a:r>
                        <a:rPr lang="en-US" sz="1100" b="1" i="0" u="none" strike="noStrike">
                          <a:solidFill>
                            <a:srgbClr val="000000"/>
                          </a:solidFill>
                          <a:effectLst/>
                          <a:highlight>
                            <a:srgbClr val="FFFF00"/>
                          </a:highlight>
                          <a:latin typeface="Aptos Narrow" panose="020B0004020202020204" pitchFamily="34" charset="0"/>
                        </a:rPr>
                        <a:t> </a:t>
                      </a:r>
                    </a:p>
                  </a:txBody>
                  <a:tcPr marL="9525" marR="9525" marT="9525" marB="0" anchor="b">
                    <a:lnL>
                      <a:noFill/>
                    </a:lnL>
                    <a:lnR>
                      <a:noFill/>
                    </a:lnR>
                    <a:lnT w="6350" cap="flat" cmpd="sng" algn="ctr">
                      <a:solidFill>
                        <a:srgbClr val="156082"/>
                      </a:solidFill>
                      <a:prstDash val="solid"/>
                      <a:round/>
                      <a:headEnd type="none" w="med" len="med"/>
                      <a:tailEnd type="none" w="med" len="med"/>
                    </a:lnT>
                    <a:lnB w="6350" cap="flat" cmpd="sng" algn="ctr">
                      <a:solidFill>
                        <a:srgbClr val="156082"/>
                      </a:solidFill>
                      <a:prstDash val="solid"/>
                      <a:round/>
                      <a:headEnd type="none" w="med" len="med"/>
                      <a:tailEnd type="none" w="med" len="med"/>
                    </a:lnB>
                    <a:solidFill>
                      <a:srgbClr val="FFFF00"/>
                    </a:solidFill>
                  </a:tcPr>
                </a:tc>
                <a:tc>
                  <a:txBody>
                    <a:bodyPr/>
                    <a:lstStyle/>
                    <a:p>
                      <a:pPr algn="l" fontAlgn="b"/>
                      <a:r>
                        <a:rPr lang="en-US" sz="1100" b="1" i="0" u="none" strike="noStrike">
                          <a:solidFill>
                            <a:srgbClr val="000000"/>
                          </a:solidFill>
                          <a:effectLst/>
                          <a:highlight>
                            <a:srgbClr val="FFFF00"/>
                          </a:highlight>
                          <a:latin typeface="Aptos Narrow" panose="020B0004020202020204" pitchFamily="34" charset="0"/>
                        </a:rPr>
                        <a:t>4</a:t>
                      </a:r>
                    </a:p>
                  </a:txBody>
                  <a:tcPr marL="9525" marR="9525" marT="9525" marB="0" anchor="b">
                    <a:lnL>
                      <a:noFill/>
                    </a:lnL>
                    <a:lnR>
                      <a:noFill/>
                    </a:lnR>
                    <a:lnT w="6350" cap="flat" cmpd="sng" algn="ctr">
                      <a:solidFill>
                        <a:srgbClr val="156082"/>
                      </a:solidFill>
                      <a:prstDash val="solid"/>
                      <a:round/>
                      <a:headEnd type="none" w="med" len="med"/>
                      <a:tailEnd type="none" w="med" len="med"/>
                    </a:lnT>
                    <a:lnB w="6350" cap="flat" cmpd="sng" algn="ctr">
                      <a:solidFill>
                        <a:srgbClr val="156082"/>
                      </a:solidFill>
                      <a:prstDash val="solid"/>
                      <a:round/>
                      <a:headEnd type="none" w="med" len="med"/>
                      <a:tailEnd type="none" w="med" len="med"/>
                    </a:lnB>
                    <a:solidFill>
                      <a:srgbClr val="FFFF00"/>
                    </a:solidFill>
                  </a:tcPr>
                </a:tc>
                <a:tc>
                  <a:txBody>
                    <a:bodyPr/>
                    <a:lstStyle/>
                    <a:p>
                      <a:pPr algn="l" fontAlgn="b"/>
                      <a:r>
                        <a:rPr lang="en-US" sz="1100" b="1" i="0" u="none" strike="noStrike">
                          <a:solidFill>
                            <a:srgbClr val="000000"/>
                          </a:solidFill>
                          <a:effectLst/>
                          <a:highlight>
                            <a:srgbClr val="FFFF00"/>
                          </a:highlight>
                          <a:latin typeface="Aptos Narrow" panose="020B0004020202020204" pitchFamily="34" charset="0"/>
                        </a:rPr>
                        <a:t>2</a:t>
                      </a:r>
                    </a:p>
                  </a:txBody>
                  <a:tcPr marL="9525" marR="9525" marT="9525" marB="0" anchor="b">
                    <a:lnL>
                      <a:noFill/>
                    </a:lnL>
                    <a:lnR>
                      <a:noFill/>
                    </a:lnR>
                    <a:lnT w="6350" cap="flat" cmpd="sng" algn="ctr">
                      <a:solidFill>
                        <a:srgbClr val="156082"/>
                      </a:solidFill>
                      <a:prstDash val="solid"/>
                      <a:round/>
                      <a:headEnd type="none" w="med" len="med"/>
                      <a:tailEnd type="none" w="med" len="med"/>
                    </a:lnT>
                    <a:lnB w="6350" cap="flat" cmpd="sng" algn="ctr">
                      <a:solidFill>
                        <a:srgbClr val="156082"/>
                      </a:solidFill>
                      <a:prstDash val="solid"/>
                      <a:round/>
                      <a:headEnd type="none" w="med" len="med"/>
                      <a:tailEnd type="none" w="med" len="med"/>
                    </a:lnB>
                    <a:solidFill>
                      <a:srgbClr val="FFFF00"/>
                    </a:solidFill>
                  </a:tcPr>
                </a:tc>
                <a:tc>
                  <a:txBody>
                    <a:bodyPr/>
                    <a:lstStyle/>
                    <a:p>
                      <a:pPr algn="l" fontAlgn="b"/>
                      <a:r>
                        <a:rPr lang="en-US" sz="1100" b="1" i="0" u="none" strike="noStrike">
                          <a:solidFill>
                            <a:srgbClr val="000000"/>
                          </a:solidFill>
                          <a:effectLst/>
                          <a:highlight>
                            <a:srgbClr val="FFFF00"/>
                          </a:highlight>
                          <a:latin typeface="Aptos Narrow" panose="020B0004020202020204" pitchFamily="34" charset="0"/>
                        </a:rPr>
                        <a:t>6</a:t>
                      </a:r>
                    </a:p>
                  </a:txBody>
                  <a:tcPr marL="9525" marR="9525" marT="9525" marB="0" anchor="b">
                    <a:lnL>
                      <a:noFill/>
                    </a:lnL>
                    <a:lnR>
                      <a:noFill/>
                    </a:lnR>
                    <a:lnT w="6350" cap="flat" cmpd="sng" algn="ctr">
                      <a:solidFill>
                        <a:srgbClr val="156082"/>
                      </a:solidFill>
                      <a:prstDash val="solid"/>
                      <a:round/>
                      <a:headEnd type="none" w="med" len="med"/>
                      <a:tailEnd type="none" w="med" len="med"/>
                    </a:lnT>
                    <a:lnB w="6350" cap="flat" cmpd="sng" algn="ctr">
                      <a:solidFill>
                        <a:srgbClr val="156082"/>
                      </a:solidFill>
                      <a:prstDash val="solid"/>
                      <a:round/>
                      <a:headEnd type="none" w="med" len="med"/>
                      <a:tailEnd type="none" w="med" len="med"/>
                    </a:lnB>
                    <a:solidFill>
                      <a:srgbClr val="FFFF00"/>
                    </a:solidFill>
                  </a:tcPr>
                </a:tc>
                <a:extLst>
                  <a:ext uri="{0D108BD9-81ED-4DB2-BD59-A6C34878D82A}">
                    <a16:rowId xmlns:a16="http://schemas.microsoft.com/office/drawing/2014/main" val="3605861125"/>
                  </a:ext>
                </a:extLst>
              </a:tr>
              <a:tr h="190500">
                <a:tc>
                  <a:txBody>
                    <a:bodyPr/>
                    <a:lstStyle/>
                    <a:p>
                      <a:pPr algn="l" fontAlgn="b"/>
                      <a:r>
                        <a:rPr lang="en-US" sz="1100" b="1" i="0" u="none" strike="noStrike">
                          <a:solidFill>
                            <a:srgbClr val="000000"/>
                          </a:solidFill>
                          <a:effectLst/>
                          <a:latin typeface="Aptos Narrow" panose="020B0004020202020204" pitchFamily="34" charset="0"/>
                        </a:rPr>
                        <a:t>Sep</a:t>
                      </a:r>
                    </a:p>
                  </a:txBody>
                  <a:tcPr marL="9525" marR="9525" marT="9525" marB="0" anchor="b">
                    <a:lnL>
                      <a:noFill/>
                    </a:lnL>
                    <a:lnR>
                      <a:noFill/>
                    </a:lnR>
                    <a:lnT w="6350" cap="flat" cmpd="sng" algn="ctr">
                      <a:solidFill>
                        <a:srgbClr val="156082"/>
                      </a:solidFill>
                      <a:prstDash val="solid"/>
                      <a:round/>
                      <a:headEnd type="none" w="med" len="med"/>
                      <a:tailEnd type="none" w="med" len="med"/>
                    </a:lnT>
                    <a:lnB>
                      <a:noFill/>
                    </a:lnB>
                    <a:noFill/>
                  </a:tcPr>
                </a:tc>
                <a:tc>
                  <a:txBody>
                    <a:bodyPr/>
                    <a:lstStyle/>
                    <a:p>
                      <a:pPr algn="l" fontAlgn="b"/>
                      <a:r>
                        <a:rPr lang="en-US" sz="1100" b="0" i="0" u="none" strike="noStrike">
                          <a:solidFill>
                            <a:srgbClr val="000000"/>
                          </a:solidFill>
                          <a:effectLst/>
                          <a:latin typeface="Aptos Narrow" panose="020B0004020202020204" pitchFamily="34" charset="0"/>
                        </a:rPr>
                        <a:t>Sun</a:t>
                      </a:r>
                    </a:p>
                  </a:txBody>
                  <a:tcPr marL="9525" marR="9525" marT="9525" marB="0" anchor="b">
                    <a:lnL>
                      <a:noFill/>
                    </a:lnL>
                    <a:lnR>
                      <a:noFill/>
                    </a:lnR>
                    <a:lnT w="6350" cap="flat" cmpd="sng" algn="ctr">
                      <a:solidFill>
                        <a:srgbClr val="156082"/>
                      </a:solidFill>
                      <a:prstDash val="solid"/>
                      <a:round/>
                      <a:headEnd type="none" w="med" len="med"/>
                      <a:tailEnd type="none" w="med" len="med"/>
                    </a:lnT>
                    <a:lnB>
                      <a:noFill/>
                    </a:lnB>
                    <a:noFill/>
                  </a:tcPr>
                </a:tc>
                <a:tc>
                  <a:txBody>
                    <a:bodyPr/>
                    <a:lstStyle/>
                    <a:p>
                      <a:pPr algn="l" fontAlgn="b"/>
                      <a:r>
                        <a:rPr lang="en-US" sz="1100" b="0" i="0" u="none" strike="noStrike">
                          <a:solidFill>
                            <a:srgbClr val="000000"/>
                          </a:solidFill>
                          <a:effectLst/>
                          <a:latin typeface="Aptos Narrow" panose="020B0004020202020204" pitchFamily="34" charset="0"/>
                        </a:rPr>
                        <a:t>2</a:t>
                      </a:r>
                    </a:p>
                  </a:txBody>
                  <a:tcPr marL="9525" marR="9525" marT="9525" marB="0" anchor="b">
                    <a:lnL>
                      <a:noFill/>
                    </a:lnL>
                    <a:lnR>
                      <a:noFill/>
                    </a:lnR>
                    <a:lnT w="6350" cap="flat" cmpd="sng" algn="ctr">
                      <a:solidFill>
                        <a:srgbClr val="156082"/>
                      </a:solidFill>
                      <a:prstDash val="solid"/>
                      <a:round/>
                      <a:headEnd type="none" w="med" len="med"/>
                      <a:tailEnd type="none" w="med" len="med"/>
                    </a:lnT>
                    <a:lnB>
                      <a:noFill/>
                    </a:lnB>
                    <a:noFill/>
                  </a:tcPr>
                </a:tc>
                <a:tc>
                  <a:txBody>
                    <a:bodyPr/>
                    <a:lstStyle/>
                    <a:p>
                      <a:pPr algn="l" fontAlgn="b"/>
                      <a:r>
                        <a:rPr lang="en-US" sz="1100" b="0" i="0" u="none" strike="noStrike">
                          <a:solidFill>
                            <a:srgbClr val="000000"/>
                          </a:solidFill>
                          <a:effectLst/>
                          <a:latin typeface="Aptos Narrow" panose="020B0004020202020204" pitchFamily="34" charset="0"/>
                        </a:rPr>
                        <a:t>1</a:t>
                      </a:r>
                    </a:p>
                  </a:txBody>
                  <a:tcPr marL="9525" marR="9525" marT="9525" marB="0" anchor="b">
                    <a:lnL>
                      <a:noFill/>
                    </a:lnL>
                    <a:lnR>
                      <a:noFill/>
                    </a:lnR>
                    <a:lnT w="6350" cap="flat" cmpd="sng" algn="ctr">
                      <a:solidFill>
                        <a:srgbClr val="156082"/>
                      </a:solidFill>
                      <a:prstDash val="solid"/>
                      <a:round/>
                      <a:headEnd type="none" w="med" len="med"/>
                      <a:tailEnd type="none" w="med" len="med"/>
                    </a:lnT>
                    <a:lnB>
                      <a:noFill/>
                    </a:lnB>
                    <a:noFill/>
                  </a:tcPr>
                </a:tc>
                <a:tc>
                  <a:txBody>
                    <a:bodyPr/>
                    <a:lstStyle/>
                    <a:p>
                      <a:pPr algn="l" fontAlgn="b"/>
                      <a:r>
                        <a:rPr lang="en-US" sz="1100" b="0" i="0" u="none" strike="noStrike">
                          <a:solidFill>
                            <a:srgbClr val="000000"/>
                          </a:solidFill>
                          <a:effectLst/>
                          <a:latin typeface="Aptos Narrow" panose="020B0004020202020204" pitchFamily="34" charset="0"/>
                        </a:rPr>
                        <a:t>3</a:t>
                      </a:r>
                    </a:p>
                  </a:txBody>
                  <a:tcPr marL="9525" marR="9525" marT="9525" marB="0" anchor="b">
                    <a:lnL>
                      <a:noFill/>
                    </a:lnL>
                    <a:lnR>
                      <a:noFill/>
                    </a:lnR>
                    <a:lnT w="6350" cap="flat" cmpd="sng" algn="ctr">
                      <a:solidFill>
                        <a:srgbClr val="156082"/>
                      </a:solidFill>
                      <a:prstDash val="solid"/>
                      <a:round/>
                      <a:headEnd type="none" w="med" len="med"/>
                      <a:tailEnd type="none" w="med" len="med"/>
                    </a:lnT>
                    <a:lnB>
                      <a:noFill/>
                    </a:lnB>
                    <a:noFill/>
                  </a:tcPr>
                </a:tc>
                <a:extLst>
                  <a:ext uri="{0D108BD9-81ED-4DB2-BD59-A6C34878D82A}">
                    <a16:rowId xmlns:a16="http://schemas.microsoft.com/office/drawing/2014/main" val="3556899066"/>
                  </a:ext>
                </a:extLst>
              </a:tr>
              <a:tr h="190500">
                <a:tc>
                  <a:txBody>
                    <a:bodyPr/>
                    <a:lstStyle/>
                    <a:p>
                      <a:pPr algn="l" fontAlgn="b"/>
                      <a:endParaRPr lang="en-US" sz="1100" b="1" i="0" u="none" strike="noStrike">
                        <a:solidFill>
                          <a:srgbClr val="000000"/>
                        </a:solidFill>
                        <a:effectLst/>
                        <a:latin typeface="Aptos Narrow" panose="020B0004020202020204" pitchFamily="34" charset="0"/>
                      </a:endParaRPr>
                    </a:p>
                  </a:txBody>
                  <a:tcPr marL="9525" marR="9525" marT="9525" marB="0" anchor="b">
                    <a:lnL>
                      <a:noFill/>
                    </a:lnL>
                    <a:lnR>
                      <a:noFill/>
                    </a:lnR>
                    <a:lnT>
                      <a:noFill/>
                    </a:lnT>
                    <a:lnB w="6350" cap="flat" cmpd="sng" algn="ctr">
                      <a:solidFill>
                        <a:srgbClr val="156082"/>
                      </a:solidFill>
                      <a:prstDash val="solid"/>
                      <a:round/>
                      <a:headEnd type="none" w="med" len="med"/>
                      <a:tailEnd type="none" w="med" len="med"/>
                    </a:lnB>
                    <a:noFill/>
                  </a:tcPr>
                </a:tc>
                <a:tc>
                  <a:txBody>
                    <a:bodyPr/>
                    <a:lstStyle/>
                    <a:p>
                      <a:pPr algn="l" fontAlgn="b"/>
                      <a:r>
                        <a:rPr lang="en-US" sz="1100" b="0" i="0" u="none" strike="noStrike">
                          <a:solidFill>
                            <a:srgbClr val="000000"/>
                          </a:solidFill>
                          <a:effectLst/>
                          <a:latin typeface="Aptos Narrow" panose="020B0004020202020204" pitchFamily="34" charset="0"/>
                        </a:rPr>
                        <a:t>Sat</a:t>
                      </a:r>
                    </a:p>
                  </a:txBody>
                  <a:tcPr marL="9525" marR="9525" marT="9525" marB="0" anchor="b">
                    <a:lnL>
                      <a:noFill/>
                    </a:lnL>
                    <a:lnR>
                      <a:noFill/>
                    </a:lnR>
                    <a:lnT>
                      <a:noFill/>
                    </a:lnT>
                    <a:lnB w="6350" cap="flat" cmpd="sng" algn="ctr">
                      <a:solidFill>
                        <a:srgbClr val="156082"/>
                      </a:solidFill>
                      <a:prstDash val="solid"/>
                      <a:round/>
                      <a:headEnd type="none" w="med" len="med"/>
                      <a:tailEnd type="none" w="med" len="med"/>
                    </a:lnB>
                    <a:noFill/>
                  </a:tcPr>
                </a:tc>
                <a:tc>
                  <a:txBody>
                    <a:bodyPr/>
                    <a:lstStyle/>
                    <a:p>
                      <a:pPr algn="l" fontAlgn="b"/>
                      <a:r>
                        <a:rPr lang="en-US" sz="1100" b="0" i="0" u="none" strike="noStrike">
                          <a:solidFill>
                            <a:srgbClr val="000000"/>
                          </a:solidFill>
                          <a:effectLst/>
                          <a:latin typeface="Aptos Narrow" panose="020B0004020202020204" pitchFamily="34" charset="0"/>
                        </a:rPr>
                        <a:t>3</a:t>
                      </a:r>
                    </a:p>
                  </a:txBody>
                  <a:tcPr marL="9525" marR="9525" marT="9525" marB="0" anchor="b">
                    <a:lnL>
                      <a:noFill/>
                    </a:lnL>
                    <a:lnR>
                      <a:noFill/>
                    </a:lnR>
                    <a:lnT>
                      <a:noFill/>
                    </a:lnT>
                    <a:lnB w="6350" cap="flat" cmpd="sng" algn="ctr">
                      <a:solidFill>
                        <a:srgbClr val="156082"/>
                      </a:solidFill>
                      <a:prstDash val="solid"/>
                      <a:round/>
                      <a:headEnd type="none" w="med" len="med"/>
                      <a:tailEnd type="none" w="med" len="med"/>
                    </a:lnB>
                    <a:noFill/>
                  </a:tcPr>
                </a:tc>
                <a:tc>
                  <a:txBody>
                    <a:bodyPr/>
                    <a:lstStyle/>
                    <a:p>
                      <a:pPr algn="l" fontAlgn="b"/>
                      <a:r>
                        <a:rPr lang="en-US" sz="1100" b="0" i="0" u="none" strike="noStrike">
                          <a:solidFill>
                            <a:srgbClr val="000000"/>
                          </a:solidFill>
                          <a:effectLst/>
                          <a:latin typeface="Aptos Narrow" panose="020B0004020202020204" pitchFamily="34" charset="0"/>
                        </a:rPr>
                        <a:t>5</a:t>
                      </a:r>
                    </a:p>
                  </a:txBody>
                  <a:tcPr marL="9525" marR="9525" marT="9525" marB="0" anchor="b">
                    <a:lnL>
                      <a:noFill/>
                    </a:lnL>
                    <a:lnR>
                      <a:noFill/>
                    </a:lnR>
                    <a:lnT>
                      <a:noFill/>
                    </a:lnT>
                    <a:lnB w="6350" cap="flat" cmpd="sng" algn="ctr">
                      <a:solidFill>
                        <a:srgbClr val="156082"/>
                      </a:solidFill>
                      <a:prstDash val="solid"/>
                      <a:round/>
                      <a:headEnd type="none" w="med" len="med"/>
                      <a:tailEnd type="none" w="med" len="med"/>
                    </a:lnB>
                    <a:noFill/>
                  </a:tcPr>
                </a:tc>
                <a:tc>
                  <a:txBody>
                    <a:bodyPr/>
                    <a:lstStyle/>
                    <a:p>
                      <a:pPr algn="l" fontAlgn="b"/>
                      <a:r>
                        <a:rPr lang="en-US" sz="1100" b="0" i="0" u="none" strike="noStrike">
                          <a:solidFill>
                            <a:srgbClr val="000000"/>
                          </a:solidFill>
                          <a:effectLst/>
                          <a:latin typeface="Aptos Narrow" panose="020B0004020202020204" pitchFamily="34" charset="0"/>
                        </a:rPr>
                        <a:t>8</a:t>
                      </a:r>
                    </a:p>
                  </a:txBody>
                  <a:tcPr marL="9525" marR="9525" marT="9525" marB="0" anchor="b">
                    <a:lnL>
                      <a:noFill/>
                    </a:lnL>
                    <a:lnR>
                      <a:noFill/>
                    </a:lnR>
                    <a:lnT>
                      <a:noFill/>
                    </a:lnT>
                    <a:lnB w="6350" cap="flat" cmpd="sng" algn="ctr">
                      <a:solidFill>
                        <a:srgbClr val="156082"/>
                      </a:solidFill>
                      <a:prstDash val="solid"/>
                      <a:round/>
                      <a:headEnd type="none" w="med" len="med"/>
                      <a:tailEnd type="none" w="med" len="med"/>
                    </a:lnB>
                    <a:noFill/>
                  </a:tcPr>
                </a:tc>
                <a:extLst>
                  <a:ext uri="{0D108BD9-81ED-4DB2-BD59-A6C34878D82A}">
                    <a16:rowId xmlns:a16="http://schemas.microsoft.com/office/drawing/2014/main" val="2274824999"/>
                  </a:ext>
                </a:extLst>
              </a:tr>
              <a:tr h="190500">
                <a:tc>
                  <a:txBody>
                    <a:bodyPr/>
                    <a:lstStyle/>
                    <a:p>
                      <a:pPr algn="l" fontAlgn="b"/>
                      <a:r>
                        <a:rPr lang="en-US" sz="1100" b="1" i="0" u="none" strike="noStrike">
                          <a:solidFill>
                            <a:srgbClr val="000000"/>
                          </a:solidFill>
                          <a:effectLst/>
                          <a:highlight>
                            <a:srgbClr val="FFFF00"/>
                          </a:highlight>
                          <a:latin typeface="Aptos Narrow" panose="020B0004020202020204" pitchFamily="34" charset="0"/>
                        </a:rPr>
                        <a:t>Sep Total</a:t>
                      </a:r>
                    </a:p>
                  </a:txBody>
                  <a:tcPr marL="9525" marR="9525" marT="9525" marB="0" anchor="b">
                    <a:lnL>
                      <a:noFill/>
                    </a:lnL>
                    <a:lnR>
                      <a:noFill/>
                    </a:lnR>
                    <a:lnT w="6350" cap="flat" cmpd="sng" algn="ctr">
                      <a:solidFill>
                        <a:srgbClr val="156082"/>
                      </a:solidFill>
                      <a:prstDash val="solid"/>
                      <a:round/>
                      <a:headEnd type="none" w="med" len="med"/>
                      <a:tailEnd type="none" w="med" len="med"/>
                    </a:lnT>
                    <a:lnB w="6350" cap="flat" cmpd="sng" algn="ctr">
                      <a:solidFill>
                        <a:srgbClr val="156082"/>
                      </a:solidFill>
                      <a:prstDash val="solid"/>
                      <a:round/>
                      <a:headEnd type="none" w="med" len="med"/>
                      <a:tailEnd type="none" w="med" len="med"/>
                    </a:lnB>
                    <a:solidFill>
                      <a:srgbClr val="FFFF00"/>
                    </a:solidFill>
                  </a:tcPr>
                </a:tc>
                <a:tc>
                  <a:txBody>
                    <a:bodyPr/>
                    <a:lstStyle/>
                    <a:p>
                      <a:pPr algn="l" fontAlgn="b"/>
                      <a:r>
                        <a:rPr lang="en-US" sz="1100" b="1" i="0" u="none" strike="noStrike">
                          <a:solidFill>
                            <a:srgbClr val="000000"/>
                          </a:solidFill>
                          <a:effectLst/>
                          <a:highlight>
                            <a:srgbClr val="FFFF00"/>
                          </a:highlight>
                          <a:latin typeface="Aptos Narrow" panose="020B0004020202020204" pitchFamily="34" charset="0"/>
                        </a:rPr>
                        <a:t> </a:t>
                      </a:r>
                    </a:p>
                  </a:txBody>
                  <a:tcPr marL="9525" marR="9525" marT="9525" marB="0" anchor="b">
                    <a:lnL>
                      <a:noFill/>
                    </a:lnL>
                    <a:lnR>
                      <a:noFill/>
                    </a:lnR>
                    <a:lnT w="6350" cap="flat" cmpd="sng" algn="ctr">
                      <a:solidFill>
                        <a:srgbClr val="156082"/>
                      </a:solidFill>
                      <a:prstDash val="solid"/>
                      <a:round/>
                      <a:headEnd type="none" w="med" len="med"/>
                      <a:tailEnd type="none" w="med" len="med"/>
                    </a:lnT>
                    <a:lnB w="6350" cap="flat" cmpd="sng" algn="ctr">
                      <a:solidFill>
                        <a:srgbClr val="156082"/>
                      </a:solidFill>
                      <a:prstDash val="solid"/>
                      <a:round/>
                      <a:headEnd type="none" w="med" len="med"/>
                      <a:tailEnd type="none" w="med" len="med"/>
                    </a:lnB>
                    <a:solidFill>
                      <a:srgbClr val="FFFF00"/>
                    </a:solidFill>
                  </a:tcPr>
                </a:tc>
                <a:tc>
                  <a:txBody>
                    <a:bodyPr/>
                    <a:lstStyle/>
                    <a:p>
                      <a:pPr algn="l" fontAlgn="b"/>
                      <a:r>
                        <a:rPr lang="en-US" sz="1100" b="1" i="0" u="none" strike="noStrike">
                          <a:solidFill>
                            <a:srgbClr val="000000"/>
                          </a:solidFill>
                          <a:effectLst/>
                          <a:highlight>
                            <a:srgbClr val="FFFF00"/>
                          </a:highlight>
                          <a:latin typeface="Aptos Narrow" panose="020B0004020202020204" pitchFamily="34" charset="0"/>
                        </a:rPr>
                        <a:t>5</a:t>
                      </a:r>
                    </a:p>
                  </a:txBody>
                  <a:tcPr marL="9525" marR="9525" marT="9525" marB="0" anchor="b">
                    <a:lnL>
                      <a:noFill/>
                    </a:lnL>
                    <a:lnR>
                      <a:noFill/>
                    </a:lnR>
                    <a:lnT w="6350" cap="flat" cmpd="sng" algn="ctr">
                      <a:solidFill>
                        <a:srgbClr val="156082"/>
                      </a:solidFill>
                      <a:prstDash val="solid"/>
                      <a:round/>
                      <a:headEnd type="none" w="med" len="med"/>
                      <a:tailEnd type="none" w="med" len="med"/>
                    </a:lnT>
                    <a:lnB w="6350" cap="flat" cmpd="sng" algn="ctr">
                      <a:solidFill>
                        <a:srgbClr val="156082"/>
                      </a:solidFill>
                      <a:prstDash val="solid"/>
                      <a:round/>
                      <a:headEnd type="none" w="med" len="med"/>
                      <a:tailEnd type="none" w="med" len="med"/>
                    </a:lnB>
                    <a:solidFill>
                      <a:srgbClr val="FFFF00"/>
                    </a:solidFill>
                  </a:tcPr>
                </a:tc>
                <a:tc>
                  <a:txBody>
                    <a:bodyPr/>
                    <a:lstStyle/>
                    <a:p>
                      <a:pPr algn="l" fontAlgn="b"/>
                      <a:r>
                        <a:rPr lang="en-US" sz="1100" b="1" i="0" u="none" strike="noStrike">
                          <a:solidFill>
                            <a:srgbClr val="000000"/>
                          </a:solidFill>
                          <a:effectLst/>
                          <a:highlight>
                            <a:srgbClr val="FFFF00"/>
                          </a:highlight>
                          <a:latin typeface="Aptos Narrow" panose="020B0004020202020204" pitchFamily="34" charset="0"/>
                        </a:rPr>
                        <a:t>6</a:t>
                      </a:r>
                    </a:p>
                  </a:txBody>
                  <a:tcPr marL="9525" marR="9525" marT="9525" marB="0" anchor="b">
                    <a:lnL>
                      <a:noFill/>
                    </a:lnL>
                    <a:lnR>
                      <a:noFill/>
                    </a:lnR>
                    <a:lnT w="6350" cap="flat" cmpd="sng" algn="ctr">
                      <a:solidFill>
                        <a:srgbClr val="156082"/>
                      </a:solidFill>
                      <a:prstDash val="solid"/>
                      <a:round/>
                      <a:headEnd type="none" w="med" len="med"/>
                      <a:tailEnd type="none" w="med" len="med"/>
                    </a:lnT>
                    <a:lnB w="6350" cap="flat" cmpd="sng" algn="ctr">
                      <a:solidFill>
                        <a:srgbClr val="156082"/>
                      </a:solidFill>
                      <a:prstDash val="solid"/>
                      <a:round/>
                      <a:headEnd type="none" w="med" len="med"/>
                      <a:tailEnd type="none" w="med" len="med"/>
                    </a:lnB>
                    <a:solidFill>
                      <a:srgbClr val="FFFF00"/>
                    </a:solidFill>
                  </a:tcPr>
                </a:tc>
                <a:tc>
                  <a:txBody>
                    <a:bodyPr/>
                    <a:lstStyle/>
                    <a:p>
                      <a:pPr algn="l" fontAlgn="b"/>
                      <a:r>
                        <a:rPr lang="en-US" sz="1100" b="1" i="0" u="none" strike="noStrike" dirty="0">
                          <a:solidFill>
                            <a:srgbClr val="000000"/>
                          </a:solidFill>
                          <a:effectLst/>
                          <a:highlight>
                            <a:srgbClr val="FFFF00"/>
                          </a:highlight>
                          <a:latin typeface="Aptos Narrow" panose="020B0004020202020204" pitchFamily="34" charset="0"/>
                        </a:rPr>
                        <a:t>11</a:t>
                      </a:r>
                    </a:p>
                  </a:txBody>
                  <a:tcPr marL="9525" marR="9525" marT="9525" marB="0" anchor="b">
                    <a:lnL>
                      <a:noFill/>
                    </a:lnL>
                    <a:lnR>
                      <a:noFill/>
                    </a:lnR>
                    <a:lnT w="6350" cap="flat" cmpd="sng" algn="ctr">
                      <a:solidFill>
                        <a:srgbClr val="156082"/>
                      </a:solidFill>
                      <a:prstDash val="solid"/>
                      <a:round/>
                      <a:headEnd type="none" w="med" len="med"/>
                      <a:tailEnd type="none" w="med" len="med"/>
                    </a:lnT>
                    <a:lnB w="6350" cap="flat" cmpd="sng" algn="ctr">
                      <a:solidFill>
                        <a:srgbClr val="156082"/>
                      </a:solidFill>
                      <a:prstDash val="solid"/>
                      <a:round/>
                      <a:headEnd type="none" w="med" len="med"/>
                      <a:tailEnd type="none" w="med" len="med"/>
                    </a:lnB>
                    <a:solidFill>
                      <a:srgbClr val="FFFF00"/>
                    </a:solidFill>
                  </a:tcPr>
                </a:tc>
                <a:extLst>
                  <a:ext uri="{0D108BD9-81ED-4DB2-BD59-A6C34878D82A}">
                    <a16:rowId xmlns:a16="http://schemas.microsoft.com/office/drawing/2014/main" val="3409138494"/>
                  </a:ext>
                </a:extLst>
              </a:tr>
            </a:tbl>
          </a:graphicData>
        </a:graphic>
      </p:graphicFrame>
    </p:spTree>
    <p:extLst>
      <p:ext uri="{BB962C8B-B14F-4D97-AF65-F5344CB8AC3E}">
        <p14:creationId xmlns:p14="http://schemas.microsoft.com/office/powerpoint/2010/main" val="17307693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62E88E9E-1694-C96C-245C-2331EA86F10B}"/>
              </a:ext>
            </a:extLst>
          </p:cNvPr>
          <p:cNvSpPr>
            <a:spLocks noGrp="1"/>
          </p:cNvSpPr>
          <p:nvPr>
            <p:ph idx="1"/>
          </p:nvPr>
        </p:nvSpPr>
        <p:spPr>
          <a:xfrm>
            <a:off x="396458" y="1509208"/>
            <a:ext cx="3152485" cy="4264989"/>
          </a:xfrm>
        </p:spPr>
        <p:txBody>
          <a:bodyPr anchor="t">
            <a:normAutofit/>
          </a:bodyPr>
          <a:lstStyle/>
          <a:p>
            <a:pPr>
              <a:buFont typeface="Wingdings" panose="05000000000000000000" pitchFamily="2" charset="2"/>
              <a:buChar char="v"/>
            </a:pPr>
            <a:r>
              <a:rPr lang="en-GB" sz="1500" b="1" dirty="0"/>
              <a:t>Highlights as of September 2024:</a:t>
            </a:r>
          </a:p>
          <a:p>
            <a:pPr marL="457200" lvl="1" indent="0">
              <a:buNone/>
            </a:pPr>
            <a:endParaRPr lang="en-GB" sz="1200" u="sng" dirty="0"/>
          </a:p>
          <a:p>
            <a:pPr marL="457200" lvl="1" indent="0">
              <a:buNone/>
            </a:pPr>
            <a:r>
              <a:rPr lang="en-GB" sz="1200" u="sng" dirty="0"/>
              <a:t>WEEKEND ALERT REDUCTION</a:t>
            </a:r>
          </a:p>
          <a:p>
            <a:pPr marL="457200" lvl="1" indent="0">
              <a:buNone/>
            </a:pPr>
            <a:r>
              <a:rPr lang="en-GB" sz="1000" dirty="0"/>
              <a:t>Top Contributors (No Actions Done)</a:t>
            </a:r>
          </a:p>
          <a:p>
            <a:pPr marL="457200" lvl="1" indent="0">
              <a:buNone/>
            </a:pPr>
            <a:endParaRPr lang="en-GB" sz="1200" dirty="0"/>
          </a:p>
          <a:p>
            <a:pPr marL="457200" lvl="1" indent="0">
              <a:buNone/>
            </a:pPr>
            <a:r>
              <a:rPr lang="en-GB" sz="1200" dirty="0"/>
              <a:t>Alteryx : 2 </a:t>
            </a:r>
          </a:p>
          <a:p>
            <a:pPr marL="457200" lvl="1" indent="0">
              <a:buNone/>
            </a:pPr>
            <a:r>
              <a:rPr lang="en-GB" sz="1200" dirty="0"/>
              <a:t>	- These are disk space alerts from the Wintel team’s monitoring. We’ve added this to our list of repetitive alerts that need RCA and a long-term fix.</a:t>
            </a:r>
          </a:p>
          <a:p>
            <a:pPr marL="457200" lvl="1" indent="0">
              <a:buNone/>
            </a:pPr>
            <a:endParaRPr lang="en-GB" sz="1200" dirty="0"/>
          </a:p>
          <a:p>
            <a:pPr marL="457200" lvl="1" indent="0">
              <a:buNone/>
            </a:pPr>
            <a:r>
              <a:rPr lang="en-GB" sz="1200" dirty="0"/>
              <a:t>Lisa ETD: 2</a:t>
            </a:r>
          </a:p>
          <a:p>
            <a:pPr marL="457200" lvl="1" indent="0">
              <a:buNone/>
            </a:pPr>
            <a:r>
              <a:rPr lang="en-GB" sz="1200" dirty="0"/>
              <a:t>	- These are node availability alerts resulting from windows patching activity. We’ve already disabled the ticket alerts  for this one but have kept the email alerts active , as EAS’ coverage is only from Monday to Friday. </a:t>
            </a:r>
          </a:p>
          <a:p>
            <a:pPr marL="457200" lvl="1" indent="0">
              <a:buNone/>
            </a:pPr>
            <a:endParaRPr lang="en-GB" sz="1200" dirty="0"/>
          </a:p>
          <a:p>
            <a:pPr marL="457200" lvl="1" indent="0">
              <a:buNone/>
            </a:pPr>
            <a:endParaRPr lang="en-GB" sz="1200" dirty="0"/>
          </a:p>
          <a:p>
            <a:pPr marL="457200" lvl="1" indent="0">
              <a:buNone/>
            </a:pPr>
            <a:endParaRPr lang="en-GB" sz="1200" dirty="0"/>
          </a:p>
          <a:p>
            <a:pPr marL="457200" lvl="1" indent="0">
              <a:buNone/>
            </a:pPr>
            <a:endParaRPr lang="en-GB" sz="1200" dirty="0"/>
          </a:p>
          <a:p>
            <a:pPr marL="457200" lvl="1" indent="0">
              <a:buNone/>
            </a:pPr>
            <a:endParaRPr lang="en-GB" sz="1200" dirty="0"/>
          </a:p>
          <a:p>
            <a:pPr lvl="2">
              <a:buFont typeface="Wingdings" panose="05000000000000000000" pitchFamily="2" charset="2"/>
              <a:buChar char="§"/>
            </a:pPr>
            <a:endParaRPr lang="en-GB" sz="800" dirty="0"/>
          </a:p>
          <a:p>
            <a:pPr marL="457200" lvl="1" indent="0">
              <a:buNone/>
            </a:pPr>
            <a:endParaRPr lang="en-US" dirty="0"/>
          </a:p>
          <a:p>
            <a:endParaRPr lang="en-US" sz="2000" dirty="0"/>
          </a:p>
        </p:txBody>
      </p:sp>
      <p:sp>
        <p:nvSpPr>
          <p:cNvPr id="23" name="Rectangle 22">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Rectangle 23">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57ABF464-1F65-EE6E-5B2C-87E434191A61}"/>
              </a:ext>
            </a:extLst>
          </p:cNvPr>
          <p:cNvSpPr txBox="1"/>
          <p:nvPr/>
        </p:nvSpPr>
        <p:spPr>
          <a:xfrm>
            <a:off x="4427393" y="1251305"/>
            <a:ext cx="7002436" cy="246221"/>
          </a:xfrm>
          <a:prstGeom prst="rect">
            <a:avLst/>
          </a:prstGeom>
          <a:noFill/>
        </p:spPr>
        <p:txBody>
          <a:bodyPr wrap="square">
            <a:spAutoFit/>
          </a:bodyPr>
          <a:lstStyle/>
          <a:p>
            <a:pPr marL="457200" marR="0" lvl="1" indent="0" algn="ctr" defTabSz="914400" rtl="0" eaLnBrk="1" fontAlgn="auto" latinLnBrk="0" hangingPunct="1">
              <a:lnSpc>
                <a:spcPct val="100000"/>
              </a:lnSpc>
              <a:spcBef>
                <a:spcPts val="0"/>
              </a:spcBef>
              <a:spcAft>
                <a:spcPts val="0"/>
              </a:spcAft>
              <a:buClrTx/>
              <a:buSzTx/>
              <a:buFontTx/>
              <a:buNone/>
              <a:tabLst/>
              <a:defRPr/>
            </a:pPr>
            <a:r>
              <a:rPr kumimoji="0" lang="en-GB" sz="1000" b="0" i="0" u="sng" strike="noStrike" kern="1200" cap="none" spc="0" normalizeH="0" baseline="0" noProof="0" dirty="0">
                <a:ln>
                  <a:noFill/>
                </a:ln>
                <a:solidFill>
                  <a:prstClr val="black"/>
                </a:solidFill>
                <a:effectLst/>
                <a:uLnTx/>
                <a:uFillTx/>
                <a:latin typeface="Calibri" panose="020F0502020204030204"/>
                <a:ea typeface="+mn-ea"/>
                <a:cs typeface="+mn-cs"/>
              </a:rPr>
              <a:t>Weekend “no actions done” Alerts</a:t>
            </a:r>
            <a:endParaRPr kumimoji="0" lang="en-GB" sz="1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 name="Footer Placeholder 15">
            <a:extLst>
              <a:ext uri="{FF2B5EF4-FFF2-40B4-BE49-F238E27FC236}">
                <a16:creationId xmlns:a16="http://schemas.microsoft.com/office/drawing/2014/main" id="{906BD829-484E-5D3A-055E-DB74F97A520F}"/>
              </a:ext>
            </a:extLst>
          </p:cNvPr>
          <p:cNvSpPr>
            <a:spLocks noGrp="1"/>
          </p:cNvSpPr>
          <p:nvPr>
            <p:ph type="ftr" sz="quarter" idx="11"/>
          </p:nvPr>
        </p:nvSpPr>
        <p:spPr>
          <a:xfrm>
            <a:off x="0" y="6446622"/>
            <a:ext cx="4114800"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EAS - Monitoring Review</a:t>
            </a:r>
          </a:p>
        </p:txBody>
      </p:sp>
      <p:pic>
        <p:nvPicPr>
          <p:cNvPr id="12" name="Picture 11" descr="Six color pencils with different colors are drawing lines">
            <a:extLst>
              <a:ext uri="{FF2B5EF4-FFF2-40B4-BE49-F238E27FC236}">
                <a16:creationId xmlns:a16="http://schemas.microsoft.com/office/drawing/2014/main" id="{9A70F3F4-0AB0-E233-03B8-F412CDE0E78E}"/>
              </a:ext>
            </a:extLst>
          </p:cNvPr>
          <p:cNvPicPr>
            <a:picLocks noChangeAspect="1"/>
          </p:cNvPicPr>
          <p:nvPr/>
        </p:nvPicPr>
        <p:blipFill>
          <a:blip r:embed="rId2">
            <a:alphaModFix amt="10000"/>
            <a:extLst>
              <a:ext uri="{28A0092B-C50C-407E-A947-70E740481C1C}">
                <a14:useLocalDpi xmlns:a14="http://schemas.microsoft.com/office/drawing/2010/main" val="0"/>
              </a:ext>
            </a:extLst>
          </a:blip>
          <a:stretch>
            <a:fillRect/>
          </a:stretch>
        </p:blipFill>
        <p:spPr>
          <a:xfrm>
            <a:off x="4543501" y="-312874"/>
            <a:ext cx="4263389" cy="6400372"/>
          </a:xfrm>
          <a:prstGeom prst="rect">
            <a:avLst/>
          </a:prstGeom>
        </p:spPr>
      </p:pic>
      <p:graphicFrame>
        <p:nvGraphicFramePr>
          <p:cNvPr id="8" name="Chart 7">
            <a:extLst>
              <a:ext uri="{FF2B5EF4-FFF2-40B4-BE49-F238E27FC236}">
                <a16:creationId xmlns:a16="http://schemas.microsoft.com/office/drawing/2014/main" id="{00C95396-AE51-28E8-E640-39F3032B42F5}"/>
              </a:ext>
            </a:extLst>
          </p:cNvPr>
          <p:cNvGraphicFramePr>
            <a:graphicFrameLocks/>
          </p:cNvGraphicFramePr>
          <p:nvPr/>
        </p:nvGraphicFramePr>
        <p:xfrm>
          <a:off x="4822744" y="1773052"/>
          <a:ext cx="6819900" cy="3581401"/>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6158310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9" name="Rectangle 88">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1" name="Rectangle 90">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8" name="Rectangle 87">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0" name="Rectangle 89">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2" name="Freeform: Shape 91">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4" name="Rectangle 93">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le 3">
            <a:extLst>
              <a:ext uri="{FF2B5EF4-FFF2-40B4-BE49-F238E27FC236}">
                <a16:creationId xmlns:a16="http://schemas.microsoft.com/office/drawing/2014/main" id="{AA7FB70C-910C-C114-C801-6F3FFF1320C3}"/>
              </a:ext>
            </a:extLst>
          </p:cNvPr>
          <p:cNvSpPr>
            <a:spLocks noGrp="1"/>
          </p:cNvSpPr>
          <p:nvPr>
            <p:ph type="title"/>
          </p:nvPr>
        </p:nvSpPr>
        <p:spPr>
          <a:xfrm>
            <a:off x="466722" y="586855"/>
            <a:ext cx="3201366" cy="3387497"/>
          </a:xfrm>
        </p:spPr>
        <p:txBody>
          <a:bodyPr anchor="b">
            <a:normAutofit/>
          </a:bodyPr>
          <a:lstStyle/>
          <a:p>
            <a:pPr algn="r"/>
            <a:r>
              <a:rPr lang="en-GB" sz="4000">
                <a:solidFill>
                  <a:srgbClr val="FFFFFF"/>
                </a:solidFill>
              </a:rPr>
              <a:t>Wintel – Monitoring Review</a:t>
            </a:r>
            <a:endParaRPr lang="en-GB" sz="4000" dirty="0">
              <a:solidFill>
                <a:srgbClr val="FFFFFF"/>
              </a:solidFill>
            </a:endParaRPr>
          </a:p>
        </p:txBody>
      </p:sp>
      <p:sp>
        <p:nvSpPr>
          <p:cNvPr id="5" name="Content Placeholder 4">
            <a:extLst>
              <a:ext uri="{FF2B5EF4-FFF2-40B4-BE49-F238E27FC236}">
                <a16:creationId xmlns:a16="http://schemas.microsoft.com/office/drawing/2014/main" id="{36225A6B-DE2E-F0FB-B584-65F51EAA7C88}"/>
              </a:ext>
            </a:extLst>
          </p:cNvPr>
          <p:cNvSpPr>
            <a:spLocks noGrp="1"/>
          </p:cNvSpPr>
          <p:nvPr>
            <p:ph idx="1"/>
          </p:nvPr>
        </p:nvSpPr>
        <p:spPr>
          <a:xfrm>
            <a:off x="4581727" y="649480"/>
            <a:ext cx="3025303" cy="5546047"/>
          </a:xfrm>
        </p:spPr>
        <p:txBody>
          <a:bodyPr anchor="ctr">
            <a:normAutofit/>
          </a:bodyPr>
          <a:lstStyle/>
          <a:p>
            <a:pPr marL="0" indent="0">
              <a:buNone/>
            </a:pPr>
            <a:r>
              <a:rPr lang="en-GB" sz="1700" dirty="0"/>
              <a:t>Wintel’s monitoring noise stems from two automated alerts from </a:t>
            </a:r>
            <a:r>
              <a:rPr lang="en-GB" sz="1700" dirty="0" err="1"/>
              <a:t>CheckMK</a:t>
            </a:r>
            <a:r>
              <a:rPr lang="en-GB" sz="1700" dirty="0"/>
              <a:t> and </a:t>
            </a:r>
            <a:r>
              <a:rPr lang="en-GB" sz="1700" dirty="0" err="1"/>
              <a:t>Appd</a:t>
            </a:r>
            <a:r>
              <a:rPr lang="en-GB" sz="1700" dirty="0"/>
              <a:t>.</a:t>
            </a:r>
          </a:p>
          <a:p>
            <a:pPr marL="0" indent="0">
              <a:buNone/>
            </a:pPr>
            <a:r>
              <a:rPr lang="en-GB" sz="1700" b="1" i="1" dirty="0"/>
              <a:t>What is the Problem?</a:t>
            </a:r>
          </a:p>
          <a:p>
            <a:pPr marL="0" indent="0">
              <a:buNone/>
            </a:pPr>
            <a:r>
              <a:rPr lang="en-GB" sz="1700" dirty="0"/>
              <a:t>Lack of needed fine tuning with the monitoring tools has led to an increased </a:t>
            </a:r>
            <a:r>
              <a:rPr lang="en-US" sz="1700" dirty="0"/>
              <a:t>amount of non-actionable noise that negatively impacts teams’ ability to respond</a:t>
            </a:r>
            <a:r>
              <a:rPr lang="en-GB" sz="1700" dirty="0"/>
              <a:t> to alerts.</a:t>
            </a:r>
            <a:br>
              <a:rPr lang="en-GB" sz="1700" dirty="0"/>
            </a:br>
            <a:br>
              <a:rPr lang="en-GB" sz="1700" dirty="0"/>
            </a:br>
            <a:br>
              <a:rPr lang="en-GB" sz="1700" dirty="0"/>
            </a:br>
            <a:endParaRPr lang="en-GB" sz="1700" dirty="0"/>
          </a:p>
          <a:p>
            <a:pPr marL="0" indent="0">
              <a:buNone/>
            </a:pPr>
            <a:endParaRPr lang="en-GB" sz="1700" dirty="0"/>
          </a:p>
          <a:p>
            <a:pPr marL="0" indent="0">
              <a:buNone/>
            </a:pPr>
            <a:endParaRPr lang="en-GB" sz="1700" dirty="0"/>
          </a:p>
          <a:p>
            <a:pPr marL="0" indent="0">
              <a:buNone/>
            </a:pPr>
            <a:endParaRPr lang="en-GB" sz="1700" dirty="0"/>
          </a:p>
          <a:p>
            <a:pPr marL="0" indent="0">
              <a:buNone/>
            </a:pPr>
            <a:endParaRPr lang="en-GB" sz="1700" dirty="0"/>
          </a:p>
          <a:p>
            <a:pPr marL="0" indent="0">
              <a:buNone/>
            </a:pPr>
            <a:br>
              <a:rPr lang="en-GB" sz="1700" dirty="0"/>
            </a:br>
            <a:endParaRPr lang="en-GB" sz="1700" dirty="0"/>
          </a:p>
        </p:txBody>
      </p:sp>
      <p:pic>
        <p:nvPicPr>
          <p:cNvPr id="7" name="Picture 6" descr="A logo with white text&#10;&#10;Description automatically generated">
            <a:extLst>
              <a:ext uri="{FF2B5EF4-FFF2-40B4-BE49-F238E27FC236}">
                <a16:creationId xmlns:a16="http://schemas.microsoft.com/office/drawing/2014/main" id="{C8B8A309-2ABD-8516-81B6-F2F08C9477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01315" y="73177"/>
            <a:ext cx="790685" cy="876422"/>
          </a:xfrm>
          <a:prstGeom prst="rect">
            <a:avLst/>
          </a:prstGeom>
        </p:spPr>
      </p:pic>
      <p:sp>
        <p:nvSpPr>
          <p:cNvPr id="10" name="TextBox 9">
            <a:extLst>
              <a:ext uri="{FF2B5EF4-FFF2-40B4-BE49-F238E27FC236}">
                <a16:creationId xmlns:a16="http://schemas.microsoft.com/office/drawing/2014/main" id="{A744BD3C-DADD-DC08-C33A-880D9A5063EA}"/>
              </a:ext>
            </a:extLst>
          </p:cNvPr>
          <p:cNvSpPr txBox="1"/>
          <p:nvPr/>
        </p:nvSpPr>
        <p:spPr>
          <a:xfrm>
            <a:off x="7873674" y="1635301"/>
            <a:ext cx="4004196" cy="147732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PH" sz="1800" b="1" i="0" u="none" strike="noStrike" kern="1200" cap="none" spc="0" normalizeH="0" baseline="0" noProof="0" dirty="0">
                <a:ln>
                  <a:noFill/>
                </a:ln>
                <a:solidFill>
                  <a:prstClr val="black"/>
                </a:solidFill>
                <a:effectLst/>
                <a:uLnTx/>
                <a:uFillTx/>
                <a:latin typeface="Calibri" panose="020F0502020204030204"/>
                <a:ea typeface="+mn-ea"/>
                <a:cs typeface="+mn-cs"/>
              </a:rPr>
              <a:t>Wintel Tickets continue </a:t>
            </a:r>
            <a:r>
              <a:rPr kumimoji="0" lang="en-GB" sz="1800" b="1" i="0" u="none" strike="noStrike" kern="1200" cap="none" spc="0" normalizeH="0" baseline="0" noProof="0" dirty="0">
                <a:ln>
                  <a:noFill/>
                </a:ln>
                <a:solidFill>
                  <a:prstClr val="black"/>
                </a:solidFill>
                <a:effectLst/>
                <a:uLnTx/>
                <a:uFillTx/>
                <a:latin typeface="Calibri" panose="020F0502020204030204"/>
                <a:ea typeface="+mn-ea"/>
                <a:cs typeface="+mn-cs"/>
              </a:rPr>
              <a:t>trending downward as the team monitors and fine-tune</a:t>
            </a:r>
            <a:r>
              <a:rPr kumimoji="0" lang="en-PH" sz="1800" b="1" i="0" u="none" strike="noStrike" kern="1200" cap="none" spc="0" normalizeH="0" baseline="0" noProof="0" dirty="0">
                <a:ln>
                  <a:noFill/>
                </a:ln>
                <a:solidFill>
                  <a:prstClr val="black"/>
                </a:solidFill>
                <a:effectLst/>
                <a:uLnTx/>
                <a:uFillTx/>
                <a:latin typeface="Calibri" panose="020F0502020204030204"/>
                <a:ea typeface="+mn-ea"/>
                <a:cs typeface="+mn-cs"/>
              </a:rPr>
              <a:t> incoming alerts.</a:t>
            </a:r>
            <a:br>
              <a:rPr kumimoji="0" lang="en-PH" sz="1800" b="1"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en-PH" sz="1800" b="1" i="0" u="none" strike="noStrike" kern="1200" cap="none" spc="0" normalizeH="0" baseline="0" noProof="0" dirty="0">
                <a:ln>
                  <a:noFill/>
                </a:ln>
                <a:solidFill>
                  <a:prstClr val="black"/>
                </a:solidFill>
                <a:effectLst/>
                <a:uLnTx/>
                <a:uFillTx/>
                <a:latin typeface="Calibri" panose="020F0502020204030204"/>
                <a:ea typeface="+mn-ea"/>
                <a:cs typeface="+mn-cs"/>
              </a:rPr>
              <a:t>The six-month graph below shows an 83% reduction in alert volume</a:t>
            </a:r>
            <a:endPar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6" name="Picture 5">
            <a:extLst>
              <a:ext uri="{FF2B5EF4-FFF2-40B4-BE49-F238E27FC236}">
                <a16:creationId xmlns:a16="http://schemas.microsoft.com/office/drawing/2014/main" id="{E0D184F0-C9EF-DF81-B1B7-E5B6F10FBD09}"/>
              </a:ext>
            </a:extLst>
          </p:cNvPr>
          <p:cNvPicPr>
            <a:picLocks noChangeAspect="1"/>
          </p:cNvPicPr>
          <p:nvPr/>
        </p:nvPicPr>
        <p:blipFill>
          <a:blip r:embed="rId3"/>
          <a:stretch>
            <a:fillRect/>
          </a:stretch>
        </p:blipFill>
        <p:spPr>
          <a:xfrm>
            <a:off x="4581726" y="3439138"/>
            <a:ext cx="6982893" cy="2851983"/>
          </a:xfrm>
          <a:prstGeom prst="rect">
            <a:avLst/>
          </a:prstGeom>
        </p:spPr>
      </p:pic>
    </p:spTree>
    <p:extLst>
      <p:ext uri="{BB962C8B-B14F-4D97-AF65-F5344CB8AC3E}">
        <p14:creationId xmlns:p14="http://schemas.microsoft.com/office/powerpoint/2010/main" val="17612562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7966DC4-34CC-8106-3775-51C732EC3849}"/>
              </a:ext>
            </a:extLst>
          </p:cNvPr>
          <p:cNvSpPr>
            <a:spLocks noGrp="1"/>
          </p:cNvSpPr>
          <p:nvPr>
            <p:ph type="title"/>
          </p:nvPr>
        </p:nvSpPr>
        <p:spPr>
          <a:xfrm>
            <a:off x="1046746" y="586822"/>
            <a:ext cx="3560252" cy="1645920"/>
          </a:xfrm>
        </p:spPr>
        <p:txBody>
          <a:bodyPr>
            <a:normAutofit/>
          </a:bodyPr>
          <a:lstStyle/>
          <a:p>
            <a:r>
              <a:rPr lang="en-GB" sz="3200"/>
              <a:t>Wintel – Monitoring Review</a:t>
            </a:r>
          </a:p>
        </p:txBody>
      </p:sp>
      <p:sp>
        <p:nvSpPr>
          <p:cNvPr id="15" name="Rectangle 14">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7" name="Rectangle 16">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A0170149-8E83-C9EF-3F90-80905DEB9361}"/>
              </a:ext>
            </a:extLst>
          </p:cNvPr>
          <p:cNvSpPr>
            <a:spLocks noGrp="1"/>
          </p:cNvSpPr>
          <p:nvPr>
            <p:ph idx="1"/>
          </p:nvPr>
        </p:nvSpPr>
        <p:spPr>
          <a:xfrm>
            <a:off x="5351164" y="586822"/>
            <a:ext cx="6002636" cy="1645920"/>
          </a:xfrm>
        </p:spPr>
        <p:txBody>
          <a:bodyPr anchor="ctr">
            <a:normAutofit/>
          </a:bodyPr>
          <a:lstStyle/>
          <a:p>
            <a:pPr marL="0" indent="0">
              <a:buNone/>
            </a:pPr>
            <a:r>
              <a:rPr lang="en-GB" sz="700" b="1" dirty="0"/>
              <a:t>Approach: Identify the top Talkers: The following action has been applied</a:t>
            </a:r>
          </a:p>
          <a:p>
            <a:r>
              <a:rPr lang="en-GB" sz="700" dirty="0"/>
              <a:t>Setup a dashboard that will address top talker identification - Complete</a:t>
            </a:r>
          </a:p>
          <a:p>
            <a:r>
              <a:rPr lang="en-GB" sz="700" dirty="0"/>
              <a:t>Peruse tickets to have consistent categorization for better noise identification – Tickets coming in are uncategorized, which adds a layer of difficulty in identifying its source, and categorizing these incoming tickets has a dependency on other stakeholders which Wintel is perusing. - Ongoing</a:t>
            </a:r>
          </a:p>
          <a:p>
            <a:r>
              <a:rPr lang="en-GB" sz="700" dirty="0"/>
              <a:t>Schedule weekly ticket noise analysis - Ongoing</a:t>
            </a:r>
          </a:p>
          <a:p>
            <a:r>
              <a:rPr lang="en-GB" sz="700" dirty="0"/>
              <a:t> Create action plans on identified noise and execute them:</a:t>
            </a:r>
          </a:p>
          <a:p>
            <a:pPr lvl="1"/>
            <a:r>
              <a:rPr lang="en-GB" sz="700" dirty="0"/>
              <a:t>Disable Active Directory Alerts - Done</a:t>
            </a:r>
          </a:p>
          <a:p>
            <a:pPr lvl="1"/>
            <a:r>
              <a:rPr lang="en-GB" sz="700" dirty="0"/>
              <a:t>Adjusted Availability Alerts Ticket - Done</a:t>
            </a:r>
          </a:p>
          <a:p>
            <a:endParaRPr lang="en-GB" sz="700" dirty="0"/>
          </a:p>
        </p:txBody>
      </p:sp>
      <p:pic>
        <p:nvPicPr>
          <p:cNvPr id="5" name="Picture 4">
            <a:extLst>
              <a:ext uri="{FF2B5EF4-FFF2-40B4-BE49-F238E27FC236}">
                <a16:creationId xmlns:a16="http://schemas.microsoft.com/office/drawing/2014/main" id="{4D3D2A79-1EF7-2C64-06A1-EFB4F68A4EEA}"/>
              </a:ext>
            </a:extLst>
          </p:cNvPr>
          <p:cNvPicPr>
            <a:picLocks noChangeAspect="1"/>
          </p:cNvPicPr>
          <p:nvPr/>
        </p:nvPicPr>
        <p:blipFill>
          <a:blip r:embed="rId2"/>
          <a:stretch>
            <a:fillRect/>
          </a:stretch>
        </p:blipFill>
        <p:spPr>
          <a:xfrm>
            <a:off x="394575" y="2699466"/>
            <a:ext cx="11327288" cy="3183723"/>
          </a:xfrm>
          <a:prstGeom prst="rect">
            <a:avLst/>
          </a:prstGeom>
        </p:spPr>
      </p:pic>
    </p:spTree>
    <p:extLst>
      <p:ext uri="{BB962C8B-B14F-4D97-AF65-F5344CB8AC3E}">
        <p14:creationId xmlns:p14="http://schemas.microsoft.com/office/powerpoint/2010/main" val="33090746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2D7744E-49BC-1CBE-43E5-4DD03356FEF2}"/>
            </a:ext>
          </a:extLst>
        </p:cNvPr>
        <p:cNvGrpSpPr/>
        <p:nvPr/>
      </p:nvGrpSpPr>
      <p:grpSpPr>
        <a:xfrm>
          <a:off x="0" y="0"/>
          <a:ext cx="0" cy="0"/>
          <a:chOff x="0" y="0"/>
          <a:chExt cx="0" cy="0"/>
        </a:xfrm>
      </p:grpSpPr>
      <p:sp useBgFill="1">
        <p:nvSpPr>
          <p:cNvPr id="67" name="Rectangle 66">
            <a:extLst>
              <a:ext uri="{FF2B5EF4-FFF2-40B4-BE49-F238E27FC236}">
                <a16:creationId xmlns:a16="http://schemas.microsoft.com/office/drawing/2014/main" id="{B082622D-AAF3-4897-8629-FC918530D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69" name="Rectangle 68">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E1E1E1"/>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1B77398-D74C-C7E5-D145-18D19F4342E1}"/>
              </a:ext>
            </a:extLst>
          </p:cNvPr>
          <p:cNvSpPr>
            <a:spLocks noGrp="1"/>
          </p:cNvSpPr>
          <p:nvPr>
            <p:ph type="title"/>
          </p:nvPr>
        </p:nvSpPr>
        <p:spPr>
          <a:xfrm>
            <a:off x="1046746" y="641850"/>
            <a:ext cx="3611880" cy="1535865"/>
          </a:xfrm>
        </p:spPr>
        <p:txBody>
          <a:bodyPr>
            <a:normAutofit/>
          </a:bodyPr>
          <a:lstStyle/>
          <a:p>
            <a:r>
              <a:rPr lang="en-GB" sz="3200"/>
              <a:t>Wintel – Monitoring Review</a:t>
            </a:r>
          </a:p>
        </p:txBody>
      </p:sp>
      <p:sp>
        <p:nvSpPr>
          <p:cNvPr id="71" name="Rectangle 70">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73" name="Rectangle 72">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62" name="Content Placeholder 2">
            <a:extLst>
              <a:ext uri="{FF2B5EF4-FFF2-40B4-BE49-F238E27FC236}">
                <a16:creationId xmlns:a16="http://schemas.microsoft.com/office/drawing/2014/main" id="{98947008-39C9-E0E6-C20C-D54A3B66D257}"/>
              </a:ext>
            </a:extLst>
          </p:cNvPr>
          <p:cNvGraphicFramePr>
            <a:graphicFrameLocks noGrp="1"/>
          </p:cNvGraphicFramePr>
          <p:nvPr>
            <p:ph idx="1"/>
          </p:nvPr>
        </p:nvGraphicFramePr>
        <p:xfrm>
          <a:off x="5300640" y="641850"/>
          <a:ext cx="6053160" cy="15358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Picture 3">
            <a:extLst>
              <a:ext uri="{FF2B5EF4-FFF2-40B4-BE49-F238E27FC236}">
                <a16:creationId xmlns:a16="http://schemas.microsoft.com/office/drawing/2014/main" id="{04CBDB0B-7387-16D3-0B09-C39579AE1ED2}"/>
              </a:ext>
            </a:extLst>
          </p:cNvPr>
          <p:cNvPicPr>
            <a:picLocks noChangeAspect="1"/>
          </p:cNvPicPr>
          <p:nvPr/>
        </p:nvPicPr>
        <p:blipFill>
          <a:blip r:embed="rId7"/>
          <a:stretch>
            <a:fillRect/>
          </a:stretch>
        </p:blipFill>
        <p:spPr>
          <a:xfrm>
            <a:off x="407020" y="2870329"/>
            <a:ext cx="11314843" cy="3172133"/>
          </a:xfrm>
          <a:prstGeom prst="rect">
            <a:avLst/>
          </a:prstGeom>
        </p:spPr>
      </p:pic>
    </p:spTree>
    <p:extLst>
      <p:ext uri="{BB962C8B-B14F-4D97-AF65-F5344CB8AC3E}">
        <p14:creationId xmlns:p14="http://schemas.microsoft.com/office/powerpoint/2010/main" val="2981526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Rectangle 16">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Rectangle 18">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Title 1">
            <a:extLst>
              <a:ext uri="{FF2B5EF4-FFF2-40B4-BE49-F238E27FC236}">
                <a16:creationId xmlns:a16="http://schemas.microsoft.com/office/drawing/2014/main" id="{D6867D6E-CFDE-E0B1-CE83-9D5E68C8ECD6}"/>
              </a:ext>
            </a:extLst>
          </p:cNvPr>
          <p:cNvSpPr txBox="1">
            <a:spLocks/>
          </p:cNvSpPr>
          <p:nvPr/>
        </p:nvSpPr>
        <p:spPr>
          <a:xfrm>
            <a:off x="1371599" y="294538"/>
            <a:ext cx="9895951" cy="103366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600"/>
              </a:spcAft>
              <a:buClrTx/>
              <a:buSzTx/>
              <a:buFontTx/>
              <a:buNone/>
              <a:tabLst/>
              <a:defRPr/>
            </a:pPr>
            <a:r>
              <a:rPr kumimoji="0" lang="en-US" sz="4000" b="0" i="0" u="none" strike="noStrike" kern="1200" cap="none" spc="0" normalizeH="0" baseline="0" noProof="0" dirty="0">
                <a:ln>
                  <a:noFill/>
                </a:ln>
                <a:solidFill>
                  <a:srgbClr val="FFFFFF"/>
                </a:solidFill>
                <a:effectLst/>
                <a:uLnTx/>
                <a:uFillTx/>
                <a:latin typeface="Calibri Light" panose="020F0302020204030204"/>
                <a:ea typeface="+mj-ea"/>
                <a:cs typeface="+mj-cs"/>
              </a:rPr>
              <a:t>Wintel – Monitoring Review</a:t>
            </a:r>
          </a:p>
        </p:txBody>
      </p:sp>
      <p:sp>
        <p:nvSpPr>
          <p:cNvPr id="3" name="Content Placeholder 2">
            <a:extLst>
              <a:ext uri="{FF2B5EF4-FFF2-40B4-BE49-F238E27FC236}">
                <a16:creationId xmlns:a16="http://schemas.microsoft.com/office/drawing/2014/main" id="{1217B105-625E-1286-1D62-A14522C4B57D}"/>
              </a:ext>
            </a:extLst>
          </p:cNvPr>
          <p:cNvSpPr>
            <a:spLocks noGrp="1"/>
          </p:cNvSpPr>
          <p:nvPr>
            <p:ph idx="1"/>
          </p:nvPr>
        </p:nvSpPr>
        <p:spPr>
          <a:xfrm>
            <a:off x="1371599" y="2318197"/>
            <a:ext cx="9724031" cy="3683358"/>
          </a:xfrm>
        </p:spPr>
        <p:txBody>
          <a:bodyPr vert="horz" lIns="91440" tIns="45720" rIns="91440" bIns="45720" rtlCol="0" anchor="ctr">
            <a:normAutofit/>
          </a:bodyPr>
          <a:lstStyle/>
          <a:p>
            <a:r>
              <a:rPr lang="en-US" sz="2000" b="1" dirty="0"/>
              <a:t>September Progress:</a:t>
            </a:r>
          </a:p>
          <a:p>
            <a:pPr lvl="1"/>
            <a:r>
              <a:rPr lang="en-US" sz="2000" dirty="0"/>
              <a:t>56% reduction of Wintel alerts from August to September</a:t>
            </a:r>
          </a:p>
          <a:p>
            <a:pPr lvl="1"/>
            <a:r>
              <a:rPr lang="en-US" sz="2000" dirty="0"/>
              <a:t>Deployment of </a:t>
            </a:r>
            <a:r>
              <a:rPr lang="en-US" sz="2000" dirty="0" err="1"/>
              <a:t>Checkmk</a:t>
            </a:r>
            <a:r>
              <a:rPr lang="en-US" sz="2000" dirty="0"/>
              <a:t> continues to progress.</a:t>
            </a:r>
          </a:p>
          <a:p>
            <a:pPr lvl="1"/>
            <a:r>
              <a:rPr lang="en-US" sz="2000" dirty="0"/>
              <a:t>Weekly ticket review is ongoing to reduce the number of tickets further.</a:t>
            </a:r>
          </a:p>
        </p:txBody>
      </p:sp>
    </p:spTree>
    <p:extLst>
      <p:ext uri="{BB962C8B-B14F-4D97-AF65-F5344CB8AC3E}">
        <p14:creationId xmlns:p14="http://schemas.microsoft.com/office/powerpoint/2010/main" val="37004692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Rectangle 16">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Rectangle 18">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Title 1">
            <a:extLst>
              <a:ext uri="{FF2B5EF4-FFF2-40B4-BE49-F238E27FC236}">
                <a16:creationId xmlns:a16="http://schemas.microsoft.com/office/drawing/2014/main" id="{D6867D6E-CFDE-E0B1-CE83-9D5E68C8ECD6}"/>
              </a:ext>
            </a:extLst>
          </p:cNvPr>
          <p:cNvSpPr txBox="1">
            <a:spLocks/>
          </p:cNvSpPr>
          <p:nvPr/>
        </p:nvSpPr>
        <p:spPr>
          <a:xfrm>
            <a:off x="1371599" y="294538"/>
            <a:ext cx="9895951" cy="103366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600"/>
              </a:spcAft>
              <a:buClrTx/>
              <a:buSzTx/>
              <a:buFontTx/>
              <a:buNone/>
              <a:tabLst/>
              <a:defRPr/>
            </a:pPr>
            <a:r>
              <a:rPr kumimoji="0" lang="en-US" sz="4000" b="0" i="0" u="none" strike="noStrike" kern="1200" cap="none" spc="0" normalizeH="0" baseline="0" noProof="0" dirty="0">
                <a:ln>
                  <a:noFill/>
                </a:ln>
                <a:solidFill>
                  <a:srgbClr val="FFFFFF"/>
                </a:solidFill>
                <a:effectLst/>
                <a:uLnTx/>
                <a:uFillTx/>
                <a:latin typeface="Calibri Light" panose="020F0302020204030204"/>
                <a:ea typeface="+mj-ea"/>
                <a:cs typeface="+mj-cs"/>
              </a:rPr>
              <a:t>DBA – Monitoring Review</a:t>
            </a:r>
          </a:p>
        </p:txBody>
      </p:sp>
      <p:sp>
        <p:nvSpPr>
          <p:cNvPr id="2" name="TextBox 1">
            <a:extLst>
              <a:ext uri="{FF2B5EF4-FFF2-40B4-BE49-F238E27FC236}">
                <a16:creationId xmlns:a16="http://schemas.microsoft.com/office/drawing/2014/main" id="{06BC6FAD-99D2-472F-0C0C-167B7B4AFE04}"/>
              </a:ext>
            </a:extLst>
          </p:cNvPr>
          <p:cNvSpPr txBox="1"/>
          <p:nvPr/>
        </p:nvSpPr>
        <p:spPr>
          <a:xfrm>
            <a:off x="450165" y="1674056"/>
            <a:ext cx="8556673" cy="286232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1" i="0" u="none" strike="noStrike" kern="1200" cap="none" spc="0" normalizeH="0" baseline="0" noProof="0" dirty="0">
                <a:ln>
                  <a:noFill/>
                </a:ln>
                <a:solidFill>
                  <a:prstClr val="black"/>
                </a:solidFill>
                <a:effectLst/>
                <a:uLnTx/>
                <a:uFillTx/>
                <a:latin typeface="Calibri" panose="020F0502020204030204"/>
                <a:ea typeface="+mn-ea"/>
                <a:cs typeface="+mn-cs"/>
              </a:rPr>
              <a:t>Approach: Identify the top Talkers: The following action has been applied</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Segoe UI" panose="020B0502040204020203" pitchFamily="34" charset="0"/>
                <a:ea typeface="Aptos" panose="020B0004020202020204" pitchFamily="34" charset="0"/>
                <a:cs typeface="+mn-cs"/>
              </a:rPr>
              <a:t>- Each team must be responsible and accountable for their own noise reduction / fine tuning</a:t>
            </a:r>
            <a:endParaRPr kumimoji="0" lang="en-GB" sz="1800" b="0" i="0" u="none" strike="noStrike" kern="1200" cap="none" spc="0" normalizeH="0" baseline="0" noProof="0" dirty="0">
              <a:ln>
                <a:noFill/>
              </a:ln>
              <a:solidFill>
                <a:prstClr val="black"/>
              </a:solidFill>
              <a:effectLst/>
              <a:uLnTx/>
              <a:uFillTx/>
              <a:latin typeface="Calibri" panose="020F0502020204030204" pitchFamily="34" charset="0"/>
              <a:ea typeface="Aptos" panose="020B0004020202020204" pitchFamily="34"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Segoe UI" panose="020B0502040204020203" pitchFamily="34" charset="0"/>
                <a:ea typeface="Aptos" panose="020B0004020202020204" pitchFamily="34" charset="0"/>
                <a:cs typeface="+mn-cs"/>
              </a:rPr>
              <a:t>- Categorise and Prioritise events, drop some types of events that do not require immediate human action</a:t>
            </a:r>
            <a:endParaRPr kumimoji="0" lang="en-GB" sz="1800" b="0" i="0" u="none" strike="noStrike" kern="1200" cap="none" spc="0" normalizeH="0" baseline="0" noProof="0" dirty="0">
              <a:ln>
                <a:noFill/>
              </a:ln>
              <a:solidFill>
                <a:prstClr val="black"/>
              </a:solidFill>
              <a:effectLst/>
              <a:uLnTx/>
              <a:uFillTx/>
              <a:latin typeface="Calibri" panose="020F0502020204030204" pitchFamily="34" charset="0"/>
              <a:ea typeface="Aptos" panose="020B0004020202020204" pitchFamily="34"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Segoe UI" panose="020B0502040204020203" pitchFamily="34" charset="0"/>
                <a:ea typeface="Aptos" panose="020B0004020202020204" pitchFamily="34" charset="0"/>
                <a:cs typeface="+mn-cs"/>
              </a:rPr>
              <a:t>- Stop alerting on non-Production</a:t>
            </a:r>
            <a:endParaRPr kumimoji="0" lang="en-GB" sz="1800" b="0" i="0" u="none" strike="noStrike" kern="1200" cap="none" spc="0" normalizeH="0" baseline="0" noProof="0" dirty="0">
              <a:ln>
                <a:noFill/>
              </a:ln>
              <a:solidFill>
                <a:prstClr val="black"/>
              </a:solidFill>
              <a:effectLst/>
              <a:uLnTx/>
              <a:uFillTx/>
              <a:latin typeface="Calibri" panose="020F0502020204030204" pitchFamily="34" charset="0"/>
              <a:ea typeface="Aptos" panose="020B0004020202020204" pitchFamily="34"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Segoe UI" panose="020B0502040204020203" pitchFamily="34" charset="0"/>
                <a:ea typeface="Aptos" panose="020B0004020202020204" pitchFamily="34" charset="0"/>
                <a:cs typeface="+mn-cs"/>
              </a:rPr>
              <a:t>- Stop duplicate alerts </a:t>
            </a:r>
            <a:r>
              <a:rPr kumimoji="0" lang="en-GB" sz="1800" b="0" i="0" u="none" strike="noStrike" kern="1200" cap="none" spc="0" normalizeH="0" baseline="0" noProof="0" dirty="0" err="1">
                <a:ln>
                  <a:noFill/>
                </a:ln>
                <a:solidFill>
                  <a:prstClr val="black"/>
                </a:solidFill>
                <a:effectLst/>
                <a:uLnTx/>
                <a:uFillTx/>
                <a:latin typeface="Segoe UI" panose="020B0502040204020203" pitchFamily="34" charset="0"/>
                <a:ea typeface="Aptos" panose="020B0004020202020204" pitchFamily="34" charset="0"/>
                <a:cs typeface="+mn-cs"/>
              </a:rPr>
              <a:t>AppD</a:t>
            </a:r>
            <a:r>
              <a:rPr kumimoji="0" lang="en-GB" sz="1800" b="0" i="0" u="none" strike="noStrike" kern="1200" cap="none" spc="0" normalizeH="0" baseline="0" noProof="0" dirty="0">
                <a:ln>
                  <a:noFill/>
                </a:ln>
                <a:solidFill>
                  <a:prstClr val="black"/>
                </a:solidFill>
                <a:effectLst/>
                <a:uLnTx/>
                <a:uFillTx/>
                <a:latin typeface="Segoe UI" panose="020B0502040204020203" pitchFamily="34" charset="0"/>
                <a:ea typeface="Aptos" panose="020B0004020202020204" pitchFamily="34" charset="0"/>
                <a:cs typeface="+mn-cs"/>
              </a:rPr>
              <a:t>  /</a:t>
            </a:r>
            <a:r>
              <a:rPr kumimoji="0" lang="en-GB" sz="1800" b="0" i="0" u="none" strike="noStrike" kern="1200" cap="none" spc="0" normalizeH="0" baseline="0" noProof="0" dirty="0" err="1">
                <a:ln>
                  <a:noFill/>
                </a:ln>
                <a:solidFill>
                  <a:prstClr val="black"/>
                </a:solidFill>
                <a:effectLst/>
                <a:uLnTx/>
                <a:uFillTx/>
                <a:latin typeface="Segoe UI" panose="020B0502040204020203" pitchFamily="34" charset="0"/>
                <a:ea typeface="Aptos" panose="020B0004020202020204" pitchFamily="34" charset="0"/>
                <a:cs typeface="+mn-cs"/>
              </a:rPr>
              <a:t>CheckMK</a:t>
            </a:r>
            <a:endParaRPr kumimoji="0" lang="en-GB" sz="1800" b="0" i="0" u="none" strike="noStrike" kern="1200" cap="none" spc="0" normalizeH="0" baseline="0" noProof="0" dirty="0">
              <a:ln>
                <a:noFill/>
              </a:ln>
              <a:solidFill>
                <a:prstClr val="black"/>
              </a:solidFill>
              <a:effectLst/>
              <a:uLnTx/>
              <a:uFillTx/>
              <a:latin typeface="Calibri" panose="020F0502020204030204" pitchFamily="34" charset="0"/>
              <a:ea typeface="Aptos" panose="020B0004020202020204" pitchFamily="34"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Segoe UI" panose="020B0502040204020203" pitchFamily="34" charset="0"/>
                <a:ea typeface="Aptos" panose="020B0004020202020204" pitchFamily="34" charset="0"/>
                <a:cs typeface="+mn-cs"/>
              </a:rPr>
              <a:t>- Fine tune performance thresholds to reduce transient or false alerts</a:t>
            </a:r>
            <a:endParaRPr kumimoji="0" lang="en-GB" sz="1800" b="0" i="0" u="none" strike="noStrike" kern="1200" cap="none" spc="0" normalizeH="0" baseline="0" noProof="0" dirty="0">
              <a:ln>
                <a:noFill/>
              </a:ln>
              <a:solidFill>
                <a:prstClr val="black"/>
              </a:solidFill>
              <a:effectLst/>
              <a:uLnTx/>
              <a:uFillTx/>
              <a:latin typeface="Calibri" panose="020F0502020204030204" pitchFamily="34" charset="0"/>
              <a:ea typeface="Aptos" panose="020B0004020202020204" pitchFamily="34"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Segoe UI" panose="020B0502040204020203" pitchFamily="34" charset="0"/>
                <a:ea typeface="Aptos" panose="020B0004020202020204" pitchFamily="34" charset="0"/>
                <a:cs typeface="+mn-cs"/>
              </a:rPr>
              <a:t>- Work on chronic issues</a:t>
            </a:r>
            <a:endParaRPr kumimoji="0" lang="en-GB" sz="1800" b="0" i="0" u="none" strike="noStrike" kern="1200" cap="none" spc="0" normalizeH="0" baseline="0" noProof="0" dirty="0">
              <a:ln>
                <a:noFill/>
              </a:ln>
              <a:solidFill>
                <a:prstClr val="black"/>
              </a:solidFill>
              <a:effectLst/>
              <a:uLnTx/>
              <a:uFillTx/>
              <a:latin typeface="Calibri" panose="020F0502020204030204" pitchFamily="34" charset="0"/>
              <a:ea typeface="Aptos" panose="020B0004020202020204" pitchFamily="34"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Segoe UI" panose="020B0502040204020203" pitchFamily="34" charset="0"/>
                <a:ea typeface="Aptos" panose="020B0004020202020204" pitchFamily="34" charset="0"/>
                <a:cs typeface="+mn-cs"/>
              </a:rPr>
              <a:t>- Continuous Improvement / Gardening</a:t>
            </a:r>
            <a:r>
              <a:rPr kumimoji="0" lang="en-GB" sz="1800" b="1" i="0" u="none" strike="noStrike" kern="1200" cap="none" spc="0" normalizeH="0" baseline="0" noProof="0" dirty="0">
                <a:ln>
                  <a:noFill/>
                </a:ln>
                <a:solidFill>
                  <a:prstClr val="black"/>
                </a:solidFill>
                <a:effectLst/>
                <a:uLnTx/>
                <a:uFillTx/>
                <a:latin typeface="Segoe UI" panose="020B0502040204020203" pitchFamily="34" charset="0"/>
                <a:ea typeface="Aptos" panose="020B0004020202020204" pitchFamily="34" charset="0"/>
                <a:cs typeface="+mn-cs"/>
              </a:rPr>
              <a:t> </a:t>
            </a:r>
            <a:endParaRPr kumimoji="0" lang="en-GB" sz="1800" b="0" i="0" u="none" strike="noStrike" kern="1200" cap="none" spc="0" normalizeH="0" baseline="0" noProof="0" dirty="0">
              <a:ln>
                <a:noFill/>
              </a:ln>
              <a:solidFill>
                <a:prstClr val="black"/>
              </a:solidFill>
              <a:effectLst/>
              <a:uLnTx/>
              <a:uFillTx/>
              <a:latin typeface="Calibri" panose="020F0502020204030204" pitchFamily="34" charset="0"/>
              <a:ea typeface="Aptos" panose="020B0004020202020204" pitchFamily="34" charset="0"/>
              <a:cs typeface="+mn-cs"/>
            </a:endParaRPr>
          </a:p>
        </p:txBody>
      </p:sp>
      <p:sp>
        <p:nvSpPr>
          <p:cNvPr id="8" name="TextBox 7">
            <a:extLst>
              <a:ext uri="{FF2B5EF4-FFF2-40B4-BE49-F238E27FC236}">
                <a16:creationId xmlns:a16="http://schemas.microsoft.com/office/drawing/2014/main" id="{17E3F0C0-F78E-1B66-FE96-866D77F867EA}"/>
              </a:ext>
            </a:extLst>
          </p:cNvPr>
          <p:cNvSpPr txBox="1"/>
          <p:nvPr/>
        </p:nvSpPr>
        <p:spPr>
          <a:xfrm>
            <a:off x="450164" y="4619691"/>
            <a:ext cx="8556673" cy="1600438"/>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alibri" panose="020F0502020204030204"/>
                <a:ea typeface="+mn-ea"/>
                <a:cs typeface="+mn-cs"/>
              </a:rPr>
              <a:t>Current Progress:</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As we continue to fine-tune availability alerts, we have so far achieved a  reduction of 5.39% month on month August – September 2024, excluding </a:t>
            </a:r>
            <a:r>
              <a:rPr kumimoji="0" lang="en-US" sz="1400" b="0" i="0" u="none" strike="noStrike" kern="1200" cap="none" spc="0" normalizeH="0" baseline="0" noProof="0" dirty="0" err="1">
                <a:ln>
                  <a:noFill/>
                </a:ln>
                <a:solidFill>
                  <a:prstClr val="black"/>
                </a:solidFill>
                <a:effectLst/>
                <a:uLnTx/>
                <a:uFillTx/>
                <a:latin typeface="Calibri" panose="020F0502020204030204"/>
                <a:ea typeface="+mn-ea"/>
                <a:cs typeface="+mn-cs"/>
              </a:rPr>
              <a:t>AppD</a:t>
            </a: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 The trend for Spotlight and OEM are trending downwards from August to September. However August and September data were skewed by </a:t>
            </a:r>
            <a:r>
              <a:rPr kumimoji="0" lang="en-US" sz="1400" b="0" i="0" u="none" strike="noStrike" kern="1200" cap="none" spc="0" normalizeH="0" baseline="0" noProof="0" dirty="0" err="1">
                <a:ln>
                  <a:noFill/>
                </a:ln>
                <a:solidFill>
                  <a:prstClr val="black"/>
                </a:solidFill>
                <a:effectLst/>
                <a:uLnTx/>
                <a:uFillTx/>
                <a:latin typeface="Calibri" panose="020F0502020204030204"/>
                <a:ea typeface="+mn-ea"/>
                <a:cs typeface="+mn-cs"/>
              </a:rPr>
              <a:t>AppD</a:t>
            </a: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 tickets which </a:t>
            </a:r>
            <a:r>
              <a:rPr kumimoji="0" lang="en-US" sz="1400" b="0" i="0" u="none" strike="noStrike" kern="1200" cap="none" spc="0" normalizeH="0" baseline="0" noProof="0" dirty="0" err="1">
                <a:ln>
                  <a:noFill/>
                </a:ln>
                <a:solidFill>
                  <a:prstClr val="black"/>
                </a:solidFill>
                <a:effectLst/>
                <a:uLnTx/>
                <a:uFillTx/>
                <a:latin typeface="Calibri" panose="020F0502020204030204"/>
                <a:ea typeface="+mn-ea"/>
                <a:cs typeface="+mn-cs"/>
              </a:rPr>
              <a:t>AppD</a:t>
            </a: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 team is investigating for the cause of the spike.</a:t>
            </a:r>
          </a:p>
          <a:p>
            <a:pPr marL="457200" marR="0" lvl="1"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To Date focus has been on Removing Non-Prod alerting and fine-tuning alerting threshold</a:t>
            </a:r>
          </a:p>
        </p:txBody>
      </p:sp>
    </p:spTree>
    <p:extLst>
      <p:ext uri="{BB962C8B-B14F-4D97-AF65-F5344CB8AC3E}">
        <p14:creationId xmlns:p14="http://schemas.microsoft.com/office/powerpoint/2010/main" val="19432213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4" name="Rectangle 83">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le 3">
            <a:extLst>
              <a:ext uri="{FF2B5EF4-FFF2-40B4-BE49-F238E27FC236}">
                <a16:creationId xmlns:a16="http://schemas.microsoft.com/office/drawing/2014/main" id="{AA7FB70C-910C-C114-C801-6F3FFF1320C3}"/>
              </a:ext>
            </a:extLst>
          </p:cNvPr>
          <p:cNvSpPr>
            <a:spLocks noGrp="1"/>
          </p:cNvSpPr>
          <p:nvPr>
            <p:ph type="title"/>
          </p:nvPr>
        </p:nvSpPr>
        <p:spPr>
          <a:xfrm>
            <a:off x="630936" y="639520"/>
            <a:ext cx="3429000" cy="1719072"/>
          </a:xfrm>
        </p:spPr>
        <p:txBody>
          <a:bodyPr anchor="b">
            <a:normAutofit/>
          </a:bodyPr>
          <a:lstStyle/>
          <a:p>
            <a:r>
              <a:rPr lang="en-GB" sz="3800" dirty="0"/>
              <a:t>DBA – Monitoring Review</a:t>
            </a:r>
          </a:p>
        </p:txBody>
      </p:sp>
      <p:sp>
        <p:nvSpPr>
          <p:cNvPr id="86"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Content Placeholder 4">
            <a:extLst>
              <a:ext uri="{FF2B5EF4-FFF2-40B4-BE49-F238E27FC236}">
                <a16:creationId xmlns:a16="http://schemas.microsoft.com/office/drawing/2014/main" id="{36225A6B-DE2E-F0FB-B584-65F51EAA7C88}"/>
              </a:ext>
            </a:extLst>
          </p:cNvPr>
          <p:cNvSpPr>
            <a:spLocks noGrp="1"/>
          </p:cNvSpPr>
          <p:nvPr>
            <p:ph idx="1"/>
          </p:nvPr>
        </p:nvSpPr>
        <p:spPr>
          <a:xfrm>
            <a:off x="630936" y="2807207"/>
            <a:ext cx="3429000" cy="2642837"/>
          </a:xfrm>
        </p:spPr>
        <p:txBody>
          <a:bodyPr anchor="t">
            <a:normAutofit fontScale="25000" lnSpcReduction="20000"/>
          </a:bodyPr>
          <a:lstStyle/>
          <a:p>
            <a:pPr marL="0" indent="0">
              <a:buNone/>
            </a:pPr>
            <a:r>
              <a:rPr lang="en-GB" sz="4000" dirty="0"/>
              <a:t>DBA monitoring noise stems from 3 Sources Spotlight, OEM and </a:t>
            </a:r>
            <a:r>
              <a:rPr lang="en-GB" sz="4000" dirty="0" err="1"/>
              <a:t>AppD</a:t>
            </a:r>
            <a:r>
              <a:rPr lang="en-GB" sz="4000" dirty="0"/>
              <a:t>.</a:t>
            </a:r>
          </a:p>
          <a:p>
            <a:pPr marL="0" indent="0">
              <a:buNone/>
            </a:pPr>
            <a:r>
              <a:rPr lang="en-GB" sz="4000" b="1" i="1" dirty="0"/>
              <a:t>What is the Problem?</a:t>
            </a:r>
          </a:p>
          <a:p>
            <a:pPr marL="0" indent="0">
              <a:buNone/>
            </a:pPr>
            <a:r>
              <a:rPr lang="en-GB" sz="4000" dirty="0"/>
              <a:t>Lack of needed fine tuning with the monitoring tools has led to an increased </a:t>
            </a:r>
            <a:r>
              <a:rPr lang="en-US" sz="4000" dirty="0"/>
              <a:t>amount of non-actionable noise that negatively impacts teams’ ability to respond</a:t>
            </a:r>
            <a:r>
              <a:rPr lang="en-GB" sz="4000" dirty="0"/>
              <a:t> to alerts.</a:t>
            </a:r>
          </a:p>
          <a:p>
            <a:pPr marL="0" indent="0">
              <a:buNone/>
            </a:pPr>
            <a:r>
              <a:rPr lang="en-GB" sz="4000" b="1" dirty="0"/>
              <a:t>Month of September </a:t>
            </a:r>
          </a:p>
          <a:p>
            <a:pPr marL="0" indent="0">
              <a:buNone/>
            </a:pPr>
            <a:r>
              <a:rPr lang="en-GB" sz="4000" dirty="0"/>
              <a:t>There was an increase of 7.13% in </a:t>
            </a:r>
            <a:r>
              <a:rPr lang="en-GB" sz="4000" dirty="0" err="1"/>
              <a:t>AppD</a:t>
            </a:r>
            <a:r>
              <a:rPr lang="en-GB" sz="4000" dirty="0"/>
              <a:t> alerts comparing to August. Graham Colgate from the </a:t>
            </a:r>
            <a:r>
              <a:rPr lang="en-GB" sz="4000" dirty="0" err="1"/>
              <a:t>AppD</a:t>
            </a:r>
            <a:r>
              <a:rPr lang="en-GB" sz="4000" dirty="0"/>
              <a:t> team has investigated as per RQ6206075 and confirmed there were gaps in metrics data in </a:t>
            </a:r>
            <a:r>
              <a:rPr lang="en-GB" sz="4000" dirty="0" err="1"/>
              <a:t>AppD</a:t>
            </a:r>
            <a:r>
              <a:rPr lang="en-GB" sz="4000" dirty="0"/>
              <a:t>. Graham has raised it with </a:t>
            </a:r>
            <a:r>
              <a:rPr lang="en-GB" sz="4000" dirty="0" err="1"/>
              <a:t>AppDynamic</a:t>
            </a:r>
            <a:r>
              <a:rPr lang="en-GB" sz="4000" dirty="0"/>
              <a:t> to investigate further.</a:t>
            </a:r>
          </a:p>
          <a:p>
            <a:pPr marL="0" indent="0">
              <a:buNone/>
            </a:pPr>
            <a:r>
              <a:rPr lang="en-GB" sz="4000" dirty="0"/>
              <a:t>In September we have two patching days – 7</a:t>
            </a:r>
            <a:r>
              <a:rPr lang="en-GB" sz="4000" baseline="30000" dirty="0"/>
              <a:t>th</a:t>
            </a:r>
            <a:r>
              <a:rPr lang="en-GB" sz="4000" dirty="0"/>
              <a:t> Sept and 14</a:t>
            </a:r>
            <a:r>
              <a:rPr lang="en-GB" sz="4000" baseline="30000" dirty="0"/>
              <a:t>th</a:t>
            </a:r>
            <a:r>
              <a:rPr lang="en-GB" sz="4000" dirty="0"/>
              <a:t> Sept. Alerts generated from these days have been excluded from the stats.</a:t>
            </a:r>
          </a:p>
          <a:p>
            <a:pPr marL="0" indent="0">
              <a:buNone/>
            </a:pPr>
            <a:r>
              <a:rPr lang="en-GB" sz="4000" dirty="0"/>
              <a:t>Tickets for Spotlight and OEM are trending downwards from August to September as we continue to streamline the metrics.</a:t>
            </a:r>
          </a:p>
          <a:p>
            <a:pPr marL="0" indent="0">
              <a:buNone/>
            </a:pPr>
            <a:endParaRPr lang="en-GB" sz="4000" dirty="0"/>
          </a:p>
          <a:p>
            <a:pPr marL="0" indent="0">
              <a:buNone/>
            </a:pPr>
            <a:r>
              <a:rPr lang="en-GB" sz="4000" dirty="0"/>
              <a:t> </a:t>
            </a:r>
          </a:p>
          <a:p>
            <a:pPr marL="0" indent="0">
              <a:buNone/>
            </a:pPr>
            <a:br>
              <a:rPr lang="en-GB" sz="4000" dirty="0"/>
            </a:br>
            <a:br>
              <a:rPr lang="en-GB" sz="4000" dirty="0"/>
            </a:br>
            <a:br>
              <a:rPr lang="en-GB" sz="4000" dirty="0"/>
            </a:br>
            <a:endParaRPr lang="en-GB" sz="4000" dirty="0"/>
          </a:p>
          <a:p>
            <a:pPr marL="0" indent="0">
              <a:buNone/>
            </a:pPr>
            <a:endParaRPr lang="en-GB" sz="4000" dirty="0"/>
          </a:p>
          <a:p>
            <a:pPr marL="0" indent="0">
              <a:buNone/>
            </a:pPr>
            <a:endParaRPr lang="en-GB" sz="4000" dirty="0"/>
          </a:p>
          <a:p>
            <a:pPr marL="0" indent="0">
              <a:buNone/>
            </a:pPr>
            <a:endParaRPr lang="en-GB" sz="4000" dirty="0"/>
          </a:p>
          <a:p>
            <a:pPr marL="0" indent="0">
              <a:buNone/>
            </a:pPr>
            <a:endParaRPr lang="en-GB" sz="1000" dirty="0"/>
          </a:p>
          <a:p>
            <a:pPr marL="0" indent="0">
              <a:buNone/>
            </a:pPr>
            <a:br>
              <a:rPr lang="en-GB" sz="1000" dirty="0"/>
            </a:br>
            <a:endParaRPr lang="en-GB" sz="1000" dirty="0"/>
          </a:p>
        </p:txBody>
      </p:sp>
      <p:pic>
        <p:nvPicPr>
          <p:cNvPr id="7" name="Picture 6" descr="A logo with white text&#10;&#10;Description automatically generated">
            <a:extLst>
              <a:ext uri="{FF2B5EF4-FFF2-40B4-BE49-F238E27FC236}">
                <a16:creationId xmlns:a16="http://schemas.microsoft.com/office/drawing/2014/main" id="{C8B8A309-2ABD-8516-81B6-F2F08C9477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01315" y="73177"/>
            <a:ext cx="790685" cy="876422"/>
          </a:xfrm>
          <a:prstGeom prst="rect">
            <a:avLst/>
          </a:prstGeom>
        </p:spPr>
      </p:pic>
      <p:graphicFrame>
        <p:nvGraphicFramePr>
          <p:cNvPr id="10" name="Chart 9">
            <a:extLst>
              <a:ext uri="{FF2B5EF4-FFF2-40B4-BE49-F238E27FC236}">
                <a16:creationId xmlns:a16="http://schemas.microsoft.com/office/drawing/2014/main" id="{0636D913-F564-0795-31E7-BF5C181B9D98}"/>
              </a:ext>
            </a:extLst>
          </p:cNvPr>
          <p:cNvGraphicFramePr>
            <a:graphicFrameLocks/>
          </p:cNvGraphicFramePr>
          <p:nvPr/>
        </p:nvGraphicFramePr>
        <p:xfrm>
          <a:off x="4541651" y="1202156"/>
          <a:ext cx="7334532" cy="4905824"/>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1" name="Object 10">
            <a:extLst>
              <a:ext uri="{FF2B5EF4-FFF2-40B4-BE49-F238E27FC236}">
                <a16:creationId xmlns:a16="http://schemas.microsoft.com/office/drawing/2014/main" id="{6883B8C9-F301-400F-BCA1-305FD1389D81}"/>
              </a:ext>
            </a:extLst>
          </p:cNvPr>
          <p:cNvGraphicFramePr>
            <a:graphicFrameLocks noChangeAspect="1"/>
          </p:cNvGraphicFramePr>
          <p:nvPr/>
        </p:nvGraphicFramePr>
        <p:xfrm>
          <a:off x="643278" y="5665207"/>
          <a:ext cx="3723788" cy="837645"/>
        </p:xfrm>
        <a:graphic>
          <a:graphicData uri="http://schemas.openxmlformats.org/presentationml/2006/ole">
            <mc:AlternateContent xmlns:mc="http://schemas.openxmlformats.org/markup-compatibility/2006">
              <mc:Choice xmlns:v="urn:schemas-microsoft-com:vml" Requires="v">
                <p:oleObj name="Worksheet" r:id="rId4" imgW="4276808" imgH="962034" progId="Excel.Sheet.12">
                  <p:embed/>
                </p:oleObj>
              </mc:Choice>
              <mc:Fallback>
                <p:oleObj name="Worksheet" r:id="rId4" imgW="4276808" imgH="962034" progId="Excel.Sheet.12">
                  <p:embed/>
                  <p:pic>
                    <p:nvPicPr>
                      <p:cNvPr id="11" name="Object 10">
                        <a:extLst>
                          <a:ext uri="{FF2B5EF4-FFF2-40B4-BE49-F238E27FC236}">
                            <a16:creationId xmlns:a16="http://schemas.microsoft.com/office/drawing/2014/main" id="{6883B8C9-F301-400F-BCA1-305FD1389D81}"/>
                          </a:ext>
                        </a:extLst>
                      </p:cNvPr>
                      <p:cNvPicPr/>
                      <p:nvPr/>
                    </p:nvPicPr>
                    <p:blipFill>
                      <a:blip r:embed="rId5"/>
                      <a:stretch>
                        <a:fillRect/>
                      </a:stretch>
                    </p:blipFill>
                    <p:spPr>
                      <a:xfrm>
                        <a:off x="643278" y="5665207"/>
                        <a:ext cx="3723788" cy="837645"/>
                      </a:xfrm>
                      <a:prstGeom prst="rect">
                        <a:avLst/>
                      </a:prstGeom>
                    </p:spPr>
                  </p:pic>
                </p:oleObj>
              </mc:Fallback>
            </mc:AlternateContent>
          </a:graphicData>
        </a:graphic>
      </p:graphicFrame>
    </p:spTree>
    <p:extLst>
      <p:ext uri="{BB962C8B-B14F-4D97-AF65-F5344CB8AC3E}">
        <p14:creationId xmlns:p14="http://schemas.microsoft.com/office/powerpoint/2010/main" val="25456073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2D7744E-49BC-1CBE-43E5-4DD03356FEF2}"/>
            </a:ext>
          </a:extLst>
        </p:cNvPr>
        <p:cNvGrpSpPr/>
        <p:nvPr/>
      </p:nvGrpSpPr>
      <p:grpSpPr>
        <a:xfrm>
          <a:off x="0" y="0"/>
          <a:ext cx="0" cy="0"/>
          <a:chOff x="0" y="0"/>
          <a:chExt cx="0" cy="0"/>
        </a:xfrm>
      </p:grpSpPr>
      <p:sp useBgFill="1">
        <p:nvSpPr>
          <p:cNvPr id="49" name="Rectangle 48">
            <a:extLst>
              <a:ext uri="{FF2B5EF4-FFF2-40B4-BE49-F238E27FC236}">
                <a16:creationId xmlns:a16="http://schemas.microsoft.com/office/drawing/2014/main" id="{5B25417F-7D5F-883F-4AD0-FCF458A278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1B77398-D74C-C7E5-D145-18D19F4342E1}"/>
              </a:ext>
            </a:extLst>
          </p:cNvPr>
          <p:cNvSpPr>
            <a:spLocks noGrp="1"/>
          </p:cNvSpPr>
          <p:nvPr>
            <p:ph type="title"/>
          </p:nvPr>
        </p:nvSpPr>
        <p:spPr>
          <a:xfrm>
            <a:off x="1136396" y="457201"/>
            <a:ext cx="5814240" cy="610582"/>
          </a:xfrm>
        </p:spPr>
        <p:txBody>
          <a:bodyPr anchor="b">
            <a:normAutofit fontScale="90000"/>
          </a:bodyPr>
          <a:lstStyle/>
          <a:p>
            <a:r>
              <a:rPr lang="en-GB" sz="4000" dirty="0"/>
              <a:t>The plan</a:t>
            </a:r>
          </a:p>
        </p:txBody>
      </p:sp>
      <p:sp>
        <p:nvSpPr>
          <p:cNvPr id="3" name="Content Placeholder 2">
            <a:extLst>
              <a:ext uri="{FF2B5EF4-FFF2-40B4-BE49-F238E27FC236}">
                <a16:creationId xmlns:a16="http://schemas.microsoft.com/office/drawing/2014/main" id="{7849B186-68FD-FE3E-33CC-1033F0840F51}"/>
              </a:ext>
            </a:extLst>
          </p:cNvPr>
          <p:cNvSpPr>
            <a:spLocks noGrp="1"/>
          </p:cNvSpPr>
          <p:nvPr>
            <p:ph idx="1"/>
          </p:nvPr>
        </p:nvSpPr>
        <p:spPr>
          <a:xfrm>
            <a:off x="1136396" y="1144475"/>
            <a:ext cx="7476662" cy="1533832"/>
          </a:xfrm>
        </p:spPr>
        <p:txBody>
          <a:bodyPr>
            <a:normAutofit fontScale="62500" lnSpcReduction="20000"/>
          </a:bodyPr>
          <a:lstStyle/>
          <a:p>
            <a:pPr marL="0" indent="0">
              <a:buNone/>
            </a:pPr>
            <a:r>
              <a:rPr lang="en-GB" sz="2000" b="1" i="1" dirty="0"/>
              <a:t>Each team is responsible for reducing the Noise around False alerting and Service Now tickets requiring no action.</a:t>
            </a:r>
          </a:p>
          <a:p>
            <a:pPr marL="0" indent="0">
              <a:buNone/>
            </a:pPr>
            <a:r>
              <a:rPr lang="en-GB" sz="1400" dirty="0"/>
              <a:t>Progress will be reported on a monthly basis.</a:t>
            </a:r>
          </a:p>
          <a:p>
            <a:pPr marL="0" indent="0">
              <a:buNone/>
            </a:pPr>
            <a:r>
              <a:rPr lang="en-GB" sz="1400" dirty="0"/>
              <a:t>Initial focus will be on  the following queues</a:t>
            </a:r>
          </a:p>
          <a:p>
            <a:pPr marL="0" indent="0">
              <a:buNone/>
            </a:pPr>
            <a:r>
              <a:rPr lang="en-GB" sz="1400" dirty="0"/>
              <a:t>	IAS Trading / EAS / Wintel Server Support and Database Administrators</a:t>
            </a:r>
          </a:p>
          <a:p>
            <a:pPr marL="0" indent="0">
              <a:buNone/>
            </a:pPr>
            <a:r>
              <a:rPr lang="en-GB" sz="1400" dirty="0"/>
              <a:t>Phase 2 will also include</a:t>
            </a:r>
          </a:p>
          <a:p>
            <a:pPr marL="0" indent="0">
              <a:buNone/>
            </a:pPr>
            <a:r>
              <a:rPr lang="en-GB" sz="1400" dirty="0"/>
              <a:t>	Linux Support / GB Global Internal App</a:t>
            </a:r>
          </a:p>
          <a:p>
            <a:pPr marL="0" indent="0">
              <a:buNone/>
            </a:pPr>
            <a:endParaRPr lang="en-GB" sz="1200" b="1" i="1" dirty="0"/>
          </a:p>
          <a:p>
            <a:pPr marL="0" indent="0">
              <a:buNone/>
            </a:pPr>
            <a:endParaRPr lang="en-GB" sz="1200" b="1" i="1" dirty="0"/>
          </a:p>
          <a:p>
            <a:pPr marL="0" indent="0">
              <a:buNone/>
            </a:pPr>
            <a:endParaRPr lang="en-GB" sz="800" dirty="0"/>
          </a:p>
        </p:txBody>
      </p:sp>
      <p:sp>
        <p:nvSpPr>
          <p:cNvPr id="50" name="Rectangle 49">
            <a:extLst>
              <a:ext uri="{FF2B5EF4-FFF2-40B4-BE49-F238E27FC236}">
                <a16:creationId xmlns:a16="http://schemas.microsoft.com/office/drawing/2014/main" id="{099890B2-9A00-B5FA-3267-5F44EF40D6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66000">
                <a:srgbClr val="000000"/>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1" name="Rectangle 50">
            <a:extLst>
              <a:ext uri="{FF2B5EF4-FFF2-40B4-BE49-F238E27FC236}">
                <a16:creationId xmlns:a16="http://schemas.microsoft.com/office/drawing/2014/main" id="{1B524A8F-C250-10AE-039A-83CBCA12BF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6400800"/>
            <a:ext cx="8153398" cy="456772"/>
          </a:xfrm>
          <a:prstGeom prst="rect">
            <a:avLst/>
          </a:prstGeom>
          <a:gradFill>
            <a:gsLst>
              <a:gs pos="0">
                <a:srgbClr val="000000">
                  <a:alpha val="63000"/>
                </a:srgbClr>
              </a:gs>
              <a:gs pos="100000">
                <a:schemeClr val="accent1">
                  <a:lumMod val="7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E36EE5E0-0F33-4042-CBC4-9300459D527E}"/>
              </a:ext>
            </a:extLst>
          </p:cNvPr>
          <p:cNvSpPr txBox="1"/>
          <p:nvPr/>
        </p:nvSpPr>
        <p:spPr>
          <a:xfrm>
            <a:off x="1136396" y="2742587"/>
            <a:ext cx="4620592" cy="36009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1" i="1" u="none" strike="noStrike" kern="1200" cap="none" spc="0" normalizeH="0" baseline="0" noProof="0" dirty="0">
                <a:ln>
                  <a:noFill/>
                </a:ln>
                <a:solidFill>
                  <a:prstClr val="black"/>
                </a:solidFill>
                <a:effectLst/>
                <a:uLnTx/>
                <a:uFillTx/>
                <a:latin typeface="Calibri" panose="020F0502020204030204"/>
                <a:ea typeface="+mn-ea"/>
                <a:cs typeface="+mn-cs"/>
              </a:rPr>
              <a:t>Why can’t we remove false alerts completely?</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400" b="1" i="1"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0" i="0" u="none" strike="noStrike" kern="1200" cap="none" spc="0" normalizeH="0" baseline="0" noProof="0" dirty="0">
                <a:ln>
                  <a:noFill/>
                </a:ln>
                <a:solidFill>
                  <a:prstClr val="black"/>
                </a:solidFill>
                <a:effectLst/>
                <a:uLnTx/>
                <a:uFillTx/>
                <a:latin typeface="Calibri" panose="020F0502020204030204"/>
                <a:ea typeface="+mn-ea"/>
                <a:cs typeface="+mn-cs"/>
              </a:rPr>
              <a:t>False alerts can be generated for a wide variety of reasons, such as: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0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000" b="0" i="0" u="none" strike="noStrike" kern="1200" cap="none" spc="0" normalizeH="0" baseline="0" noProof="0" dirty="0">
                <a:ln>
                  <a:noFill/>
                </a:ln>
                <a:solidFill>
                  <a:prstClr val="black"/>
                </a:solidFill>
                <a:effectLst/>
                <a:uLnTx/>
                <a:uFillTx/>
                <a:latin typeface="Calibri" panose="020F0502020204030204"/>
                <a:ea typeface="+mn-ea"/>
                <a:cs typeface="+mn-cs"/>
              </a:rPr>
              <a:t>P1 / P2 Incidents will always generate multiple tickets and, our focus will be on restoring service, not necessarily disabling alert policies in AppDynamics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GB" sz="10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000" b="0" i="0" u="none" strike="noStrike" kern="1200" cap="none" spc="0" normalizeH="0" baseline="0" noProof="0" dirty="0">
                <a:ln>
                  <a:noFill/>
                </a:ln>
                <a:solidFill>
                  <a:prstClr val="black"/>
                </a:solidFill>
                <a:effectLst/>
                <a:uLnTx/>
                <a:uFillTx/>
                <a:latin typeface="Calibri" panose="020F0502020204030204"/>
                <a:ea typeface="+mn-ea"/>
                <a:cs typeface="+mn-cs"/>
              </a:rPr>
              <a:t>Servers losing communication with the AppDynamics controller</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0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000" b="0" i="0" u="none" strike="noStrike" kern="1200" cap="none" spc="0" normalizeH="0" baseline="0" noProof="0" dirty="0">
                <a:ln>
                  <a:noFill/>
                </a:ln>
                <a:solidFill>
                  <a:prstClr val="black"/>
                </a:solidFill>
                <a:effectLst/>
                <a:uLnTx/>
                <a:uFillTx/>
                <a:latin typeface="Calibri" panose="020F0502020204030204"/>
                <a:ea typeface="+mn-ea"/>
                <a:cs typeface="+mn-cs"/>
              </a:rPr>
              <a:t>Emergency Break Fix work taking place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0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000" b="0" i="0" u="none" strike="noStrike" kern="1200" cap="none" spc="0" normalizeH="0" baseline="0" noProof="0" dirty="0">
                <a:ln>
                  <a:noFill/>
                </a:ln>
                <a:solidFill>
                  <a:prstClr val="black"/>
                </a:solidFill>
                <a:effectLst/>
                <a:uLnTx/>
                <a:uFillTx/>
                <a:latin typeface="Calibri" panose="020F0502020204030204"/>
                <a:ea typeface="+mn-ea"/>
                <a:cs typeface="+mn-cs"/>
              </a:rPr>
              <a:t>Midweek code deployments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0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000" b="0" i="0" u="none" strike="noStrike" kern="1200" cap="none" spc="0" normalizeH="0" baseline="0" noProof="0" dirty="0">
                <a:ln>
                  <a:noFill/>
                </a:ln>
                <a:solidFill>
                  <a:prstClr val="black"/>
                </a:solidFill>
                <a:effectLst/>
                <a:uLnTx/>
                <a:uFillTx/>
                <a:latin typeface="Calibri" panose="020F0502020204030204"/>
                <a:ea typeface="+mn-ea"/>
                <a:cs typeface="+mn-cs"/>
              </a:rPr>
              <a:t>One incident creating multiple tickets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0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000" b="0" i="0" u="none" strike="noStrike" kern="1200" cap="none" spc="0" normalizeH="0" baseline="0" noProof="0" dirty="0">
                <a:ln>
                  <a:noFill/>
                </a:ln>
                <a:solidFill>
                  <a:prstClr val="black"/>
                </a:solidFill>
                <a:effectLst/>
                <a:uLnTx/>
                <a:uFillTx/>
                <a:latin typeface="Calibri" panose="020F0502020204030204"/>
                <a:ea typeface="+mn-ea"/>
                <a:cs typeface="+mn-cs"/>
              </a:rPr>
              <a:t>Network blips that auto-recover</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0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000" b="0" i="0" u="none" strike="noStrike" kern="1200" cap="none" spc="0" normalizeH="0" baseline="0" noProof="0" dirty="0">
                <a:ln>
                  <a:noFill/>
                </a:ln>
                <a:solidFill>
                  <a:prstClr val="black"/>
                </a:solidFill>
                <a:effectLst/>
                <a:uLnTx/>
                <a:uFillTx/>
                <a:latin typeface="Calibri" panose="020F0502020204030204"/>
                <a:ea typeface="+mn-ea"/>
                <a:cs typeface="+mn-cs"/>
              </a:rPr>
              <a:t>No ability for AppDynamics to automatically close a ticket in Service Now when a condition clears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0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0" i="0" u="none" strike="noStrike" kern="1200" cap="none" spc="0" normalizeH="0" baseline="0" noProof="0" dirty="0">
                <a:ln>
                  <a:noFill/>
                </a:ln>
                <a:solidFill>
                  <a:prstClr val="black"/>
                </a:solidFill>
                <a:effectLst/>
                <a:uLnTx/>
                <a:uFillTx/>
                <a:latin typeface="Calibri" panose="020F0502020204030204"/>
                <a:ea typeface="+mn-ea"/>
                <a:cs typeface="+mn-cs"/>
              </a:rPr>
              <a:t>The above are just some examples as to why the number of incidents generated in Service Now will </a:t>
            </a:r>
            <a:r>
              <a:rPr kumimoji="0" lang="en-GB" sz="1000" b="0" i="1" u="none" strike="noStrike" kern="1200" cap="none" spc="0" normalizeH="0" baseline="0" noProof="0" dirty="0">
                <a:ln>
                  <a:noFill/>
                </a:ln>
                <a:solidFill>
                  <a:prstClr val="black"/>
                </a:solidFill>
                <a:effectLst/>
                <a:uLnTx/>
                <a:uFillTx/>
                <a:latin typeface="Calibri" panose="020F0502020204030204"/>
                <a:ea typeface="+mn-ea"/>
                <a:cs typeface="+mn-cs"/>
              </a:rPr>
              <a:t>always</a:t>
            </a:r>
            <a:r>
              <a:rPr kumimoji="0" lang="en-GB" sz="1000" b="0" i="0" u="none" strike="noStrike" kern="1200" cap="none" spc="0" normalizeH="0" baseline="0" noProof="0" dirty="0">
                <a:ln>
                  <a:noFill/>
                </a:ln>
                <a:solidFill>
                  <a:prstClr val="black"/>
                </a:solidFill>
                <a:effectLst/>
                <a:uLnTx/>
                <a:uFillTx/>
                <a:latin typeface="Calibri" panose="020F0502020204030204"/>
                <a:ea typeface="+mn-ea"/>
                <a:cs typeface="+mn-cs"/>
              </a:rPr>
              <a:t> be variable  </a:t>
            </a:r>
          </a:p>
        </p:txBody>
      </p:sp>
    </p:spTree>
    <p:extLst>
      <p:ext uri="{BB962C8B-B14F-4D97-AF65-F5344CB8AC3E}">
        <p14:creationId xmlns:p14="http://schemas.microsoft.com/office/powerpoint/2010/main" val="7995265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74" name="Rectangle 73">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1" name="Rectangle 70">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3" name="Rectangle 72">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5" name="Rectangle 74">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77" name="Freeform: Shape 76">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79" name="Rectangle 78">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le 3">
            <a:extLst>
              <a:ext uri="{FF2B5EF4-FFF2-40B4-BE49-F238E27FC236}">
                <a16:creationId xmlns:a16="http://schemas.microsoft.com/office/drawing/2014/main" id="{AA7FB70C-910C-C114-C801-6F3FFF1320C3}"/>
              </a:ext>
            </a:extLst>
          </p:cNvPr>
          <p:cNvSpPr>
            <a:spLocks noGrp="1"/>
          </p:cNvSpPr>
          <p:nvPr>
            <p:ph type="title"/>
          </p:nvPr>
        </p:nvSpPr>
        <p:spPr>
          <a:xfrm>
            <a:off x="466722" y="586855"/>
            <a:ext cx="3201366" cy="3387497"/>
          </a:xfrm>
        </p:spPr>
        <p:txBody>
          <a:bodyPr anchor="b">
            <a:normAutofit/>
          </a:bodyPr>
          <a:lstStyle/>
          <a:p>
            <a:pPr algn="r"/>
            <a:r>
              <a:rPr lang="en-GB" sz="4000">
                <a:solidFill>
                  <a:srgbClr val="FFFFFF"/>
                </a:solidFill>
              </a:rPr>
              <a:t>IAS – Monitoring Review</a:t>
            </a:r>
          </a:p>
        </p:txBody>
      </p:sp>
      <p:sp>
        <p:nvSpPr>
          <p:cNvPr id="5" name="Content Placeholder 4">
            <a:extLst>
              <a:ext uri="{FF2B5EF4-FFF2-40B4-BE49-F238E27FC236}">
                <a16:creationId xmlns:a16="http://schemas.microsoft.com/office/drawing/2014/main" id="{36225A6B-DE2E-F0FB-B584-65F51EAA7C88}"/>
              </a:ext>
            </a:extLst>
          </p:cNvPr>
          <p:cNvSpPr>
            <a:spLocks noGrp="1"/>
          </p:cNvSpPr>
          <p:nvPr>
            <p:ph idx="1"/>
          </p:nvPr>
        </p:nvSpPr>
        <p:spPr>
          <a:xfrm>
            <a:off x="4810259" y="649480"/>
            <a:ext cx="6555347" cy="5546047"/>
          </a:xfrm>
        </p:spPr>
        <p:txBody>
          <a:bodyPr anchor="ctr">
            <a:normAutofit/>
          </a:bodyPr>
          <a:lstStyle/>
          <a:p>
            <a:pPr marL="0" indent="0">
              <a:buNone/>
            </a:pPr>
            <a:r>
              <a:rPr lang="en-GB" sz="1000" dirty="0"/>
              <a:t>IAS have launched a review of the monitoring configuration we employ across the application estate we are responsible for. This review is taking place in an effort to reduce the overall number of tickets we receive that do not require investigation / resolution and also to allow us to focus on quality of the information contained in the ticket, aiding the learning process for all members of the team. </a:t>
            </a:r>
          </a:p>
          <a:p>
            <a:pPr marL="0" indent="0">
              <a:buNone/>
            </a:pPr>
            <a:r>
              <a:rPr lang="en-GB" sz="1000" b="1" i="1" dirty="0"/>
              <a:t>What is the Problem?</a:t>
            </a:r>
          </a:p>
          <a:p>
            <a:pPr marL="0" indent="0">
              <a:buNone/>
            </a:pPr>
            <a:r>
              <a:rPr lang="en-GB" sz="1000" dirty="0"/>
              <a:t>IAS receive thousands of tickets each month into the ‘IAS Trading Systems’ queue in Service Now. A significant proportion of these require no action as they are generated during known maintenance windows and are, closed without investigation. This leaves IAS open to potentially closing valid alerts, introducing risk to the business. The sheer quantity of alerts we receive however, makes proper investigation of each alert impossible to achieve in any reasonable timeframe. </a:t>
            </a:r>
          </a:p>
          <a:p>
            <a:pPr marL="0" indent="0">
              <a:buNone/>
            </a:pPr>
            <a:r>
              <a:rPr lang="en-GB" sz="1000" dirty="0"/>
              <a:t>When tickets are closed, we frequently see close notes such as ‘Caused by CPU spike’, with no further explanation of what caused the spike. Equally, we will see close notes such as ‘due to weekend maintenance’ when in fact, the issue was nothing of the sort.</a:t>
            </a:r>
          </a:p>
          <a:p>
            <a:pPr marL="0" indent="0">
              <a:buNone/>
            </a:pPr>
            <a:r>
              <a:rPr lang="en-GB" sz="1000" b="1" i="1" dirty="0"/>
              <a:t>How do we intend to tackle this issue?</a:t>
            </a:r>
          </a:p>
          <a:p>
            <a:pPr marL="0" indent="0">
              <a:buNone/>
            </a:pPr>
            <a:r>
              <a:rPr lang="en-GB" sz="1000" dirty="0"/>
              <a:t>We have implemented a phased approach in order to deal with these tickets. </a:t>
            </a:r>
          </a:p>
          <a:p>
            <a:pPr marL="0" indent="0">
              <a:buNone/>
            </a:pPr>
            <a:r>
              <a:rPr lang="en-GB" sz="1000" b="1" dirty="0"/>
              <a:t>Phase 1: Get the overall number of erroneously generated tickets down using all available means</a:t>
            </a:r>
          </a:p>
          <a:p>
            <a:pPr marL="0" indent="0">
              <a:buNone/>
            </a:pPr>
            <a:r>
              <a:rPr lang="en-GB" sz="1000" dirty="0"/>
              <a:t>Adding Alert Suppressions into AppDynamics, omitting policies from sending alerts during periods of known maintenance or inactivity on the platform </a:t>
            </a:r>
            <a:r>
              <a:rPr lang="en-GB" sz="1000" dirty="0" err="1"/>
              <a:t>eg</a:t>
            </a:r>
            <a:r>
              <a:rPr lang="en-GB" sz="1000" dirty="0"/>
              <a:t>; TMM will not send any alerts between 00:00 Saturday and 14:00 Sunday. Marker will not send any alerts during the same period in addition to between 18:00 and 00:00 Monday to Friday, as it is not used in the US  </a:t>
            </a:r>
          </a:p>
          <a:p>
            <a:r>
              <a:rPr lang="en-GB" sz="1000" dirty="0"/>
              <a:t>Reviewing alerts daily, seeing what we actually have generated on a daily basis, then evaluating whether these alerts are really necessary </a:t>
            </a:r>
            <a:r>
              <a:rPr lang="en-GB" sz="1000" dirty="0" err="1"/>
              <a:t>ie</a:t>
            </a:r>
            <a:r>
              <a:rPr lang="en-GB" sz="1000" dirty="0"/>
              <a:t>; Do they need to be acted upon? If not, we have set up alert suppressions or changed rule configuration to omit false negatives</a:t>
            </a:r>
          </a:p>
          <a:p>
            <a:r>
              <a:rPr lang="en-GB" sz="1000" dirty="0"/>
              <a:t>Perform trend analysis on the numbers of tickets generated per day (Tuesday vs Tuesday) and week by week to try and catch any outlying error reporting that we do not need to action</a:t>
            </a:r>
          </a:p>
          <a:p>
            <a:r>
              <a:rPr lang="en-GB" sz="1000" dirty="0"/>
              <a:t>Removing rules from policies so that they may flag on a dashboard, but not generate tickets. This is useful in the event of a database CPU spike or similar, which we cannot resolve but may need to know about should other issues manifest at similar times</a:t>
            </a:r>
          </a:p>
          <a:p>
            <a:r>
              <a:rPr lang="en-GB" sz="1000" dirty="0"/>
              <a:t>Feedback changes to Development / Product Owners to advise them what we are doing, why and asking them to ensure these changes are reflected in future ‘Monitoring by Code’ changes that are implemented</a:t>
            </a:r>
          </a:p>
          <a:p>
            <a:pPr marL="0" indent="0">
              <a:buNone/>
            </a:pPr>
            <a:endParaRPr lang="en-GB" sz="1000" dirty="0"/>
          </a:p>
        </p:txBody>
      </p:sp>
      <p:pic>
        <p:nvPicPr>
          <p:cNvPr id="7" name="Picture 6" descr="A logo with white text&#10;&#10;Description automatically generated">
            <a:extLst>
              <a:ext uri="{FF2B5EF4-FFF2-40B4-BE49-F238E27FC236}">
                <a16:creationId xmlns:a16="http://schemas.microsoft.com/office/drawing/2014/main" id="{C8B8A309-2ABD-8516-81B6-F2F08C9477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01315" y="73177"/>
            <a:ext cx="790685" cy="876422"/>
          </a:xfrm>
          <a:prstGeom prst="rect">
            <a:avLst/>
          </a:prstGeom>
        </p:spPr>
      </p:pic>
    </p:spTree>
    <p:extLst>
      <p:ext uri="{BB962C8B-B14F-4D97-AF65-F5344CB8AC3E}">
        <p14:creationId xmlns:p14="http://schemas.microsoft.com/office/powerpoint/2010/main" val="21845668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2" name="Rectangle 91">
            <a:extLst>
              <a:ext uri="{FF2B5EF4-FFF2-40B4-BE49-F238E27FC236}">
                <a16:creationId xmlns:a16="http://schemas.microsoft.com/office/drawing/2014/main" id="{B712E947-0734-45F9-9C4F-41114EC3A3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7966DC4-34CC-8106-3775-51C732EC3849}"/>
              </a:ext>
            </a:extLst>
          </p:cNvPr>
          <p:cNvSpPr>
            <a:spLocks noGrp="1"/>
          </p:cNvSpPr>
          <p:nvPr>
            <p:ph type="title"/>
          </p:nvPr>
        </p:nvSpPr>
        <p:spPr>
          <a:xfrm>
            <a:off x="1136396" y="457201"/>
            <a:ext cx="5814240" cy="1556870"/>
          </a:xfrm>
        </p:spPr>
        <p:txBody>
          <a:bodyPr anchor="b">
            <a:normAutofit/>
          </a:bodyPr>
          <a:lstStyle/>
          <a:p>
            <a:r>
              <a:rPr lang="en-GB" sz="4000" dirty="0"/>
              <a:t>IAS – Monitoring Review</a:t>
            </a:r>
          </a:p>
        </p:txBody>
      </p:sp>
      <p:sp>
        <p:nvSpPr>
          <p:cNvPr id="3" name="Content Placeholder 2">
            <a:extLst>
              <a:ext uri="{FF2B5EF4-FFF2-40B4-BE49-F238E27FC236}">
                <a16:creationId xmlns:a16="http://schemas.microsoft.com/office/drawing/2014/main" id="{A0170149-8E83-C9EF-3F90-80905DEB9361}"/>
              </a:ext>
            </a:extLst>
          </p:cNvPr>
          <p:cNvSpPr>
            <a:spLocks noGrp="1"/>
          </p:cNvSpPr>
          <p:nvPr>
            <p:ph idx="1"/>
          </p:nvPr>
        </p:nvSpPr>
        <p:spPr>
          <a:xfrm>
            <a:off x="1136396" y="2277036"/>
            <a:ext cx="5814239" cy="3461155"/>
          </a:xfrm>
        </p:spPr>
        <p:txBody>
          <a:bodyPr>
            <a:normAutofit fontScale="92500"/>
          </a:bodyPr>
          <a:lstStyle/>
          <a:p>
            <a:pPr marL="0" indent="0">
              <a:buNone/>
            </a:pPr>
            <a:r>
              <a:rPr lang="en-GB" sz="800" b="1" dirty="0"/>
              <a:t>Phase 2: Focus on Quality</a:t>
            </a:r>
          </a:p>
          <a:p>
            <a:r>
              <a:rPr lang="en-GB" sz="800" dirty="0"/>
              <a:t>All tickets are to be closed using the correct ‘Close Code’ in Service Now. This is not something that can be automated and will involve an ongoing review process to ensure this is happening</a:t>
            </a:r>
          </a:p>
          <a:p>
            <a:r>
              <a:rPr lang="en-GB" sz="800" dirty="0"/>
              <a:t>Tickets are to have clear, concise information added to the Close Notes section </a:t>
            </a:r>
            <a:r>
              <a:rPr lang="en-GB" sz="800" dirty="0" err="1"/>
              <a:t>eg</a:t>
            </a:r>
            <a:r>
              <a:rPr lang="en-GB" sz="800" dirty="0"/>
              <a:t>; instead of using the phrase ‘CPU Spike’, we need to detail what caused the CPU spike, what was investigated to ascertain the offending process causing the spike and how it was dealt with?</a:t>
            </a:r>
          </a:p>
          <a:p>
            <a:r>
              <a:rPr lang="en-GB" sz="800" dirty="0"/>
              <a:t>Make sure the ticket reflects the correct application, application instance, regions affected. This is designed to enable trend analysis and for us to identify the heavy hitting systems, allowing resource to be directed according to need</a:t>
            </a:r>
          </a:p>
          <a:p>
            <a:r>
              <a:rPr lang="en-GB" sz="800" dirty="0"/>
              <a:t>When introducing a new application to the estate, monitoring is to be implemented on a ‘soft live’ basis, whereby no integration with Service Now will take place until initial teething issues have been identified and ironed out in what we’re monitoring, and how</a:t>
            </a:r>
          </a:p>
          <a:p>
            <a:pPr marL="0" indent="0">
              <a:buNone/>
            </a:pPr>
            <a:r>
              <a:rPr lang="en-GB" sz="800" b="1" i="1" dirty="0"/>
              <a:t>How are we progressing?</a:t>
            </a:r>
          </a:p>
          <a:p>
            <a:pPr marL="0" indent="0">
              <a:buNone/>
            </a:pPr>
            <a:r>
              <a:rPr lang="en-GB" sz="800" dirty="0"/>
              <a:t>The review started at the beginning of May, using April 2024 figures as our benchmark. Phase 1 is now complete on the IAS trading queue which can be seen from the graphs to the right which show a significant reduction month on month since the reduction of alerts task force began in May.</a:t>
            </a:r>
          </a:p>
          <a:p>
            <a:r>
              <a:rPr lang="en-GB" sz="800" dirty="0"/>
              <a:t>We were taking action on circa 20% of tickets generated </a:t>
            </a:r>
          </a:p>
          <a:p>
            <a:r>
              <a:rPr lang="en-GB" sz="800" dirty="0"/>
              <a:t>We have decreased the number of tickets generated by 50% by following the steps outlined in Phase 1 of this review</a:t>
            </a:r>
          </a:p>
          <a:p>
            <a:r>
              <a:rPr lang="en-GB" sz="800" dirty="0"/>
              <a:t>We are also in the process of getting the SNOW team to create a new closure code- investigated and found to be no further action required. We will then expect the actioned figure to increase as this would cover alerts such as drilling down on the type of error message to identify  if it is known error already raised up to L3 or closely monitor the message spool count until violation ends to ensure messages are getting consumed</a:t>
            </a:r>
          </a:p>
          <a:p>
            <a:r>
              <a:rPr lang="en-GB" sz="800" dirty="0"/>
              <a:t>664 tickets generated on 19th July during the P1 </a:t>
            </a:r>
            <a:r>
              <a:rPr lang="en-GB" sz="800" dirty="0" err="1"/>
              <a:t>crowdstrike</a:t>
            </a:r>
            <a:r>
              <a:rPr lang="en-GB" sz="800" dirty="0"/>
              <a:t> outage which has distorted our July figures</a:t>
            </a:r>
          </a:p>
          <a:p>
            <a:r>
              <a:rPr lang="en-GB" sz="800" dirty="0"/>
              <a:t>September ticket count increased by 20%, the task force team will start running weekly calls to identify the top offenders and put a plan in place to reduce the false alerts again</a:t>
            </a:r>
          </a:p>
          <a:p>
            <a:pPr marL="0" indent="0">
              <a:buNone/>
            </a:pPr>
            <a:endParaRPr lang="en-GB" sz="800" dirty="0"/>
          </a:p>
        </p:txBody>
      </p:sp>
      <p:sp>
        <p:nvSpPr>
          <p:cNvPr id="94" name="Rectangle 93">
            <a:extLst>
              <a:ext uri="{FF2B5EF4-FFF2-40B4-BE49-F238E27FC236}">
                <a16:creationId xmlns:a16="http://schemas.microsoft.com/office/drawing/2014/main" id="{5A65989E-BBD5-44D7-AA86-7AFD5D46BB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66000">
                <a:srgbClr val="000000"/>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6" name="Rectangle 95">
            <a:extLst>
              <a:ext uri="{FF2B5EF4-FFF2-40B4-BE49-F238E27FC236}">
                <a16:creationId xmlns:a16="http://schemas.microsoft.com/office/drawing/2014/main" id="{231A2881-D8D7-4A7D-ACA3-E9F849F853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6400800"/>
            <a:ext cx="8153398" cy="456772"/>
          </a:xfrm>
          <a:prstGeom prst="rect">
            <a:avLst/>
          </a:prstGeom>
          <a:gradFill>
            <a:gsLst>
              <a:gs pos="0">
                <a:srgbClr val="000000">
                  <a:alpha val="63000"/>
                </a:srgbClr>
              </a:gs>
              <a:gs pos="100000">
                <a:schemeClr val="accent1">
                  <a:lumMod val="7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a:extLst>
              <a:ext uri="{FF2B5EF4-FFF2-40B4-BE49-F238E27FC236}">
                <a16:creationId xmlns:a16="http://schemas.microsoft.com/office/drawing/2014/main" id="{1F49A187-6B45-AFF4-5094-24A697C728AE}"/>
              </a:ext>
            </a:extLst>
          </p:cNvPr>
          <p:cNvPicPr>
            <a:picLocks noChangeAspect="1"/>
          </p:cNvPicPr>
          <p:nvPr/>
        </p:nvPicPr>
        <p:blipFill>
          <a:blip r:embed="rId2"/>
          <a:stretch>
            <a:fillRect/>
          </a:stretch>
        </p:blipFill>
        <p:spPr>
          <a:xfrm>
            <a:off x="7540265" y="1180634"/>
            <a:ext cx="4038966" cy="1556870"/>
          </a:xfrm>
          <a:prstGeom prst="rect">
            <a:avLst/>
          </a:prstGeom>
        </p:spPr>
      </p:pic>
      <p:pic>
        <p:nvPicPr>
          <p:cNvPr id="8" name="Picture 7">
            <a:extLst>
              <a:ext uri="{FF2B5EF4-FFF2-40B4-BE49-F238E27FC236}">
                <a16:creationId xmlns:a16="http://schemas.microsoft.com/office/drawing/2014/main" id="{A694D6BC-79BD-CB27-EDD0-F651D6C1DE65}"/>
              </a:ext>
            </a:extLst>
          </p:cNvPr>
          <p:cNvPicPr>
            <a:picLocks noChangeAspect="1"/>
          </p:cNvPicPr>
          <p:nvPr/>
        </p:nvPicPr>
        <p:blipFill>
          <a:blip r:embed="rId3"/>
          <a:stretch>
            <a:fillRect/>
          </a:stretch>
        </p:blipFill>
        <p:spPr>
          <a:xfrm>
            <a:off x="7540265" y="3020331"/>
            <a:ext cx="3685362" cy="2200332"/>
          </a:xfrm>
          <a:prstGeom prst="rect">
            <a:avLst/>
          </a:prstGeom>
        </p:spPr>
      </p:pic>
    </p:spTree>
    <p:extLst>
      <p:ext uri="{BB962C8B-B14F-4D97-AF65-F5344CB8AC3E}">
        <p14:creationId xmlns:p14="http://schemas.microsoft.com/office/powerpoint/2010/main" val="24480429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2D7744E-49BC-1CBE-43E5-4DD03356FEF2}"/>
            </a:ext>
          </a:extLst>
        </p:cNvPr>
        <p:cNvGrpSpPr/>
        <p:nvPr/>
      </p:nvGrpSpPr>
      <p:grpSpPr>
        <a:xfrm>
          <a:off x="0" y="0"/>
          <a:ext cx="0" cy="0"/>
          <a:chOff x="0" y="0"/>
          <a:chExt cx="0" cy="0"/>
        </a:xfrm>
      </p:grpSpPr>
      <p:sp useBgFill="1">
        <p:nvSpPr>
          <p:cNvPr id="49" name="Rectangle 48">
            <a:extLst>
              <a:ext uri="{FF2B5EF4-FFF2-40B4-BE49-F238E27FC236}">
                <a16:creationId xmlns:a16="http://schemas.microsoft.com/office/drawing/2014/main" id="{5B25417F-7D5F-883F-4AD0-FCF458A278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1B77398-D74C-C7E5-D145-18D19F4342E1}"/>
              </a:ext>
            </a:extLst>
          </p:cNvPr>
          <p:cNvSpPr>
            <a:spLocks noGrp="1"/>
          </p:cNvSpPr>
          <p:nvPr>
            <p:ph type="title"/>
          </p:nvPr>
        </p:nvSpPr>
        <p:spPr>
          <a:xfrm>
            <a:off x="1136396" y="457201"/>
            <a:ext cx="5814240" cy="610582"/>
          </a:xfrm>
        </p:spPr>
        <p:txBody>
          <a:bodyPr anchor="b">
            <a:normAutofit fontScale="90000"/>
          </a:bodyPr>
          <a:lstStyle/>
          <a:p>
            <a:r>
              <a:rPr lang="en-GB" sz="4000" dirty="0"/>
              <a:t>IAS – Monitoring Review</a:t>
            </a:r>
          </a:p>
        </p:txBody>
      </p:sp>
      <p:sp>
        <p:nvSpPr>
          <p:cNvPr id="3" name="Content Placeholder 2">
            <a:extLst>
              <a:ext uri="{FF2B5EF4-FFF2-40B4-BE49-F238E27FC236}">
                <a16:creationId xmlns:a16="http://schemas.microsoft.com/office/drawing/2014/main" id="{7849B186-68FD-FE3E-33CC-1033F0840F51}"/>
              </a:ext>
            </a:extLst>
          </p:cNvPr>
          <p:cNvSpPr>
            <a:spLocks noGrp="1"/>
          </p:cNvSpPr>
          <p:nvPr>
            <p:ph idx="1"/>
          </p:nvPr>
        </p:nvSpPr>
        <p:spPr>
          <a:xfrm>
            <a:off x="1136396" y="1144475"/>
            <a:ext cx="7476662" cy="1533832"/>
          </a:xfrm>
        </p:spPr>
        <p:txBody>
          <a:bodyPr>
            <a:normAutofit fontScale="70000" lnSpcReduction="20000"/>
          </a:bodyPr>
          <a:lstStyle/>
          <a:p>
            <a:pPr marL="0" indent="0">
              <a:buNone/>
            </a:pPr>
            <a:r>
              <a:rPr lang="en-GB" sz="2000" b="1" i="1" dirty="0"/>
              <a:t>When do we expect this work to be completed?</a:t>
            </a:r>
          </a:p>
          <a:p>
            <a:pPr marL="0" indent="0">
              <a:buNone/>
            </a:pPr>
            <a:r>
              <a:rPr lang="en-GB" sz="1400" dirty="0"/>
              <a:t>Whilst we expect this to be an ongoing body of work, we believe we will show significant differences in the numbers of tickets generated in total, in addition to enhancing the quality of the information contained therein by the end of June 2024.</a:t>
            </a:r>
          </a:p>
          <a:p>
            <a:pPr marL="0" indent="0">
              <a:buNone/>
            </a:pPr>
            <a:r>
              <a:rPr lang="en-GB" sz="1400" dirty="0"/>
              <a:t>The initial work has been done in the EMEA region and we will involve the team in APAC when we have shown further progress on the strategic application stack, allowing them to follow the same steps for the legacy estate. </a:t>
            </a:r>
          </a:p>
          <a:p>
            <a:pPr marL="0" indent="0">
              <a:buNone/>
            </a:pPr>
            <a:r>
              <a:rPr lang="en-GB" sz="1400" dirty="0"/>
              <a:t>We are unable to put a target on exactly how many tickets we will eliminate by these actions but are satisfied that the number will be significant and will enable us to provide better quality data to the business. </a:t>
            </a:r>
          </a:p>
          <a:p>
            <a:pPr marL="0" indent="0">
              <a:buNone/>
            </a:pPr>
            <a:r>
              <a:rPr lang="en-GB" sz="1400" dirty="0"/>
              <a:t>The total reduction will of course be dictated by new systems being brought into the IAS area and, any gaps that arise as part of this review.</a:t>
            </a:r>
          </a:p>
          <a:p>
            <a:pPr marL="0" indent="0">
              <a:buNone/>
            </a:pPr>
            <a:endParaRPr lang="en-GB" sz="1200" b="1" i="1" dirty="0"/>
          </a:p>
          <a:p>
            <a:pPr marL="0" indent="0">
              <a:buNone/>
            </a:pPr>
            <a:endParaRPr lang="en-GB" sz="1200" b="1" i="1" dirty="0"/>
          </a:p>
          <a:p>
            <a:pPr marL="0" indent="0">
              <a:buNone/>
            </a:pPr>
            <a:endParaRPr lang="en-GB" sz="800" dirty="0"/>
          </a:p>
        </p:txBody>
      </p:sp>
      <p:sp>
        <p:nvSpPr>
          <p:cNvPr id="50" name="Rectangle 49">
            <a:extLst>
              <a:ext uri="{FF2B5EF4-FFF2-40B4-BE49-F238E27FC236}">
                <a16:creationId xmlns:a16="http://schemas.microsoft.com/office/drawing/2014/main" id="{099890B2-9A00-B5FA-3267-5F44EF40D6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66000">
                <a:srgbClr val="000000"/>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1" name="Rectangle 50">
            <a:extLst>
              <a:ext uri="{FF2B5EF4-FFF2-40B4-BE49-F238E27FC236}">
                <a16:creationId xmlns:a16="http://schemas.microsoft.com/office/drawing/2014/main" id="{1B524A8F-C250-10AE-039A-83CBCA12BF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6400800"/>
            <a:ext cx="8153398" cy="456772"/>
          </a:xfrm>
          <a:prstGeom prst="rect">
            <a:avLst/>
          </a:prstGeom>
          <a:gradFill>
            <a:gsLst>
              <a:gs pos="0">
                <a:srgbClr val="000000">
                  <a:alpha val="63000"/>
                </a:srgbClr>
              </a:gs>
              <a:gs pos="100000">
                <a:schemeClr val="accent1">
                  <a:lumMod val="7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E36EE5E0-0F33-4042-CBC4-9300459D527E}"/>
              </a:ext>
            </a:extLst>
          </p:cNvPr>
          <p:cNvSpPr txBox="1"/>
          <p:nvPr/>
        </p:nvSpPr>
        <p:spPr>
          <a:xfrm>
            <a:off x="1136396" y="2742587"/>
            <a:ext cx="4620592" cy="36009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1" i="1" u="none" strike="noStrike" kern="1200" cap="none" spc="0" normalizeH="0" baseline="0" noProof="0" dirty="0">
                <a:ln>
                  <a:noFill/>
                </a:ln>
                <a:solidFill>
                  <a:prstClr val="black"/>
                </a:solidFill>
                <a:effectLst/>
                <a:uLnTx/>
                <a:uFillTx/>
                <a:latin typeface="Calibri" panose="020F0502020204030204"/>
                <a:ea typeface="+mn-ea"/>
                <a:cs typeface="+mn-cs"/>
              </a:rPr>
              <a:t>Why can’t we remove false alerts completely?</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400" b="1" i="1"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0" i="0" u="none" strike="noStrike" kern="1200" cap="none" spc="0" normalizeH="0" baseline="0" noProof="0" dirty="0">
                <a:ln>
                  <a:noFill/>
                </a:ln>
                <a:solidFill>
                  <a:prstClr val="black"/>
                </a:solidFill>
                <a:effectLst/>
                <a:uLnTx/>
                <a:uFillTx/>
                <a:latin typeface="Calibri" panose="020F0502020204030204"/>
                <a:ea typeface="+mn-ea"/>
                <a:cs typeface="+mn-cs"/>
              </a:rPr>
              <a:t>False alerts can be generated for a wide variety of reasons, such as: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0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000" b="0" i="0" u="none" strike="noStrike" kern="1200" cap="none" spc="0" normalizeH="0" baseline="0" noProof="0" dirty="0">
                <a:ln>
                  <a:noFill/>
                </a:ln>
                <a:solidFill>
                  <a:prstClr val="black"/>
                </a:solidFill>
                <a:effectLst/>
                <a:uLnTx/>
                <a:uFillTx/>
                <a:latin typeface="Calibri" panose="020F0502020204030204"/>
                <a:ea typeface="+mn-ea"/>
                <a:cs typeface="+mn-cs"/>
              </a:rPr>
              <a:t>P1 / P2 Incidents will always generate multiple tickets and, our focus will be on restoring service, not necessarily disabling alert policies in AppDynamics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GB" sz="10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000" b="0" i="0" u="none" strike="noStrike" kern="1200" cap="none" spc="0" normalizeH="0" baseline="0" noProof="0" dirty="0">
                <a:ln>
                  <a:noFill/>
                </a:ln>
                <a:solidFill>
                  <a:prstClr val="black"/>
                </a:solidFill>
                <a:effectLst/>
                <a:uLnTx/>
                <a:uFillTx/>
                <a:latin typeface="Calibri" panose="020F0502020204030204"/>
                <a:ea typeface="+mn-ea"/>
                <a:cs typeface="+mn-cs"/>
              </a:rPr>
              <a:t>Servers losing communication with the AppDynamics controller</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0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000" b="0" i="0" u="none" strike="noStrike" kern="1200" cap="none" spc="0" normalizeH="0" baseline="0" noProof="0" dirty="0">
                <a:ln>
                  <a:noFill/>
                </a:ln>
                <a:solidFill>
                  <a:prstClr val="black"/>
                </a:solidFill>
                <a:effectLst/>
                <a:uLnTx/>
                <a:uFillTx/>
                <a:latin typeface="Calibri" panose="020F0502020204030204"/>
                <a:ea typeface="+mn-ea"/>
                <a:cs typeface="+mn-cs"/>
              </a:rPr>
              <a:t>Emergency Break Fix work taking place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0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000" b="0" i="0" u="none" strike="noStrike" kern="1200" cap="none" spc="0" normalizeH="0" baseline="0" noProof="0" dirty="0">
                <a:ln>
                  <a:noFill/>
                </a:ln>
                <a:solidFill>
                  <a:prstClr val="black"/>
                </a:solidFill>
                <a:effectLst/>
                <a:uLnTx/>
                <a:uFillTx/>
                <a:latin typeface="Calibri" panose="020F0502020204030204"/>
                <a:ea typeface="+mn-ea"/>
                <a:cs typeface="+mn-cs"/>
              </a:rPr>
              <a:t>Midweek code deployments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0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000" b="0" i="0" u="none" strike="noStrike" kern="1200" cap="none" spc="0" normalizeH="0" baseline="0" noProof="0" dirty="0">
                <a:ln>
                  <a:noFill/>
                </a:ln>
                <a:solidFill>
                  <a:prstClr val="black"/>
                </a:solidFill>
                <a:effectLst/>
                <a:uLnTx/>
                <a:uFillTx/>
                <a:latin typeface="Calibri" panose="020F0502020204030204"/>
                <a:ea typeface="+mn-ea"/>
                <a:cs typeface="+mn-cs"/>
              </a:rPr>
              <a:t>One incident creating multiple tickets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0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000" b="0" i="0" u="none" strike="noStrike" kern="1200" cap="none" spc="0" normalizeH="0" baseline="0" noProof="0" dirty="0">
                <a:ln>
                  <a:noFill/>
                </a:ln>
                <a:solidFill>
                  <a:prstClr val="black"/>
                </a:solidFill>
                <a:effectLst/>
                <a:uLnTx/>
                <a:uFillTx/>
                <a:latin typeface="Calibri" panose="020F0502020204030204"/>
                <a:ea typeface="+mn-ea"/>
                <a:cs typeface="+mn-cs"/>
              </a:rPr>
              <a:t>Network blips that auto-recover</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0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000" b="0" i="0" u="none" strike="noStrike" kern="1200" cap="none" spc="0" normalizeH="0" baseline="0" noProof="0" dirty="0">
                <a:ln>
                  <a:noFill/>
                </a:ln>
                <a:solidFill>
                  <a:prstClr val="black"/>
                </a:solidFill>
                <a:effectLst/>
                <a:uLnTx/>
                <a:uFillTx/>
                <a:latin typeface="Calibri" panose="020F0502020204030204"/>
                <a:ea typeface="+mn-ea"/>
                <a:cs typeface="+mn-cs"/>
              </a:rPr>
              <a:t>No ability for AppDynamics to automatically close a ticket in Service Now when a condition clears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0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0" i="0" u="none" strike="noStrike" kern="1200" cap="none" spc="0" normalizeH="0" baseline="0" noProof="0" dirty="0">
                <a:ln>
                  <a:noFill/>
                </a:ln>
                <a:solidFill>
                  <a:prstClr val="black"/>
                </a:solidFill>
                <a:effectLst/>
                <a:uLnTx/>
                <a:uFillTx/>
                <a:latin typeface="Calibri" panose="020F0502020204030204"/>
                <a:ea typeface="+mn-ea"/>
                <a:cs typeface="+mn-cs"/>
              </a:rPr>
              <a:t>The above are just some examples as to why the number of incidents generated in Service Now will </a:t>
            </a:r>
            <a:r>
              <a:rPr kumimoji="0" lang="en-GB" sz="1000" b="0" i="1" u="none" strike="noStrike" kern="1200" cap="none" spc="0" normalizeH="0" baseline="0" noProof="0" dirty="0">
                <a:ln>
                  <a:noFill/>
                </a:ln>
                <a:solidFill>
                  <a:prstClr val="black"/>
                </a:solidFill>
                <a:effectLst/>
                <a:uLnTx/>
                <a:uFillTx/>
                <a:latin typeface="Calibri" panose="020F0502020204030204"/>
                <a:ea typeface="+mn-ea"/>
                <a:cs typeface="+mn-cs"/>
              </a:rPr>
              <a:t>always</a:t>
            </a:r>
            <a:r>
              <a:rPr kumimoji="0" lang="en-GB" sz="1000" b="0" i="0" u="none" strike="noStrike" kern="1200" cap="none" spc="0" normalizeH="0" baseline="0" noProof="0" dirty="0">
                <a:ln>
                  <a:noFill/>
                </a:ln>
                <a:solidFill>
                  <a:prstClr val="black"/>
                </a:solidFill>
                <a:effectLst/>
                <a:uLnTx/>
                <a:uFillTx/>
                <a:latin typeface="Calibri" panose="020F0502020204030204"/>
                <a:ea typeface="+mn-ea"/>
                <a:cs typeface="+mn-cs"/>
              </a:rPr>
              <a:t> be variable  </a:t>
            </a:r>
          </a:p>
        </p:txBody>
      </p:sp>
      <p:sp>
        <p:nvSpPr>
          <p:cNvPr id="5" name="TextBox 4">
            <a:extLst>
              <a:ext uri="{FF2B5EF4-FFF2-40B4-BE49-F238E27FC236}">
                <a16:creationId xmlns:a16="http://schemas.microsoft.com/office/drawing/2014/main" id="{E0E91998-4BF2-D1EF-5B43-BA75FA5D8085}"/>
              </a:ext>
            </a:extLst>
          </p:cNvPr>
          <p:cNvSpPr txBox="1"/>
          <p:nvPr/>
        </p:nvSpPr>
        <p:spPr>
          <a:xfrm>
            <a:off x="6096000" y="2742587"/>
            <a:ext cx="4959604" cy="175432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1" i="1" u="none" strike="noStrike" kern="1200" cap="none" spc="0" normalizeH="0" baseline="0" noProof="0" dirty="0">
                <a:ln>
                  <a:noFill/>
                </a:ln>
                <a:solidFill>
                  <a:prstClr val="black"/>
                </a:solidFill>
                <a:effectLst/>
                <a:uLnTx/>
                <a:uFillTx/>
                <a:latin typeface="Calibri" panose="020F0502020204030204"/>
                <a:ea typeface="+mn-ea"/>
                <a:cs typeface="+mn-cs"/>
              </a:rPr>
              <a:t>Next Steps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400" b="1" i="1"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0" i="0" u="none" strike="noStrike" kern="1200" cap="none" spc="0" normalizeH="0" baseline="0" noProof="0" dirty="0">
                <a:ln>
                  <a:noFill/>
                </a:ln>
                <a:solidFill>
                  <a:prstClr val="black"/>
                </a:solidFill>
                <a:effectLst/>
                <a:uLnTx/>
                <a:uFillTx/>
                <a:latin typeface="Calibri" panose="020F0502020204030204"/>
                <a:ea typeface="+mn-ea"/>
                <a:cs typeface="+mn-cs"/>
              </a:rPr>
              <a:t>All work that has taken place has been on the ‘IAS Trading Systems’ queue. Once Phase 1  has been completed and we have moved to ‘focus on quality’ for IAS Trading Systems, we will commence Phase 1 on the ‘GB GLOBAL INTERNAL APP’ queue, which serves the legacy ICAP stack of systems including GUIBOS, ICAP TMS, Datatec etc</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0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0" i="0" u="none" strike="noStrike" kern="1200" cap="none" spc="0" normalizeH="0" baseline="0" noProof="0" dirty="0">
                <a:ln>
                  <a:noFill/>
                </a:ln>
                <a:solidFill>
                  <a:prstClr val="black"/>
                </a:solidFill>
                <a:effectLst/>
                <a:uLnTx/>
                <a:uFillTx/>
                <a:latin typeface="Calibri" panose="020F0502020204030204"/>
                <a:ea typeface="+mn-ea"/>
                <a:cs typeface="+mn-cs"/>
              </a:rPr>
              <a:t>This will require input from all regions. Lessons learned from the IAS Trading Systems queue will be communicated before the process commences to all Global team members, with a specific focus on those in Manila. </a:t>
            </a:r>
          </a:p>
        </p:txBody>
      </p:sp>
    </p:spTree>
    <p:extLst>
      <p:ext uri="{BB962C8B-B14F-4D97-AF65-F5344CB8AC3E}">
        <p14:creationId xmlns:p14="http://schemas.microsoft.com/office/powerpoint/2010/main" val="20573218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66697-3358-63B2-8BE6-17BB379DF56E}"/>
              </a:ext>
            </a:extLst>
          </p:cNvPr>
          <p:cNvSpPr>
            <a:spLocks noGrp="1"/>
          </p:cNvSpPr>
          <p:nvPr>
            <p:ph type="title"/>
          </p:nvPr>
        </p:nvSpPr>
        <p:spPr>
          <a:xfrm>
            <a:off x="838200" y="365125"/>
            <a:ext cx="10515600" cy="838343"/>
          </a:xfrm>
        </p:spPr>
        <p:txBody>
          <a:bodyPr>
            <a:normAutofit/>
          </a:bodyPr>
          <a:lstStyle/>
          <a:p>
            <a:r>
              <a:rPr lang="en-GB" sz="3600" dirty="0"/>
              <a:t>IAS – Monitoring Review</a:t>
            </a:r>
          </a:p>
        </p:txBody>
      </p:sp>
      <p:sp>
        <p:nvSpPr>
          <p:cNvPr id="4" name="TextBox 3">
            <a:extLst>
              <a:ext uri="{FF2B5EF4-FFF2-40B4-BE49-F238E27FC236}">
                <a16:creationId xmlns:a16="http://schemas.microsoft.com/office/drawing/2014/main" id="{3A440601-45E5-B6CA-8D18-FCC3A4B7C8D9}"/>
              </a:ext>
            </a:extLst>
          </p:cNvPr>
          <p:cNvSpPr txBox="1"/>
          <p:nvPr/>
        </p:nvSpPr>
        <p:spPr>
          <a:xfrm>
            <a:off x="885149" y="1203468"/>
            <a:ext cx="10421702" cy="260071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1" i="1" u="none" strike="noStrike" kern="1200" cap="none" spc="0" normalizeH="0" baseline="0" noProof="0" dirty="0">
                <a:ln>
                  <a:noFill/>
                </a:ln>
                <a:solidFill>
                  <a:prstClr val="black"/>
                </a:solidFill>
                <a:effectLst/>
                <a:uLnTx/>
                <a:uFillTx/>
                <a:latin typeface="Calibri" panose="020F0502020204030204"/>
                <a:ea typeface="+mn-ea"/>
                <a:cs typeface="+mn-cs"/>
              </a:rPr>
              <a:t>How have these statistics been obtained?</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0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0" i="0" u="none" strike="noStrike" kern="1200" cap="none" spc="0" normalizeH="0" baseline="0" noProof="0" dirty="0">
                <a:ln>
                  <a:noFill/>
                </a:ln>
                <a:solidFill>
                  <a:prstClr val="black"/>
                </a:solidFill>
                <a:effectLst/>
                <a:uLnTx/>
                <a:uFillTx/>
                <a:latin typeface="Calibri" panose="020F0502020204030204"/>
                <a:ea typeface="+mn-ea"/>
                <a:cs typeface="+mn-cs"/>
              </a:rPr>
              <a:t>Using report filters in Service Now, related to the IAS Trading Systems queue, we have ascertained that for 2023;</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0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000" b="0" i="0" u="none" strike="noStrike" kern="1200" cap="none" spc="0" normalizeH="0" baseline="0" noProof="0" dirty="0">
                <a:ln>
                  <a:noFill/>
                </a:ln>
                <a:solidFill>
                  <a:prstClr val="black"/>
                </a:solidFill>
                <a:effectLst/>
                <a:uLnTx/>
                <a:uFillTx/>
                <a:latin typeface="Calibri" panose="020F0502020204030204"/>
                <a:ea typeface="+mn-ea"/>
                <a:cs typeface="+mn-cs"/>
              </a:rPr>
              <a:t>The total number for Service Now tickets raised for was 43481</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000" b="0" i="0" u="none" strike="noStrike" kern="1200" cap="none" spc="0" normalizeH="0" baseline="0" noProof="0" dirty="0">
                <a:ln>
                  <a:noFill/>
                </a:ln>
                <a:solidFill>
                  <a:prstClr val="black"/>
                </a:solidFill>
                <a:effectLst/>
                <a:uLnTx/>
                <a:uFillTx/>
                <a:latin typeface="Calibri" panose="020F0502020204030204"/>
                <a:ea typeface="+mn-ea"/>
                <a:cs typeface="+mn-cs"/>
              </a:rPr>
              <a:t>23031 were closed with the code ‘No Action Required’, ‘False Alert’ or ‘Cancelled by Caller’</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000" b="0" i="0" u="none" strike="noStrike" kern="1200" cap="none" spc="0" normalizeH="0" baseline="0" noProof="0" dirty="0">
                <a:ln>
                  <a:noFill/>
                </a:ln>
                <a:solidFill>
                  <a:prstClr val="black"/>
                </a:solidFill>
                <a:effectLst/>
                <a:uLnTx/>
                <a:uFillTx/>
                <a:latin typeface="Calibri" panose="020F0502020204030204"/>
                <a:ea typeface="+mn-ea"/>
                <a:cs typeface="+mn-cs"/>
              </a:rPr>
              <a:t>9323 tickets were duplicates. This has been ascertained by omitting rows with the Updated Time, Assigned To and Closed Notes where they are identical</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000" b="0" i="0" u="none" strike="noStrike" kern="1200" cap="none" spc="0" normalizeH="0" baseline="0" noProof="0" dirty="0">
                <a:ln>
                  <a:noFill/>
                </a:ln>
                <a:solidFill>
                  <a:prstClr val="black"/>
                </a:solidFill>
                <a:effectLst/>
                <a:uLnTx/>
                <a:uFillTx/>
                <a:latin typeface="Calibri" panose="020F0502020204030204"/>
                <a:ea typeface="+mn-ea"/>
                <a:cs typeface="+mn-cs"/>
              </a:rPr>
              <a:t>1852 were closed with the notes ‘No Longer Violating’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000" b="0" i="0" u="none" strike="noStrike" kern="1200" cap="none" spc="0" normalizeH="0" baseline="0" noProof="0" dirty="0">
                <a:ln>
                  <a:noFill/>
                </a:ln>
                <a:solidFill>
                  <a:prstClr val="black"/>
                </a:solidFill>
                <a:effectLst/>
                <a:uLnTx/>
                <a:uFillTx/>
                <a:latin typeface="Calibri" panose="020F0502020204030204"/>
                <a:ea typeface="+mn-ea"/>
                <a:cs typeface="+mn-cs"/>
              </a:rPr>
              <a:t>724 reference ‘End of Day’ in the close notes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000" b="0" i="0" u="none" strike="noStrike" kern="1200" cap="none" spc="0" normalizeH="0" baseline="0" noProof="0" dirty="0">
                <a:ln>
                  <a:noFill/>
                </a:ln>
                <a:solidFill>
                  <a:prstClr val="black"/>
                </a:solidFill>
                <a:effectLst/>
                <a:uLnTx/>
                <a:uFillTx/>
                <a:latin typeface="Calibri" panose="020F0502020204030204"/>
                <a:ea typeface="+mn-ea"/>
                <a:cs typeface="+mn-cs"/>
              </a:rPr>
              <a:t>119 reference ‘Weekly Restart’ in the close notes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GB" sz="10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0" b="0" i="0" u="none" strike="noStrike" kern="1200" cap="none" spc="0" normalizeH="0" baseline="0" noProof="0" dirty="0">
                <a:ln>
                  <a:noFill/>
                </a:ln>
                <a:solidFill>
                  <a:prstClr val="black"/>
                </a:solidFill>
                <a:effectLst/>
                <a:uLnTx/>
                <a:uFillTx/>
                <a:latin typeface="Calibri" panose="020F0502020204030204"/>
                <a:ea typeface="+mn-ea"/>
                <a:cs typeface="+mn-cs"/>
              </a:rPr>
              <a:t>This leaves a total</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000" b="0" i="0" u="none" strike="noStrike" kern="1200" cap="none" spc="0" normalizeH="0" baseline="0" noProof="0" dirty="0">
                <a:ln>
                  <a:noFill/>
                </a:ln>
                <a:solidFill>
                  <a:prstClr val="black"/>
                </a:solidFill>
                <a:effectLst/>
                <a:uLnTx/>
                <a:uFillTx/>
                <a:latin typeface="Calibri" panose="020F0502020204030204"/>
                <a:ea typeface="+mn-ea"/>
                <a:cs typeface="+mn-cs"/>
              </a:rPr>
              <a:t>of 8432 actionable alerts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1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442323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4" name="Rectangle 83">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86" name="Rectangle 85">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8" name="Rectangle 87">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0" name="Rectangle 89">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2" name="Rectangle 91">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4" name="Freeform: Shape 93">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6" name="Rectangle 95">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le 3">
            <a:extLst>
              <a:ext uri="{FF2B5EF4-FFF2-40B4-BE49-F238E27FC236}">
                <a16:creationId xmlns:a16="http://schemas.microsoft.com/office/drawing/2014/main" id="{AA7FB70C-910C-C114-C801-6F3FFF1320C3}"/>
              </a:ext>
            </a:extLst>
          </p:cNvPr>
          <p:cNvSpPr>
            <a:spLocks noGrp="1"/>
          </p:cNvSpPr>
          <p:nvPr>
            <p:ph type="title"/>
          </p:nvPr>
        </p:nvSpPr>
        <p:spPr>
          <a:xfrm>
            <a:off x="466722" y="586855"/>
            <a:ext cx="3201366" cy="3387497"/>
          </a:xfrm>
        </p:spPr>
        <p:txBody>
          <a:bodyPr anchor="b">
            <a:normAutofit/>
          </a:bodyPr>
          <a:lstStyle/>
          <a:p>
            <a:pPr algn="r"/>
            <a:r>
              <a:rPr lang="en-GB" sz="4000" dirty="0">
                <a:solidFill>
                  <a:srgbClr val="FFFFFF"/>
                </a:solidFill>
              </a:rPr>
              <a:t>EAS – Monitoring Review</a:t>
            </a:r>
          </a:p>
        </p:txBody>
      </p:sp>
      <p:sp>
        <p:nvSpPr>
          <p:cNvPr id="5" name="Content Placeholder 4">
            <a:extLst>
              <a:ext uri="{FF2B5EF4-FFF2-40B4-BE49-F238E27FC236}">
                <a16:creationId xmlns:a16="http://schemas.microsoft.com/office/drawing/2014/main" id="{36225A6B-DE2E-F0FB-B584-65F51EAA7C88}"/>
              </a:ext>
            </a:extLst>
          </p:cNvPr>
          <p:cNvSpPr>
            <a:spLocks noGrp="1"/>
          </p:cNvSpPr>
          <p:nvPr>
            <p:ph idx="1"/>
          </p:nvPr>
        </p:nvSpPr>
        <p:spPr>
          <a:xfrm>
            <a:off x="4695096" y="949599"/>
            <a:ext cx="6336473" cy="5030289"/>
          </a:xfrm>
        </p:spPr>
        <p:txBody>
          <a:bodyPr anchor="ctr">
            <a:normAutofit fontScale="62500" lnSpcReduction="20000"/>
          </a:bodyPr>
          <a:lstStyle/>
          <a:p>
            <a:pPr marL="0" indent="0">
              <a:buNone/>
            </a:pPr>
            <a:endParaRPr lang="en-GB" sz="2000" b="1" dirty="0"/>
          </a:p>
          <a:p>
            <a:pPr marL="0" indent="0">
              <a:buNone/>
            </a:pPr>
            <a:endParaRPr lang="en-GB" sz="2000" b="1" dirty="0"/>
          </a:p>
          <a:p>
            <a:pPr>
              <a:buFont typeface="Wingdings" panose="05000000000000000000" pitchFamily="2" charset="2"/>
              <a:buChar char="v"/>
            </a:pPr>
            <a:r>
              <a:rPr lang="en-GB" sz="2400" b="1" dirty="0"/>
              <a:t>Known/Identified Contributors for EAS alerts causing noise</a:t>
            </a:r>
          </a:p>
          <a:p>
            <a:pPr marL="0" indent="0">
              <a:buNone/>
            </a:pPr>
            <a:r>
              <a:rPr lang="en-GB" sz="2000" i="1" dirty="0"/>
              <a:t>As part of our SOP, we assess each alerts/incidents upon receipt to segregate actionable alerts from false or ignorable alerts and leverage the SNOW close code for this purpose. </a:t>
            </a:r>
          </a:p>
          <a:p>
            <a:pPr marL="0" indent="0">
              <a:buNone/>
            </a:pPr>
            <a:r>
              <a:rPr lang="en-GB" sz="2000" i="1" dirty="0"/>
              <a:t> </a:t>
            </a:r>
            <a:endParaRPr lang="en-GB" sz="1600" b="1" dirty="0"/>
          </a:p>
          <a:p>
            <a:pPr marL="457200" lvl="1" indent="0">
              <a:buNone/>
            </a:pPr>
            <a:r>
              <a:rPr lang="en-GB" sz="2000" u="sng" dirty="0"/>
              <a:t>Ignorable / False Alerts:</a:t>
            </a:r>
          </a:p>
          <a:p>
            <a:pPr lvl="1">
              <a:buFont typeface="Wingdings" panose="05000000000000000000" pitchFamily="2" charset="2"/>
              <a:buChar char="§"/>
            </a:pPr>
            <a:r>
              <a:rPr lang="en-GB" sz="2000" dirty="0"/>
              <a:t>APPD Controller issue or network connectivity issues impacting APPD Controller.</a:t>
            </a:r>
          </a:p>
          <a:p>
            <a:pPr lvl="1">
              <a:buFont typeface="Wingdings" panose="05000000000000000000" pitchFamily="2" charset="2"/>
              <a:buChar char="§"/>
            </a:pPr>
            <a:r>
              <a:rPr lang="en-GB" sz="2000" dirty="0"/>
              <a:t>Alerts that occurred during maintenance period.</a:t>
            </a:r>
          </a:p>
          <a:p>
            <a:pPr lvl="1">
              <a:buFont typeface="Wingdings" panose="05000000000000000000" pitchFamily="2" charset="2"/>
              <a:buChar char="§"/>
            </a:pPr>
            <a:r>
              <a:rPr lang="en-GB" sz="2000" dirty="0"/>
              <a:t>Scheduled events such as Windows patching, Application upgrades/releases</a:t>
            </a:r>
          </a:p>
          <a:p>
            <a:pPr lvl="1">
              <a:buFont typeface="Wingdings" panose="05000000000000000000" pitchFamily="2" charset="2"/>
              <a:buChar char="§"/>
            </a:pPr>
            <a:r>
              <a:rPr lang="en-GB" sz="2000" dirty="0"/>
              <a:t>Special events such as DR Testing.</a:t>
            </a:r>
          </a:p>
          <a:p>
            <a:pPr lvl="1">
              <a:buFont typeface="Wingdings" panose="05000000000000000000" pitchFamily="2" charset="2"/>
              <a:buChar char="§"/>
            </a:pPr>
            <a:endParaRPr lang="en-GB" sz="2000" dirty="0"/>
          </a:p>
          <a:p>
            <a:pPr marL="457200" lvl="1" indent="0">
              <a:buNone/>
            </a:pPr>
            <a:r>
              <a:rPr lang="en-GB" sz="2000" u="sng" dirty="0"/>
              <a:t>Recurring Actionable alerts:</a:t>
            </a:r>
          </a:p>
          <a:p>
            <a:pPr lvl="1">
              <a:buFont typeface="Wingdings" panose="05000000000000000000" pitchFamily="2" charset="2"/>
              <a:buChar char="§"/>
            </a:pPr>
            <a:r>
              <a:rPr lang="en-GB" sz="2000" dirty="0"/>
              <a:t>Memory spike issues</a:t>
            </a:r>
          </a:p>
          <a:p>
            <a:pPr lvl="1">
              <a:buFont typeface="Wingdings" panose="05000000000000000000" pitchFamily="2" charset="2"/>
              <a:buChar char="§"/>
            </a:pPr>
            <a:r>
              <a:rPr lang="en-GB" sz="2000" dirty="0"/>
              <a:t>CPU spike</a:t>
            </a:r>
          </a:p>
          <a:p>
            <a:pPr lvl="1">
              <a:buFont typeface="Wingdings" panose="05000000000000000000" pitchFamily="2" charset="2"/>
              <a:buChar char="§"/>
            </a:pPr>
            <a:r>
              <a:rPr lang="en-GB" sz="2000" dirty="0"/>
              <a:t>Disk Space issues</a:t>
            </a:r>
          </a:p>
          <a:p>
            <a:pPr lvl="1">
              <a:buFont typeface="Wingdings" panose="05000000000000000000" pitchFamily="2" charset="2"/>
              <a:buChar char="§"/>
            </a:pPr>
            <a:r>
              <a:rPr lang="en-GB" sz="2000" dirty="0"/>
              <a:t>Service or Process failures</a:t>
            </a:r>
          </a:p>
          <a:p>
            <a:pPr lvl="1">
              <a:buFont typeface="Wingdings" panose="05000000000000000000" pitchFamily="2" charset="2"/>
              <a:buChar char="§"/>
            </a:pPr>
            <a:r>
              <a:rPr lang="en-GB" sz="2000" dirty="0"/>
              <a:t>Connection count below the threshold / disconnection count above the threshold</a:t>
            </a:r>
          </a:p>
          <a:p>
            <a:pPr lvl="1">
              <a:buFont typeface="Wingdings" panose="05000000000000000000" pitchFamily="2" charset="2"/>
              <a:buChar char="§"/>
            </a:pPr>
            <a:r>
              <a:rPr lang="en-GB" sz="2000" dirty="0"/>
              <a:t>Error events in the logs</a:t>
            </a:r>
          </a:p>
          <a:p>
            <a:pPr lvl="1">
              <a:buFont typeface="Wingdings" panose="05000000000000000000" pitchFamily="2" charset="2"/>
              <a:buChar char="§"/>
            </a:pPr>
            <a:r>
              <a:rPr lang="en-GB" sz="2000" dirty="0"/>
              <a:t>Heart-beat issues (</a:t>
            </a:r>
            <a:r>
              <a:rPr lang="en-GB" sz="2000" dirty="0" err="1"/>
              <a:t>i.e</a:t>
            </a:r>
            <a:r>
              <a:rPr lang="en-GB" sz="2000" dirty="0"/>
              <a:t> process/service hanging, lost connection, etc)</a:t>
            </a:r>
          </a:p>
          <a:p>
            <a:pPr marL="0" indent="0">
              <a:buNone/>
            </a:pPr>
            <a:endParaRPr lang="en-GB" sz="2000" dirty="0"/>
          </a:p>
          <a:p>
            <a:endParaRPr lang="en-GB" sz="2000" dirty="0"/>
          </a:p>
          <a:p>
            <a:pPr marL="0" indent="0">
              <a:buNone/>
            </a:pPr>
            <a:endParaRPr lang="en-GB" sz="2000" dirty="0"/>
          </a:p>
          <a:p>
            <a:pPr marL="0" indent="0">
              <a:buNone/>
            </a:pPr>
            <a:endParaRPr lang="en-GB" sz="2000" dirty="0"/>
          </a:p>
        </p:txBody>
      </p:sp>
      <p:pic>
        <p:nvPicPr>
          <p:cNvPr id="7" name="Picture 6" descr="A logo with white text&#10;&#10;Description automatically generated">
            <a:extLst>
              <a:ext uri="{FF2B5EF4-FFF2-40B4-BE49-F238E27FC236}">
                <a16:creationId xmlns:a16="http://schemas.microsoft.com/office/drawing/2014/main" id="{C8B8A309-2ABD-8516-81B6-F2F08C9477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01315" y="73177"/>
            <a:ext cx="790685" cy="876422"/>
          </a:xfrm>
          <a:prstGeom prst="rect">
            <a:avLst/>
          </a:prstGeom>
        </p:spPr>
      </p:pic>
    </p:spTree>
    <p:extLst>
      <p:ext uri="{BB962C8B-B14F-4D97-AF65-F5344CB8AC3E}">
        <p14:creationId xmlns:p14="http://schemas.microsoft.com/office/powerpoint/2010/main" val="8512643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62E88E9E-1694-C96C-245C-2331EA86F10B}"/>
              </a:ext>
            </a:extLst>
          </p:cNvPr>
          <p:cNvSpPr>
            <a:spLocks noGrp="1"/>
          </p:cNvSpPr>
          <p:nvPr>
            <p:ph idx="1"/>
          </p:nvPr>
        </p:nvSpPr>
        <p:spPr>
          <a:xfrm>
            <a:off x="425513" y="1504936"/>
            <a:ext cx="3149167" cy="4264989"/>
          </a:xfrm>
        </p:spPr>
        <p:txBody>
          <a:bodyPr anchor="t">
            <a:normAutofit/>
          </a:bodyPr>
          <a:lstStyle/>
          <a:p>
            <a:pPr>
              <a:buFont typeface="Wingdings" panose="05000000000000000000" pitchFamily="2" charset="2"/>
              <a:buChar char="v"/>
            </a:pPr>
            <a:r>
              <a:rPr lang="en-GB" sz="1500" b="1" dirty="0"/>
              <a:t>Highlights as of September 2024:</a:t>
            </a:r>
            <a:endParaRPr lang="en-GB" sz="1200" dirty="0"/>
          </a:p>
          <a:p>
            <a:pPr marL="457200" lvl="1" indent="0">
              <a:buNone/>
            </a:pPr>
            <a:endParaRPr lang="en-GB" sz="1200" dirty="0"/>
          </a:p>
          <a:p>
            <a:pPr marL="457200" lvl="1" indent="0">
              <a:buNone/>
            </a:pPr>
            <a:r>
              <a:rPr lang="en-GB" sz="1200" u="sng" dirty="0"/>
              <a:t>DECREASED NON-ACTIONABLE  ALERTS</a:t>
            </a:r>
          </a:p>
          <a:p>
            <a:pPr lvl="1"/>
            <a:r>
              <a:rPr lang="en-GB" sz="1200" dirty="0"/>
              <a:t>Non-actionable or ignorable APPD ticket volume has decreased by </a:t>
            </a:r>
            <a:r>
              <a:rPr lang="en-GB" sz="1200" b="1" dirty="0"/>
              <a:t>19.74%</a:t>
            </a:r>
            <a:r>
              <a:rPr lang="en-GB" sz="1200" dirty="0"/>
              <a:t> for the month of September in reference to August’ “No Actions Done” alert volume. </a:t>
            </a:r>
          </a:p>
          <a:p>
            <a:pPr marL="457200" lvl="1" indent="0">
              <a:buNone/>
            </a:pPr>
            <a:endParaRPr lang="en-GB" sz="1200" dirty="0"/>
          </a:p>
          <a:p>
            <a:pPr marL="457200" lvl="1" indent="0">
              <a:buNone/>
            </a:pPr>
            <a:endParaRPr lang="en-GB" sz="1200" dirty="0"/>
          </a:p>
          <a:p>
            <a:pPr marL="457200" lvl="1" indent="0">
              <a:buNone/>
            </a:pPr>
            <a:endParaRPr lang="en-GB" sz="1200" dirty="0"/>
          </a:p>
          <a:p>
            <a:pPr marL="457200" lvl="1" indent="0">
              <a:buNone/>
            </a:pPr>
            <a:endParaRPr lang="en-GB" sz="1200" dirty="0"/>
          </a:p>
          <a:p>
            <a:pPr marL="457200" lvl="1" indent="0">
              <a:buNone/>
            </a:pPr>
            <a:endParaRPr lang="en-GB" sz="1200" dirty="0"/>
          </a:p>
          <a:p>
            <a:pPr marL="457200" lvl="1" indent="0">
              <a:buNone/>
            </a:pPr>
            <a:endParaRPr lang="en-GB" sz="1200" dirty="0"/>
          </a:p>
          <a:p>
            <a:pPr marL="457200" lvl="1" indent="0">
              <a:buNone/>
            </a:pPr>
            <a:endParaRPr lang="en-GB" sz="1200" i="1" dirty="0"/>
          </a:p>
          <a:p>
            <a:pPr marL="457200" lvl="1" indent="0">
              <a:buNone/>
            </a:pPr>
            <a:endParaRPr lang="en-GB" sz="1200" i="1" dirty="0"/>
          </a:p>
          <a:p>
            <a:pPr marL="457200" lvl="1" indent="0">
              <a:buNone/>
            </a:pPr>
            <a:endParaRPr lang="en-US" dirty="0"/>
          </a:p>
          <a:p>
            <a:endParaRPr lang="en-US" sz="2000" dirty="0"/>
          </a:p>
        </p:txBody>
      </p:sp>
      <p:sp>
        <p:nvSpPr>
          <p:cNvPr id="23" name="Rectangle 22">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Rectangle 23">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7B3AFBBD-9C3C-D8CF-49C1-949DBD79C496}"/>
              </a:ext>
            </a:extLst>
          </p:cNvPr>
          <p:cNvSpPr txBox="1"/>
          <p:nvPr/>
        </p:nvSpPr>
        <p:spPr>
          <a:xfrm>
            <a:off x="5033201" y="1624253"/>
            <a:ext cx="6388988" cy="246221"/>
          </a:xfrm>
          <a:prstGeom prst="rect">
            <a:avLst/>
          </a:prstGeom>
          <a:noFill/>
        </p:spPr>
        <p:txBody>
          <a:bodyPr wrap="square">
            <a:spAutoFit/>
          </a:bodyPr>
          <a:lstStyle/>
          <a:p>
            <a:pPr marL="457200" marR="0" lvl="1" indent="0" algn="ctr" defTabSz="914400" rtl="0" eaLnBrk="1" fontAlgn="auto" latinLnBrk="0" hangingPunct="1">
              <a:lnSpc>
                <a:spcPct val="100000"/>
              </a:lnSpc>
              <a:spcBef>
                <a:spcPts val="0"/>
              </a:spcBef>
              <a:spcAft>
                <a:spcPts val="0"/>
              </a:spcAft>
              <a:buClrTx/>
              <a:buSzTx/>
              <a:buFontTx/>
              <a:buNone/>
              <a:tabLst/>
              <a:defRPr/>
            </a:pPr>
            <a:r>
              <a:rPr kumimoji="0" lang="en-GB" sz="1000" b="0" i="0" u="sng" strike="noStrike" kern="1200" cap="none" spc="0" normalizeH="0" baseline="0" noProof="0" dirty="0">
                <a:ln>
                  <a:noFill/>
                </a:ln>
                <a:solidFill>
                  <a:prstClr val="black"/>
                </a:solidFill>
                <a:effectLst/>
                <a:uLnTx/>
                <a:uFillTx/>
                <a:latin typeface="Calibri" panose="020F0502020204030204"/>
                <a:ea typeface="+mn-ea"/>
                <a:cs typeface="+mn-cs"/>
              </a:rPr>
              <a:t>Actionable vs Ignorable/Non-actionable Alerts as of September 2024 :</a:t>
            </a:r>
            <a:endParaRPr kumimoji="0" lang="en-GB" sz="1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8" name="Footer Placeholder 15">
            <a:extLst>
              <a:ext uri="{FF2B5EF4-FFF2-40B4-BE49-F238E27FC236}">
                <a16:creationId xmlns:a16="http://schemas.microsoft.com/office/drawing/2014/main" id="{68F9DF00-14A2-D034-E44E-512F4A73F9A5}"/>
              </a:ext>
            </a:extLst>
          </p:cNvPr>
          <p:cNvSpPr>
            <a:spLocks noGrp="1"/>
          </p:cNvSpPr>
          <p:nvPr>
            <p:ph type="ftr" sz="quarter" idx="11"/>
          </p:nvPr>
        </p:nvSpPr>
        <p:spPr>
          <a:xfrm>
            <a:off x="0" y="6446622"/>
            <a:ext cx="4114800"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EAS - Monitoring Review</a:t>
            </a:r>
          </a:p>
        </p:txBody>
      </p:sp>
      <p:pic>
        <p:nvPicPr>
          <p:cNvPr id="27" name="Picture 26" descr="Six color pencils with different colors are drawing lines">
            <a:extLst>
              <a:ext uri="{FF2B5EF4-FFF2-40B4-BE49-F238E27FC236}">
                <a16:creationId xmlns:a16="http://schemas.microsoft.com/office/drawing/2014/main" id="{B6896F3B-58A6-FCA8-12D6-CA8EC3C58E40}"/>
              </a:ext>
            </a:extLst>
          </p:cNvPr>
          <p:cNvPicPr>
            <a:picLocks noChangeAspect="1"/>
          </p:cNvPicPr>
          <p:nvPr/>
        </p:nvPicPr>
        <p:blipFill>
          <a:blip r:embed="rId2">
            <a:alphaModFix amt="10000"/>
            <a:extLst>
              <a:ext uri="{28A0092B-C50C-407E-A947-70E740481C1C}">
                <a14:useLocalDpi xmlns:a14="http://schemas.microsoft.com/office/drawing/2010/main" val="0"/>
              </a:ext>
            </a:extLst>
          </a:blip>
          <a:stretch>
            <a:fillRect/>
          </a:stretch>
        </p:blipFill>
        <p:spPr>
          <a:xfrm>
            <a:off x="0" y="2726"/>
            <a:ext cx="4263389" cy="6400372"/>
          </a:xfrm>
          <a:prstGeom prst="rect">
            <a:avLst/>
          </a:prstGeom>
        </p:spPr>
      </p:pic>
      <p:pic>
        <p:nvPicPr>
          <p:cNvPr id="8" name="Picture 7">
            <a:extLst>
              <a:ext uri="{FF2B5EF4-FFF2-40B4-BE49-F238E27FC236}">
                <a16:creationId xmlns:a16="http://schemas.microsoft.com/office/drawing/2014/main" id="{6083163A-2ABD-FC4A-7231-1002BC639386}"/>
              </a:ext>
            </a:extLst>
          </p:cNvPr>
          <p:cNvPicPr>
            <a:picLocks noChangeAspect="1"/>
          </p:cNvPicPr>
          <p:nvPr/>
        </p:nvPicPr>
        <p:blipFill>
          <a:blip r:embed="rId3"/>
          <a:stretch>
            <a:fillRect/>
          </a:stretch>
        </p:blipFill>
        <p:spPr>
          <a:xfrm>
            <a:off x="4572000" y="2002054"/>
            <a:ext cx="7305576" cy="3543089"/>
          </a:xfrm>
          <a:prstGeom prst="rect">
            <a:avLst/>
          </a:prstGeom>
        </p:spPr>
      </p:pic>
      <p:sp>
        <p:nvSpPr>
          <p:cNvPr id="10" name="TextBox 9">
            <a:extLst>
              <a:ext uri="{FF2B5EF4-FFF2-40B4-BE49-F238E27FC236}">
                <a16:creationId xmlns:a16="http://schemas.microsoft.com/office/drawing/2014/main" id="{3024686E-9852-4AFC-5ECA-A78D3981F1E3}"/>
              </a:ext>
            </a:extLst>
          </p:cNvPr>
          <p:cNvSpPr txBox="1"/>
          <p:nvPr/>
        </p:nvSpPr>
        <p:spPr>
          <a:xfrm>
            <a:off x="5928910" y="5769925"/>
            <a:ext cx="5722970" cy="27699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0" u="sng" strike="noStrike" kern="1200" cap="none" spc="0" normalizeH="0" baseline="0" noProof="0" dirty="0" err="1">
                <a:ln>
                  <a:noFill/>
                </a:ln>
                <a:solidFill>
                  <a:srgbClr val="0070C0"/>
                </a:solidFill>
                <a:effectLst/>
                <a:uLnTx/>
                <a:uFillTx/>
                <a:latin typeface="Calibri Light" panose="020F0302020204030204"/>
                <a:ea typeface="+mn-ea"/>
                <a:cs typeface="+mn-cs"/>
              </a:rPr>
              <a:t>WeekNum</a:t>
            </a:r>
            <a:r>
              <a:rPr kumimoji="0" lang="en-GB" sz="1200" b="0" i="0" u="sng" strike="noStrike" kern="1200" cap="none" spc="0" normalizeH="0" baseline="0" noProof="0" dirty="0">
                <a:ln>
                  <a:noFill/>
                </a:ln>
                <a:solidFill>
                  <a:srgbClr val="0070C0"/>
                </a:solidFill>
                <a:effectLst/>
                <a:uLnTx/>
                <a:uFillTx/>
                <a:latin typeface="Calibri Light" panose="020F0302020204030204"/>
                <a:ea typeface="+mn-ea"/>
                <a:cs typeface="+mn-cs"/>
              </a:rPr>
              <a:t> consideration</a:t>
            </a:r>
            <a:r>
              <a:rPr kumimoji="0" lang="en-GB" sz="1200" b="0" i="0" u="none" strike="noStrike" kern="1200" cap="none" spc="0" normalizeH="0" baseline="0" noProof="0" dirty="0">
                <a:ln>
                  <a:noFill/>
                </a:ln>
                <a:solidFill>
                  <a:srgbClr val="0070C0"/>
                </a:solidFill>
                <a:effectLst/>
                <a:uLnTx/>
                <a:uFillTx/>
                <a:latin typeface="Calibri Light" panose="020F0302020204030204"/>
                <a:ea typeface="+mn-ea"/>
                <a:cs typeface="+mn-cs"/>
              </a:rPr>
              <a:t>: each week begins on a Monday and ends on a Sunday</a:t>
            </a:r>
            <a:endParaRPr kumimoji="0" lang="en-GB" sz="1200" b="0" i="0" u="none" strike="noStrike" kern="1200" cap="none" spc="0" normalizeH="0" baseline="0" noProof="0" dirty="0">
              <a:ln>
                <a:noFill/>
              </a:ln>
              <a:solidFill>
                <a:srgbClr val="0070C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581860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62E88E9E-1694-C96C-245C-2331EA86F10B}"/>
              </a:ext>
            </a:extLst>
          </p:cNvPr>
          <p:cNvSpPr>
            <a:spLocks noGrp="1"/>
          </p:cNvSpPr>
          <p:nvPr>
            <p:ph idx="1"/>
          </p:nvPr>
        </p:nvSpPr>
        <p:spPr>
          <a:xfrm>
            <a:off x="396458" y="1509208"/>
            <a:ext cx="3152485" cy="4264989"/>
          </a:xfrm>
        </p:spPr>
        <p:txBody>
          <a:bodyPr anchor="t">
            <a:normAutofit/>
          </a:bodyPr>
          <a:lstStyle/>
          <a:p>
            <a:pPr>
              <a:buFont typeface="Wingdings" panose="05000000000000000000" pitchFamily="2" charset="2"/>
              <a:buChar char="v"/>
            </a:pPr>
            <a:r>
              <a:rPr lang="en-GB" sz="1500" b="1" dirty="0"/>
              <a:t>Highlights as of September 2024:</a:t>
            </a:r>
          </a:p>
          <a:p>
            <a:pPr marL="457200" lvl="1" indent="0">
              <a:buNone/>
            </a:pPr>
            <a:endParaRPr lang="en-GB" sz="1200" u="sng" dirty="0"/>
          </a:p>
          <a:p>
            <a:pPr marL="457200" lvl="1" indent="0">
              <a:buNone/>
            </a:pPr>
            <a:endParaRPr lang="en-GB" sz="1200" dirty="0"/>
          </a:p>
          <a:p>
            <a:pPr lvl="1"/>
            <a:r>
              <a:rPr lang="en-US" sz="1200" dirty="0"/>
              <a:t>The spike in "no actions done" alerts during Week 37 is due to a missing logs issue in </a:t>
            </a:r>
            <a:r>
              <a:rPr lang="en-US" sz="1200" dirty="0" err="1"/>
              <a:t>Appd</a:t>
            </a:r>
            <a:r>
              <a:rPr lang="en-US" sz="1200" dirty="0"/>
              <a:t> analytics, which triggered 13 heartbeat alerts.</a:t>
            </a:r>
            <a:endParaRPr lang="en-GB" sz="1200" dirty="0"/>
          </a:p>
          <a:p>
            <a:pPr marL="457200" lvl="1" indent="0">
              <a:buNone/>
            </a:pPr>
            <a:endParaRPr lang="en-GB" sz="1200" dirty="0"/>
          </a:p>
          <a:p>
            <a:pPr marL="457200" lvl="1" indent="0">
              <a:buNone/>
            </a:pPr>
            <a:endParaRPr lang="en-GB" sz="1200" dirty="0"/>
          </a:p>
          <a:p>
            <a:pPr marL="457200" lvl="1" indent="0">
              <a:buNone/>
            </a:pPr>
            <a:endParaRPr lang="en-GB" sz="1200" dirty="0"/>
          </a:p>
          <a:p>
            <a:pPr marL="457200" lvl="1" indent="0">
              <a:buNone/>
            </a:pPr>
            <a:endParaRPr lang="en-GB" sz="1200" dirty="0"/>
          </a:p>
          <a:p>
            <a:pPr lvl="2">
              <a:buFont typeface="Wingdings" panose="05000000000000000000" pitchFamily="2" charset="2"/>
              <a:buChar char="§"/>
            </a:pPr>
            <a:endParaRPr lang="en-GB" sz="800" dirty="0"/>
          </a:p>
          <a:p>
            <a:pPr marL="457200" lvl="1" indent="0">
              <a:buNone/>
            </a:pPr>
            <a:endParaRPr lang="en-US" dirty="0"/>
          </a:p>
          <a:p>
            <a:endParaRPr lang="en-US" sz="2000" dirty="0"/>
          </a:p>
        </p:txBody>
      </p:sp>
      <p:sp>
        <p:nvSpPr>
          <p:cNvPr id="23" name="Rectangle 22">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Rectangle 23">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57ABF464-1F65-EE6E-5B2C-87E434191A61}"/>
              </a:ext>
            </a:extLst>
          </p:cNvPr>
          <p:cNvSpPr txBox="1"/>
          <p:nvPr/>
        </p:nvSpPr>
        <p:spPr>
          <a:xfrm>
            <a:off x="4427393" y="1251305"/>
            <a:ext cx="7002436" cy="246221"/>
          </a:xfrm>
          <a:prstGeom prst="rect">
            <a:avLst/>
          </a:prstGeom>
          <a:noFill/>
        </p:spPr>
        <p:txBody>
          <a:bodyPr wrap="square">
            <a:spAutoFit/>
          </a:bodyPr>
          <a:lstStyle/>
          <a:p>
            <a:pPr marL="457200" marR="0" lvl="1" indent="0" algn="ctr" defTabSz="914400" rtl="0" eaLnBrk="1" fontAlgn="auto" latinLnBrk="0" hangingPunct="1">
              <a:lnSpc>
                <a:spcPct val="100000"/>
              </a:lnSpc>
              <a:spcBef>
                <a:spcPts val="0"/>
              </a:spcBef>
              <a:spcAft>
                <a:spcPts val="0"/>
              </a:spcAft>
              <a:buClrTx/>
              <a:buSzTx/>
              <a:buFontTx/>
              <a:buNone/>
              <a:tabLst/>
              <a:defRPr/>
            </a:pPr>
            <a:r>
              <a:rPr kumimoji="0" lang="en-GB" sz="1000" b="0" i="0" u="sng" strike="noStrike" kern="1200" cap="none" spc="0" normalizeH="0" baseline="0" noProof="0" dirty="0">
                <a:ln>
                  <a:noFill/>
                </a:ln>
                <a:solidFill>
                  <a:prstClr val="black"/>
                </a:solidFill>
                <a:effectLst/>
                <a:uLnTx/>
                <a:uFillTx/>
                <a:latin typeface="Calibri" panose="020F0502020204030204"/>
                <a:ea typeface="+mn-ea"/>
                <a:cs typeface="+mn-cs"/>
              </a:rPr>
              <a:t>Ignorable/Non-actionable Alerts from the last 3 months</a:t>
            </a:r>
            <a:endParaRPr kumimoji="0" lang="en-GB" sz="1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 name="Footer Placeholder 15">
            <a:extLst>
              <a:ext uri="{FF2B5EF4-FFF2-40B4-BE49-F238E27FC236}">
                <a16:creationId xmlns:a16="http://schemas.microsoft.com/office/drawing/2014/main" id="{906BD829-484E-5D3A-055E-DB74F97A520F}"/>
              </a:ext>
            </a:extLst>
          </p:cNvPr>
          <p:cNvSpPr>
            <a:spLocks noGrp="1"/>
          </p:cNvSpPr>
          <p:nvPr>
            <p:ph type="ftr" sz="quarter" idx="11"/>
          </p:nvPr>
        </p:nvSpPr>
        <p:spPr>
          <a:xfrm>
            <a:off x="0" y="6446622"/>
            <a:ext cx="4114800"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EAS - Monitoring Review</a:t>
            </a:r>
          </a:p>
        </p:txBody>
      </p:sp>
      <p:pic>
        <p:nvPicPr>
          <p:cNvPr id="12" name="Picture 11" descr="Six color pencils with different colors are drawing lines">
            <a:extLst>
              <a:ext uri="{FF2B5EF4-FFF2-40B4-BE49-F238E27FC236}">
                <a16:creationId xmlns:a16="http://schemas.microsoft.com/office/drawing/2014/main" id="{9A70F3F4-0AB0-E233-03B8-F412CDE0E78E}"/>
              </a:ext>
            </a:extLst>
          </p:cNvPr>
          <p:cNvPicPr>
            <a:picLocks noChangeAspect="1"/>
          </p:cNvPicPr>
          <p:nvPr/>
        </p:nvPicPr>
        <p:blipFill>
          <a:blip r:embed="rId2">
            <a:alphaModFix amt="10000"/>
            <a:extLst>
              <a:ext uri="{28A0092B-C50C-407E-A947-70E740481C1C}">
                <a14:useLocalDpi xmlns:a14="http://schemas.microsoft.com/office/drawing/2010/main" val="0"/>
              </a:ext>
            </a:extLst>
          </a:blip>
          <a:stretch>
            <a:fillRect/>
          </a:stretch>
        </p:blipFill>
        <p:spPr>
          <a:xfrm>
            <a:off x="0" y="0"/>
            <a:ext cx="4263389" cy="6400372"/>
          </a:xfrm>
          <a:prstGeom prst="rect">
            <a:avLst/>
          </a:prstGeom>
        </p:spPr>
      </p:pic>
      <p:pic>
        <p:nvPicPr>
          <p:cNvPr id="9" name="Picture 8">
            <a:extLst>
              <a:ext uri="{FF2B5EF4-FFF2-40B4-BE49-F238E27FC236}">
                <a16:creationId xmlns:a16="http://schemas.microsoft.com/office/drawing/2014/main" id="{2718D294-F3DE-F624-F2B3-8C8C7E8D2DD5}"/>
              </a:ext>
            </a:extLst>
          </p:cNvPr>
          <p:cNvPicPr>
            <a:picLocks noChangeAspect="1"/>
          </p:cNvPicPr>
          <p:nvPr/>
        </p:nvPicPr>
        <p:blipFill>
          <a:blip r:embed="rId3"/>
          <a:stretch>
            <a:fillRect/>
          </a:stretch>
        </p:blipFill>
        <p:spPr>
          <a:xfrm>
            <a:off x="5035110" y="1560414"/>
            <a:ext cx="6102625" cy="3737172"/>
          </a:xfrm>
          <a:prstGeom prst="rect">
            <a:avLst/>
          </a:prstGeom>
        </p:spPr>
      </p:pic>
    </p:spTree>
    <p:extLst>
      <p:ext uri="{BB962C8B-B14F-4D97-AF65-F5344CB8AC3E}">
        <p14:creationId xmlns:p14="http://schemas.microsoft.com/office/powerpoint/2010/main" val="34752948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Narrow"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4640</TotalTime>
  <Words>2935</Words>
  <Application>Microsoft Office PowerPoint</Application>
  <PresentationFormat>Widescreen</PresentationFormat>
  <Paragraphs>309</Paragraphs>
  <Slides>18</Slides>
  <Notes>0</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18</vt:i4>
      </vt:variant>
    </vt:vector>
  </HeadingPairs>
  <TitlesOfParts>
    <vt:vector size="27" baseType="lpstr">
      <vt:lpstr>Aptos Narrow</vt:lpstr>
      <vt:lpstr>Arial</vt:lpstr>
      <vt:lpstr>Arial Black</vt:lpstr>
      <vt:lpstr>Calibri</vt:lpstr>
      <vt:lpstr>Calibri Light</vt:lpstr>
      <vt:lpstr>Segoe UI</vt:lpstr>
      <vt:lpstr>Wingdings</vt:lpstr>
      <vt:lpstr>Office Theme</vt:lpstr>
      <vt:lpstr>Worksheet</vt:lpstr>
      <vt:lpstr>Event Trends / Noise Reduction Noise reduction is a pre-requisite to fast reaction times. </vt:lpstr>
      <vt:lpstr>The plan</vt:lpstr>
      <vt:lpstr>IAS – Monitoring Review</vt:lpstr>
      <vt:lpstr>IAS – Monitoring Review</vt:lpstr>
      <vt:lpstr>IAS – Monitoring Review</vt:lpstr>
      <vt:lpstr>IAS – Monitoring Review</vt:lpstr>
      <vt:lpstr>EAS – Monitoring Review</vt:lpstr>
      <vt:lpstr>PowerPoint Presentation</vt:lpstr>
      <vt:lpstr>PowerPoint Presentation</vt:lpstr>
      <vt:lpstr>PowerPoint Presentation</vt:lpstr>
      <vt:lpstr>PowerPoint Presentation</vt:lpstr>
      <vt:lpstr>PowerPoint Presentation</vt:lpstr>
      <vt:lpstr>Wintel – Monitoring Review</vt:lpstr>
      <vt:lpstr>Wintel – Monitoring Review</vt:lpstr>
      <vt:lpstr>Wintel – Monitoring Review</vt:lpstr>
      <vt:lpstr>PowerPoint Presentation</vt:lpstr>
      <vt:lpstr>PowerPoint Presentation</vt:lpstr>
      <vt:lpstr>DBA – Monitoring Review</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IAS – Monitoring, Automation and DR</dc:title>
  <dc:creator>Carter, Matt</dc:creator>
  <cp:lastModifiedBy>Flores, Jeff</cp:lastModifiedBy>
  <cp:revision>40</cp:revision>
  <dcterms:created xsi:type="dcterms:W3CDTF">2024-04-23T12:09:44Z</dcterms:created>
  <dcterms:modified xsi:type="dcterms:W3CDTF">2024-11-13T14:38:56Z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c2b5683d-8785-4271-a364-b336b100d41c_Enabled">
    <vt:lpwstr>true</vt:lpwstr>
  </property>
  <property fmtid="{D5CDD505-2E9C-101B-9397-08002B2CF9AE}" pid="3" name="MSIP_Label_c2b5683d-8785-4271-a364-b336b100d41c_SetDate">
    <vt:lpwstr>2024-04-23T13:01:06Z</vt:lpwstr>
  </property>
  <property fmtid="{D5CDD505-2E9C-101B-9397-08002B2CF9AE}" pid="4" name="MSIP_Label_c2b5683d-8785-4271-a364-b336b100d41c_Method">
    <vt:lpwstr>Privileged</vt:lpwstr>
  </property>
  <property fmtid="{D5CDD505-2E9C-101B-9397-08002B2CF9AE}" pid="5" name="MSIP_Label_c2b5683d-8785-4271-a364-b336b100d41c_Name">
    <vt:lpwstr>c2b5683d-8785-4271-a364-b336b100d41c</vt:lpwstr>
  </property>
  <property fmtid="{D5CDD505-2E9C-101B-9397-08002B2CF9AE}" pid="6" name="MSIP_Label_c2b5683d-8785-4271-a364-b336b100d41c_SiteId">
    <vt:lpwstr>7bc8ad67-ee7f-43cb-8a42-1ada7dcc636e</vt:lpwstr>
  </property>
  <property fmtid="{D5CDD505-2E9C-101B-9397-08002B2CF9AE}" pid="7" name="MSIP_Label_c2b5683d-8785-4271-a364-b336b100d41c_ActionId">
    <vt:lpwstr>441ae412-0af7-4c25-8a0e-52f2565668ee</vt:lpwstr>
  </property>
  <property fmtid="{D5CDD505-2E9C-101B-9397-08002B2CF9AE}" pid="8" name="MSIP_Label_c2b5683d-8785-4271-a364-b336b100d41c_ContentBits">
    <vt:lpwstr>2</vt:lpwstr>
  </property>
  <property fmtid="{D5CDD505-2E9C-101B-9397-08002B2CF9AE}" pid="9" name="ClassificationContentMarkingFooterLocations">
    <vt:lpwstr>Office Theme:8</vt:lpwstr>
  </property>
  <property fmtid="{D5CDD505-2E9C-101B-9397-08002B2CF9AE}" pid="10" name="ClassificationContentMarkingFooterText">
    <vt:lpwstr>Classification: Internal</vt:lpwstr>
  </property>
</Properties>
</file>