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81140" r:id="rId2"/>
    <p:sldId id="2147481141" r:id="rId3"/>
    <p:sldId id="2147481149" r:id="rId4"/>
    <p:sldId id="2147481150" r:id="rId5"/>
    <p:sldId id="2147481161" r:id="rId6"/>
    <p:sldId id="2147481152" r:id="rId7"/>
    <p:sldId id="2147481146" r:id="rId8"/>
    <p:sldId id="2147481158" r:id="rId9"/>
    <p:sldId id="2147481147" r:id="rId10"/>
    <p:sldId id="2147481162" r:id="rId11"/>
    <p:sldId id="2147481165" r:id="rId12"/>
    <p:sldId id="2147481166" r:id="rId13"/>
    <p:sldId id="2147481167"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FC78A-C6B6-4766-B5A4-418E323CB811}" v="7" dt="2025-02-10T13:53:13.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7" autoAdjust="0"/>
    <p:restoredTop sz="94660"/>
  </p:normalViewPr>
  <p:slideViewPr>
    <p:cSldViewPr snapToGrid="0">
      <p:cViewPr varScale="1">
        <p:scale>
          <a:sx n="103" d="100"/>
          <a:sy n="103" d="100"/>
        </p:scale>
        <p:origin x="150"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tpicap365-my.sharepoint.com/personal/nielmalyn_delmundo_tpicap_com/Documents/Documents/A%20-%20TTS/GOVERNANCE/Declan_Stability/stability_Jan2025.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tpicap365-my.sharepoint.com/personal/nielmalyn_delmundo_tpicap_com/Documents/Documents/A%20-%20TTS/GOVERNANCE/Declan_Stability/stability_Jan2025.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[stability_Jan2025.xlsm]Summary_Noise Reduction!PivotTable3</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'Summary_Noise Reduction'!$C$6:$C$7</c:f>
              <c:strCache>
                <c:ptCount val="1"/>
                <c:pt idx="0">
                  <c:v>Actioned</c:v>
                </c:pt>
              </c:strCache>
            </c:strRef>
          </c:tx>
          <c:spPr>
            <a:solidFill>
              <a:schemeClr val="accent1"/>
            </a:solidFill>
            <a:ln>
              <a:noFill/>
            </a:ln>
            <a:effectLst/>
          </c:spPr>
          <c:invertIfNegative val="0"/>
          <c:cat>
            <c:strRef>
              <c:f>'Summary_Noise Reduction'!$B$8:$B$9</c:f>
              <c:strCache>
                <c:ptCount val="2"/>
                <c:pt idx="0">
                  <c:v>Dec</c:v>
                </c:pt>
                <c:pt idx="1">
                  <c:v>Jan</c:v>
                </c:pt>
              </c:strCache>
            </c:strRef>
          </c:cat>
          <c:val>
            <c:numRef>
              <c:f>'Summary_Noise Reduction'!$C$8:$C$9</c:f>
              <c:numCache>
                <c:formatCode>General</c:formatCode>
                <c:ptCount val="2"/>
                <c:pt idx="0">
                  <c:v>17</c:v>
                </c:pt>
                <c:pt idx="1">
                  <c:v>30</c:v>
                </c:pt>
              </c:numCache>
            </c:numRef>
          </c:val>
          <c:extLst>
            <c:ext xmlns:c16="http://schemas.microsoft.com/office/drawing/2014/chart" uri="{C3380CC4-5D6E-409C-BE32-E72D297353CC}">
              <c16:uniqueId val="{00000000-146F-435D-BACA-17B9E92C255F}"/>
            </c:ext>
          </c:extLst>
        </c:ser>
        <c:dLbls>
          <c:showLegendKey val="0"/>
          <c:showVal val="0"/>
          <c:showCatName val="0"/>
          <c:showSerName val="0"/>
          <c:showPercent val="0"/>
          <c:showBubbleSize val="0"/>
        </c:dLbls>
        <c:gapWidth val="219"/>
        <c:overlap val="-27"/>
        <c:axId val="1790418527"/>
        <c:axId val="1790417567"/>
      </c:barChart>
      <c:lineChart>
        <c:grouping val="standard"/>
        <c:varyColors val="0"/>
        <c:ser>
          <c:idx val="1"/>
          <c:order val="1"/>
          <c:tx>
            <c:strRef>
              <c:f>'Summary_Noise Reduction'!$D$6:$D$7</c:f>
              <c:strCache>
                <c:ptCount val="1"/>
                <c:pt idx="0">
                  <c:v>No Actions Done</c:v>
                </c:pt>
              </c:strCache>
            </c:strRef>
          </c:tx>
          <c:spPr>
            <a:ln w="28575" cap="rnd">
              <a:solidFill>
                <a:schemeClr val="accent2"/>
              </a:solidFill>
              <a:round/>
            </a:ln>
            <a:effectLst/>
          </c:spPr>
          <c:marker>
            <c:symbol val="none"/>
          </c:marker>
          <c:cat>
            <c:strRef>
              <c:f>'Summary_Noise Reduction'!$B$8:$B$9</c:f>
              <c:strCache>
                <c:ptCount val="2"/>
                <c:pt idx="0">
                  <c:v>Dec</c:v>
                </c:pt>
                <c:pt idx="1">
                  <c:v>Jan</c:v>
                </c:pt>
              </c:strCache>
            </c:strRef>
          </c:cat>
          <c:val>
            <c:numRef>
              <c:f>'Summary_Noise Reduction'!$D$8:$D$9</c:f>
              <c:numCache>
                <c:formatCode>General</c:formatCode>
                <c:ptCount val="2"/>
                <c:pt idx="0">
                  <c:v>86</c:v>
                </c:pt>
                <c:pt idx="1">
                  <c:v>49</c:v>
                </c:pt>
              </c:numCache>
            </c:numRef>
          </c:val>
          <c:smooth val="0"/>
          <c:extLst>
            <c:ext xmlns:c16="http://schemas.microsoft.com/office/drawing/2014/chart" uri="{C3380CC4-5D6E-409C-BE32-E72D297353CC}">
              <c16:uniqueId val="{00000001-146F-435D-BACA-17B9E92C255F}"/>
            </c:ext>
          </c:extLst>
        </c:ser>
        <c:dLbls>
          <c:showLegendKey val="0"/>
          <c:showVal val="0"/>
          <c:showCatName val="0"/>
          <c:showSerName val="0"/>
          <c:showPercent val="0"/>
          <c:showBubbleSize val="0"/>
        </c:dLbls>
        <c:marker val="1"/>
        <c:smooth val="0"/>
        <c:axId val="1790418527"/>
        <c:axId val="1790417567"/>
      </c:lineChart>
      <c:catAx>
        <c:axId val="1790418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417567"/>
        <c:crosses val="autoZero"/>
        <c:auto val="1"/>
        <c:lblAlgn val="ctr"/>
        <c:lblOffset val="100"/>
        <c:noMultiLvlLbl val="0"/>
      </c:catAx>
      <c:valAx>
        <c:axId val="1790417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418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[stability_Jan2025.xlsm]Summary_Noise Reduction!PivotTable4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9443466470346272E-2"/>
          <c:y val="1.8693269324306181E-2"/>
          <c:w val="0.86003455076590007"/>
          <c:h val="0.73337581188062773"/>
        </c:manualLayout>
      </c:layout>
      <c:barChart>
        <c:barDir val="col"/>
        <c:grouping val="stacked"/>
        <c:varyColors val="0"/>
        <c:ser>
          <c:idx val="0"/>
          <c:order val="0"/>
          <c:tx>
            <c:strRef>
              <c:f>'Summary_Noise Reduction'!$D$39:$D$40</c:f>
              <c:strCache>
                <c:ptCount val="1"/>
                <c:pt idx="0">
                  <c:v>Sun</c:v>
                </c:pt>
              </c:strCache>
            </c:strRef>
          </c:tx>
          <c:spPr>
            <a:solidFill>
              <a:schemeClr val="accent1"/>
            </a:solidFill>
            <a:ln>
              <a:noFill/>
            </a:ln>
            <a:effectLst/>
          </c:spPr>
          <c:invertIfNegative val="0"/>
          <c:cat>
            <c:multiLvlStrRef>
              <c:f>'Summary_Noise Reduction'!$B$41:$C$53</c:f>
              <c:multiLvlStrCache>
                <c:ptCount val="11"/>
                <c:lvl>
                  <c:pt idx="0">
                    <c:v>WeekNum 48</c:v>
                  </c:pt>
                  <c:pt idx="1">
                    <c:v>WeekNum 49</c:v>
                  </c:pt>
                  <c:pt idx="2">
                    <c:v>WeekNum 50</c:v>
                  </c:pt>
                  <c:pt idx="3">
                    <c:v>WeekNum 51</c:v>
                  </c:pt>
                  <c:pt idx="4">
                    <c:v>WeekNum 52</c:v>
                  </c:pt>
                  <c:pt idx="5">
                    <c:v>WeekNum 53</c:v>
                  </c:pt>
                  <c:pt idx="6">
                    <c:v>WeekNum 1</c:v>
                  </c:pt>
                  <c:pt idx="7">
                    <c:v>WeekNum 2</c:v>
                  </c:pt>
                  <c:pt idx="8">
                    <c:v>WeekNum 3</c:v>
                  </c:pt>
                  <c:pt idx="9">
                    <c:v>WeekNum 4</c:v>
                  </c:pt>
                  <c:pt idx="10">
                    <c:v>WeekNum 5</c:v>
                  </c:pt>
                </c:lvl>
                <c:lvl>
                  <c:pt idx="0">
                    <c:v>Dec</c:v>
                  </c:pt>
                  <c:pt idx="6">
                    <c:v>Jan</c:v>
                  </c:pt>
                </c:lvl>
              </c:multiLvlStrCache>
            </c:multiLvlStrRef>
          </c:cat>
          <c:val>
            <c:numRef>
              <c:f>'Summary_Noise Reduction'!$D$41:$D$53</c:f>
              <c:numCache>
                <c:formatCode>General</c:formatCode>
                <c:ptCount val="11"/>
                <c:pt idx="0">
                  <c:v>3</c:v>
                </c:pt>
                <c:pt idx="3">
                  <c:v>6</c:v>
                </c:pt>
                <c:pt idx="6">
                  <c:v>12</c:v>
                </c:pt>
              </c:numCache>
            </c:numRef>
          </c:val>
          <c:extLst>
            <c:ext xmlns:c16="http://schemas.microsoft.com/office/drawing/2014/chart" uri="{C3380CC4-5D6E-409C-BE32-E72D297353CC}">
              <c16:uniqueId val="{00000000-6802-4B08-948D-FB5AC4AEAF9F}"/>
            </c:ext>
          </c:extLst>
        </c:ser>
        <c:ser>
          <c:idx val="1"/>
          <c:order val="1"/>
          <c:tx>
            <c:strRef>
              <c:f>'Summary_Noise Reduction'!$E$39:$E$40</c:f>
              <c:strCache>
                <c:ptCount val="1"/>
                <c:pt idx="0">
                  <c:v>Mon</c:v>
                </c:pt>
              </c:strCache>
            </c:strRef>
          </c:tx>
          <c:spPr>
            <a:solidFill>
              <a:schemeClr val="accent2"/>
            </a:solidFill>
            <a:ln>
              <a:noFill/>
            </a:ln>
            <a:effectLst/>
          </c:spPr>
          <c:invertIfNegative val="0"/>
          <c:cat>
            <c:multiLvlStrRef>
              <c:f>'Summary_Noise Reduction'!$B$41:$C$53</c:f>
              <c:multiLvlStrCache>
                <c:ptCount val="11"/>
                <c:lvl>
                  <c:pt idx="0">
                    <c:v>WeekNum 48</c:v>
                  </c:pt>
                  <c:pt idx="1">
                    <c:v>WeekNum 49</c:v>
                  </c:pt>
                  <c:pt idx="2">
                    <c:v>WeekNum 50</c:v>
                  </c:pt>
                  <c:pt idx="3">
                    <c:v>WeekNum 51</c:v>
                  </c:pt>
                  <c:pt idx="4">
                    <c:v>WeekNum 52</c:v>
                  </c:pt>
                  <c:pt idx="5">
                    <c:v>WeekNum 53</c:v>
                  </c:pt>
                  <c:pt idx="6">
                    <c:v>WeekNum 1</c:v>
                  </c:pt>
                  <c:pt idx="7">
                    <c:v>WeekNum 2</c:v>
                  </c:pt>
                  <c:pt idx="8">
                    <c:v>WeekNum 3</c:v>
                  </c:pt>
                  <c:pt idx="9">
                    <c:v>WeekNum 4</c:v>
                  </c:pt>
                  <c:pt idx="10">
                    <c:v>WeekNum 5</c:v>
                  </c:pt>
                </c:lvl>
                <c:lvl>
                  <c:pt idx="0">
                    <c:v>Dec</c:v>
                  </c:pt>
                  <c:pt idx="6">
                    <c:v>Jan</c:v>
                  </c:pt>
                </c:lvl>
              </c:multiLvlStrCache>
            </c:multiLvlStrRef>
          </c:cat>
          <c:val>
            <c:numRef>
              <c:f>'Summary_Noise Reduction'!$E$41:$E$53</c:f>
              <c:numCache>
                <c:formatCode>General</c:formatCode>
                <c:ptCount val="11"/>
                <c:pt idx="1">
                  <c:v>3</c:v>
                </c:pt>
                <c:pt idx="2">
                  <c:v>1</c:v>
                </c:pt>
                <c:pt idx="3">
                  <c:v>2</c:v>
                </c:pt>
                <c:pt idx="4">
                  <c:v>2</c:v>
                </c:pt>
                <c:pt idx="7">
                  <c:v>1</c:v>
                </c:pt>
                <c:pt idx="8">
                  <c:v>4</c:v>
                </c:pt>
                <c:pt idx="10">
                  <c:v>1</c:v>
                </c:pt>
              </c:numCache>
            </c:numRef>
          </c:val>
          <c:extLst>
            <c:ext xmlns:c16="http://schemas.microsoft.com/office/drawing/2014/chart" uri="{C3380CC4-5D6E-409C-BE32-E72D297353CC}">
              <c16:uniqueId val="{00000001-6802-4B08-948D-FB5AC4AEAF9F}"/>
            </c:ext>
          </c:extLst>
        </c:ser>
        <c:ser>
          <c:idx val="2"/>
          <c:order val="2"/>
          <c:tx>
            <c:strRef>
              <c:f>'Summary_Noise Reduction'!$F$39:$F$40</c:f>
              <c:strCache>
                <c:ptCount val="1"/>
                <c:pt idx="0">
                  <c:v>Tue</c:v>
                </c:pt>
              </c:strCache>
            </c:strRef>
          </c:tx>
          <c:spPr>
            <a:solidFill>
              <a:schemeClr val="accent3"/>
            </a:solidFill>
            <a:ln>
              <a:noFill/>
            </a:ln>
            <a:effectLst/>
          </c:spPr>
          <c:invertIfNegative val="0"/>
          <c:cat>
            <c:multiLvlStrRef>
              <c:f>'Summary_Noise Reduction'!$B$41:$C$53</c:f>
              <c:multiLvlStrCache>
                <c:ptCount val="11"/>
                <c:lvl>
                  <c:pt idx="0">
                    <c:v>WeekNum 48</c:v>
                  </c:pt>
                  <c:pt idx="1">
                    <c:v>WeekNum 49</c:v>
                  </c:pt>
                  <c:pt idx="2">
                    <c:v>WeekNum 50</c:v>
                  </c:pt>
                  <c:pt idx="3">
                    <c:v>WeekNum 51</c:v>
                  </c:pt>
                  <c:pt idx="4">
                    <c:v>WeekNum 52</c:v>
                  </c:pt>
                  <c:pt idx="5">
                    <c:v>WeekNum 53</c:v>
                  </c:pt>
                  <c:pt idx="6">
                    <c:v>WeekNum 1</c:v>
                  </c:pt>
                  <c:pt idx="7">
                    <c:v>WeekNum 2</c:v>
                  </c:pt>
                  <c:pt idx="8">
                    <c:v>WeekNum 3</c:v>
                  </c:pt>
                  <c:pt idx="9">
                    <c:v>WeekNum 4</c:v>
                  </c:pt>
                  <c:pt idx="10">
                    <c:v>WeekNum 5</c:v>
                  </c:pt>
                </c:lvl>
                <c:lvl>
                  <c:pt idx="0">
                    <c:v>Dec</c:v>
                  </c:pt>
                  <c:pt idx="6">
                    <c:v>Jan</c:v>
                  </c:pt>
                </c:lvl>
              </c:multiLvlStrCache>
            </c:multiLvlStrRef>
          </c:cat>
          <c:val>
            <c:numRef>
              <c:f>'Summary_Noise Reduction'!$F$41:$F$53</c:f>
              <c:numCache>
                <c:formatCode>General</c:formatCode>
                <c:ptCount val="11"/>
                <c:pt idx="1">
                  <c:v>3</c:v>
                </c:pt>
                <c:pt idx="2">
                  <c:v>5</c:v>
                </c:pt>
                <c:pt idx="3">
                  <c:v>1</c:v>
                </c:pt>
                <c:pt idx="4">
                  <c:v>31</c:v>
                </c:pt>
                <c:pt idx="5">
                  <c:v>4</c:v>
                </c:pt>
                <c:pt idx="7">
                  <c:v>2</c:v>
                </c:pt>
                <c:pt idx="8">
                  <c:v>3</c:v>
                </c:pt>
                <c:pt idx="10">
                  <c:v>2</c:v>
                </c:pt>
              </c:numCache>
            </c:numRef>
          </c:val>
          <c:extLst>
            <c:ext xmlns:c16="http://schemas.microsoft.com/office/drawing/2014/chart" uri="{C3380CC4-5D6E-409C-BE32-E72D297353CC}">
              <c16:uniqueId val="{00000002-6802-4B08-948D-FB5AC4AEAF9F}"/>
            </c:ext>
          </c:extLst>
        </c:ser>
        <c:ser>
          <c:idx val="3"/>
          <c:order val="3"/>
          <c:tx>
            <c:strRef>
              <c:f>'Summary_Noise Reduction'!$G$39:$G$40</c:f>
              <c:strCache>
                <c:ptCount val="1"/>
                <c:pt idx="0">
                  <c:v>Wed</c:v>
                </c:pt>
              </c:strCache>
            </c:strRef>
          </c:tx>
          <c:spPr>
            <a:solidFill>
              <a:schemeClr val="accent4"/>
            </a:solidFill>
            <a:ln>
              <a:noFill/>
            </a:ln>
            <a:effectLst/>
          </c:spPr>
          <c:invertIfNegative val="0"/>
          <c:cat>
            <c:multiLvlStrRef>
              <c:f>'Summary_Noise Reduction'!$B$41:$C$53</c:f>
              <c:multiLvlStrCache>
                <c:ptCount val="11"/>
                <c:lvl>
                  <c:pt idx="0">
                    <c:v>WeekNum 48</c:v>
                  </c:pt>
                  <c:pt idx="1">
                    <c:v>WeekNum 49</c:v>
                  </c:pt>
                  <c:pt idx="2">
                    <c:v>WeekNum 50</c:v>
                  </c:pt>
                  <c:pt idx="3">
                    <c:v>WeekNum 51</c:v>
                  </c:pt>
                  <c:pt idx="4">
                    <c:v>WeekNum 52</c:v>
                  </c:pt>
                  <c:pt idx="5">
                    <c:v>WeekNum 53</c:v>
                  </c:pt>
                  <c:pt idx="6">
                    <c:v>WeekNum 1</c:v>
                  </c:pt>
                  <c:pt idx="7">
                    <c:v>WeekNum 2</c:v>
                  </c:pt>
                  <c:pt idx="8">
                    <c:v>WeekNum 3</c:v>
                  </c:pt>
                  <c:pt idx="9">
                    <c:v>WeekNum 4</c:v>
                  </c:pt>
                  <c:pt idx="10">
                    <c:v>WeekNum 5</c:v>
                  </c:pt>
                </c:lvl>
                <c:lvl>
                  <c:pt idx="0">
                    <c:v>Dec</c:v>
                  </c:pt>
                  <c:pt idx="6">
                    <c:v>Jan</c:v>
                  </c:pt>
                </c:lvl>
              </c:multiLvlStrCache>
            </c:multiLvlStrRef>
          </c:cat>
          <c:val>
            <c:numRef>
              <c:f>'Summary_Noise Reduction'!$G$41:$G$53</c:f>
              <c:numCache>
                <c:formatCode>General</c:formatCode>
                <c:ptCount val="11"/>
                <c:pt idx="1">
                  <c:v>2</c:v>
                </c:pt>
                <c:pt idx="2">
                  <c:v>2</c:v>
                </c:pt>
                <c:pt idx="4">
                  <c:v>2</c:v>
                </c:pt>
                <c:pt idx="6">
                  <c:v>3</c:v>
                </c:pt>
                <c:pt idx="7">
                  <c:v>1</c:v>
                </c:pt>
                <c:pt idx="8">
                  <c:v>1</c:v>
                </c:pt>
                <c:pt idx="10">
                  <c:v>9</c:v>
                </c:pt>
              </c:numCache>
            </c:numRef>
          </c:val>
          <c:extLst>
            <c:ext xmlns:c16="http://schemas.microsoft.com/office/drawing/2014/chart" uri="{C3380CC4-5D6E-409C-BE32-E72D297353CC}">
              <c16:uniqueId val="{00000003-6802-4B08-948D-FB5AC4AEAF9F}"/>
            </c:ext>
          </c:extLst>
        </c:ser>
        <c:ser>
          <c:idx val="4"/>
          <c:order val="4"/>
          <c:tx>
            <c:strRef>
              <c:f>'Summary_Noise Reduction'!$H$39:$H$40</c:f>
              <c:strCache>
                <c:ptCount val="1"/>
                <c:pt idx="0">
                  <c:v>Thu</c:v>
                </c:pt>
              </c:strCache>
            </c:strRef>
          </c:tx>
          <c:spPr>
            <a:solidFill>
              <a:schemeClr val="accent5"/>
            </a:solidFill>
            <a:ln>
              <a:noFill/>
            </a:ln>
            <a:effectLst/>
          </c:spPr>
          <c:invertIfNegative val="0"/>
          <c:cat>
            <c:multiLvlStrRef>
              <c:f>'Summary_Noise Reduction'!$B$41:$C$53</c:f>
              <c:multiLvlStrCache>
                <c:ptCount val="11"/>
                <c:lvl>
                  <c:pt idx="0">
                    <c:v>WeekNum 48</c:v>
                  </c:pt>
                  <c:pt idx="1">
                    <c:v>WeekNum 49</c:v>
                  </c:pt>
                  <c:pt idx="2">
                    <c:v>WeekNum 50</c:v>
                  </c:pt>
                  <c:pt idx="3">
                    <c:v>WeekNum 51</c:v>
                  </c:pt>
                  <c:pt idx="4">
                    <c:v>WeekNum 52</c:v>
                  </c:pt>
                  <c:pt idx="5">
                    <c:v>WeekNum 53</c:v>
                  </c:pt>
                  <c:pt idx="6">
                    <c:v>WeekNum 1</c:v>
                  </c:pt>
                  <c:pt idx="7">
                    <c:v>WeekNum 2</c:v>
                  </c:pt>
                  <c:pt idx="8">
                    <c:v>WeekNum 3</c:v>
                  </c:pt>
                  <c:pt idx="9">
                    <c:v>WeekNum 4</c:v>
                  </c:pt>
                  <c:pt idx="10">
                    <c:v>WeekNum 5</c:v>
                  </c:pt>
                </c:lvl>
                <c:lvl>
                  <c:pt idx="0">
                    <c:v>Dec</c:v>
                  </c:pt>
                  <c:pt idx="6">
                    <c:v>Jan</c:v>
                  </c:pt>
                </c:lvl>
              </c:multiLvlStrCache>
            </c:multiLvlStrRef>
          </c:cat>
          <c:val>
            <c:numRef>
              <c:f>'Summary_Noise Reduction'!$H$41:$H$53</c:f>
              <c:numCache>
                <c:formatCode>General</c:formatCode>
                <c:ptCount val="11"/>
                <c:pt idx="1">
                  <c:v>7</c:v>
                </c:pt>
                <c:pt idx="2">
                  <c:v>12</c:v>
                </c:pt>
                <c:pt idx="3">
                  <c:v>1</c:v>
                </c:pt>
                <c:pt idx="4">
                  <c:v>2</c:v>
                </c:pt>
                <c:pt idx="8">
                  <c:v>4</c:v>
                </c:pt>
                <c:pt idx="9">
                  <c:v>7</c:v>
                </c:pt>
              </c:numCache>
            </c:numRef>
          </c:val>
          <c:extLst>
            <c:ext xmlns:c16="http://schemas.microsoft.com/office/drawing/2014/chart" uri="{C3380CC4-5D6E-409C-BE32-E72D297353CC}">
              <c16:uniqueId val="{00000004-6802-4B08-948D-FB5AC4AEAF9F}"/>
            </c:ext>
          </c:extLst>
        </c:ser>
        <c:ser>
          <c:idx val="5"/>
          <c:order val="5"/>
          <c:tx>
            <c:strRef>
              <c:f>'Summary_Noise Reduction'!$I$39:$I$40</c:f>
              <c:strCache>
                <c:ptCount val="1"/>
                <c:pt idx="0">
                  <c:v>Fri</c:v>
                </c:pt>
              </c:strCache>
            </c:strRef>
          </c:tx>
          <c:spPr>
            <a:solidFill>
              <a:schemeClr val="accent6"/>
            </a:solidFill>
            <a:ln>
              <a:noFill/>
            </a:ln>
            <a:effectLst/>
          </c:spPr>
          <c:invertIfNegative val="0"/>
          <c:cat>
            <c:multiLvlStrRef>
              <c:f>'Summary_Noise Reduction'!$B$41:$C$53</c:f>
              <c:multiLvlStrCache>
                <c:ptCount val="11"/>
                <c:lvl>
                  <c:pt idx="0">
                    <c:v>WeekNum 48</c:v>
                  </c:pt>
                  <c:pt idx="1">
                    <c:v>WeekNum 49</c:v>
                  </c:pt>
                  <c:pt idx="2">
                    <c:v>WeekNum 50</c:v>
                  </c:pt>
                  <c:pt idx="3">
                    <c:v>WeekNum 51</c:v>
                  </c:pt>
                  <c:pt idx="4">
                    <c:v>WeekNum 52</c:v>
                  </c:pt>
                  <c:pt idx="5">
                    <c:v>WeekNum 53</c:v>
                  </c:pt>
                  <c:pt idx="6">
                    <c:v>WeekNum 1</c:v>
                  </c:pt>
                  <c:pt idx="7">
                    <c:v>WeekNum 2</c:v>
                  </c:pt>
                  <c:pt idx="8">
                    <c:v>WeekNum 3</c:v>
                  </c:pt>
                  <c:pt idx="9">
                    <c:v>WeekNum 4</c:v>
                  </c:pt>
                  <c:pt idx="10">
                    <c:v>WeekNum 5</c:v>
                  </c:pt>
                </c:lvl>
                <c:lvl>
                  <c:pt idx="0">
                    <c:v>Dec</c:v>
                  </c:pt>
                  <c:pt idx="6">
                    <c:v>Jan</c:v>
                  </c:pt>
                </c:lvl>
              </c:multiLvlStrCache>
            </c:multiLvlStrRef>
          </c:cat>
          <c:val>
            <c:numRef>
              <c:f>'Summary_Noise Reduction'!$I$41:$I$53</c:f>
              <c:numCache>
                <c:formatCode>General</c:formatCode>
                <c:ptCount val="11"/>
                <c:pt idx="1">
                  <c:v>1</c:v>
                </c:pt>
                <c:pt idx="2">
                  <c:v>1</c:v>
                </c:pt>
                <c:pt idx="3">
                  <c:v>9</c:v>
                </c:pt>
                <c:pt idx="4">
                  <c:v>3</c:v>
                </c:pt>
                <c:pt idx="6">
                  <c:v>9</c:v>
                </c:pt>
                <c:pt idx="7">
                  <c:v>2</c:v>
                </c:pt>
                <c:pt idx="8">
                  <c:v>6</c:v>
                </c:pt>
                <c:pt idx="9">
                  <c:v>12</c:v>
                </c:pt>
              </c:numCache>
            </c:numRef>
          </c:val>
          <c:extLst>
            <c:ext xmlns:c16="http://schemas.microsoft.com/office/drawing/2014/chart" uri="{C3380CC4-5D6E-409C-BE32-E72D297353CC}">
              <c16:uniqueId val="{00000005-6802-4B08-948D-FB5AC4AEAF9F}"/>
            </c:ext>
          </c:extLst>
        </c:ser>
        <c:dLbls>
          <c:showLegendKey val="0"/>
          <c:showVal val="0"/>
          <c:showCatName val="0"/>
          <c:showSerName val="0"/>
          <c:showPercent val="0"/>
          <c:showBubbleSize val="0"/>
        </c:dLbls>
        <c:gapWidth val="219"/>
        <c:overlap val="100"/>
        <c:axId val="1907194384"/>
        <c:axId val="1907203984"/>
      </c:barChart>
      <c:catAx>
        <c:axId val="1907194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7203984"/>
        <c:crosses val="autoZero"/>
        <c:auto val="1"/>
        <c:lblAlgn val="ctr"/>
        <c:lblOffset val="100"/>
        <c:noMultiLvlLbl val="0"/>
      </c:catAx>
      <c:valAx>
        <c:axId val="1907203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7194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17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0ACD59-63FB-40C9-B676-36DDF222CCEE}"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90BCC5F6-8054-4B02-AF6B-C43962738E15}">
      <dgm:prSet/>
      <dgm:spPr/>
      <dgm:t>
        <a:bodyPr/>
        <a:lstStyle/>
        <a:p>
          <a:pPr>
            <a:lnSpc>
              <a:spcPct val="100000"/>
            </a:lnSpc>
          </a:pPr>
          <a:r>
            <a:rPr lang="en-GB" b="1" i="1"/>
            <a:t>How Are We Progressing?</a:t>
          </a:r>
          <a:endParaRPr lang="en-US"/>
        </a:p>
      </dgm:t>
    </dgm:pt>
    <dgm:pt modelId="{FEB8BE31-8A1D-4B15-B04C-F6C7962A9FC7}" type="parTrans" cxnId="{7EB7ED2D-C271-4E04-9DCC-B0A8FC4EFD6A}">
      <dgm:prSet/>
      <dgm:spPr/>
      <dgm:t>
        <a:bodyPr/>
        <a:lstStyle/>
        <a:p>
          <a:endParaRPr lang="en-US"/>
        </a:p>
      </dgm:t>
    </dgm:pt>
    <dgm:pt modelId="{EAFB09A5-1680-4F78-B6DE-C96D2A7167F2}" type="sibTrans" cxnId="{7EB7ED2D-C271-4E04-9DCC-B0A8FC4EFD6A}">
      <dgm:prSet/>
      <dgm:spPr/>
      <dgm:t>
        <a:bodyPr/>
        <a:lstStyle/>
        <a:p>
          <a:endParaRPr lang="en-US"/>
        </a:p>
      </dgm:t>
    </dgm:pt>
    <dgm:pt modelId="{4262AE40-FAD8-42D5-9AD1-4F428B2F1185}">
      <dgm:prSet/>
      <dgm:spPr/>
      <dgm:t>
        <a:bodyPr/>
        <a:lstStyle/>
        <a:p>
          <a:pPr>
            <a:lnSpc>
              <a:spcPct val="100000"/>
            </a:lnSpc>
          </a:pPr>
          <a:r>
            <a:rPr lang="en-GB"/>
            <a:t>Adjust server availability health threshold to reduce ticket generation – Complete</a:t>
          </a:r>
          <a:endParaRPr lang="en-US"/>
        </a:p>
      </dgm:t>
    </dgm:pt>
    <dgm:pt modelId="{8B29B90D-D541-4731-9733-9497C11E2F3B}" type="parTrans" cxnId="{C4EE437E-A11D-4B49-9C40-AD0FF74C840E}">
      <dgm:prSet/>
      <dgm:spPr/>
      <dgm:t>
        <a:bodyPr/>
        <a:lstStyle/>
        <a:p>
          <a:endParaRPr lang="en-US"/>
        </a:p>
      </dgm:t>
    </dgm:pt>
    <dgm:pt modelId="{8268A63C-822A-49D9-A238-66818154C16D}" type="sibTrans" cxnId="{C4EE437E-A11D-4B49-9C40-AD0FF74C840E}">
      <dgm:prSet/>
      <dgm:spPr/>
      <dgm:t>
        <a:bodyPr/>
        <a:lstStyle/>
        <a:p>
          <a:endParaRPr lang="en-US"/>
        </a:p>
      </dgm:t>
    </dgm:pt>
    <dgm:pt modelId="{37997826-12E1-4A63-B52C-0CAB4DEB5F94}">
      <dgm:prSet/>
      <dgm:spPr/>
      <dgm:t>
        <a:bodyPr/>
        <a:lstStyle/>
        <a:p>
          <a:pPr>
            <a:lnSpc>
              <a:spcPct val="100000"/>
            </a:lnSpc>
          </a:pPr>
          <a:r>
            <a:rPr lang="en-GB"/>
            <a:t>Identify application alerts that are driving noise (Active Directory Monitoring, Availability Alerts) - Restarted for the New Instance</a:t>
          </a:r>
          <a:endParaRPr lang="en-US"/>
        </a:p>
      </dgm:t>
    </dgm:pt>
    <dgm:pt modelId="{A25F45C0-3E9B-4D3D-B9B0-7FE2C163E019}" type="parTrans" cxnId="{58685FF1-E7AE-481E-90C3-44EF63D1EB83}">
      <dgm:prSet/>
      <dgm:spPr/>
      <dgm:t>
        <a:bodyPr/>
        <a:lstStyle/>
        <a:p>
          <a:endParaRPr lang="en-US"/>
        </a:p>
      </dgm:t>
    </dgm:pt>
    <dgm:pt modelId="{8ADD4493-2626-4103-A018-97DE5923160D}" type="sibTrans" cxnId="{58685FF1-E7AE-481E-90C3-44EF63D1EB83}">
      <dgm:prSet/>
      <dgm:spPr/>
      <dgm:t>
        <a:bodyPr/>
        <a:lstStyle/>
        <a:p>
          <a:endParaRPr lang="en-US"/>
        </a:p>
      </dgm:t>
    </dgm:pt>
    <dgm:pt modelId="{B2FBD214-D88D-43C5-BA69-A168468DFD1F}">
      <dgm:prSet/>
      <dgm:spPr/>
      <dgm:t>
        <a:bodyPr/>
        <a:lstStyle/>
        <a:p>
          <a:pPr>
            <a:lnSpc>
              <a:spcPct val="100000"/>
            </a:lnSpc>
          </a:pPr>
          <a:r>
            <a:rPr lang="en-GB"/>
            <a:t>Fine Tune CheckMK Alerts to eliminate non-actionable alerts – Restarted for the New Instance</a:t>
          </a:r>
          <a:endParaRPr lang="en-US"/>
        </a:p>
      </dgm:t>
    </dgm:pt>
    <dgm:pt modelId="{C0A96B2D-9AAB-46F4-A399-2D4E44E3533C}" type="parTrans" cxnId="{B734B336-1903-4893-8645-2C24B50E58B5}">
      <dgm:prSet/>
      <dgm:spPr/>
      <dgm:t>
        <a:bodyPr/>
        <a:lstStyle/>
        <a:p>
          <a:endParaRPr lang="en-US"/>
        </a:p>
      </dgm:t>
    </dgm:pt>
    <dgm:pt modelId="{902EF2AA-F4EF-47FF-B852-938CF6163F3E}" type="sibTrans" cxnId="{B734B336-1903-4893-8645-2C24B50E58B5}">
      <dgm:prSet/>
      <dgm:spPr/>
      <dgm:t>
        <a:bodyPr/>
        <a:lstStyle/>
        <a:p>
          <a:endParaRPr lang="en-US"/>
        </a:p>
      </dgm:t>
    </dgm:pt>
    <dgm:pt modelId="{AACFB77A-DF4B-42D4-819F-94C9E2870D96}">
      <dgm:prSet/>
      <dgm:spPr/>
      <dgm:t>
        <a:bodyPr/>
        <a:lstStyle/>
        <a:p>
          <a:pPr>
            <a:lnSpc>
              <a:spcPct val="100000"/>
            </a:lnSpc>
          </a:pPr>
          <a:r>
            <a:rPr lang="en-GB"/>
            <a:t>Established a process to turn off CheckMK/alerting during patching and site-wide activity – Restarted for the New Instance</a:t>
          </a:r>
          <a:endParaRPr lang="en-US"/>
        </a:p>
      </dgm:t>
    </dgm:pt>
    <dgm:pt modelId="{1C6AD90A-EFCC-4E94-B567-11B4906758DA}" type="parTrans" cxnId="{706505CC-D31B-4825-B05F-CCF38BB9FEB2}">
      <dgm:prSet/>
      <dgm:spPr/>
      <dgm:t>
        <a:bodyPr/>
        <a:lstStyle/>
        <a:p>
          <a:endParaRPr lang="en-US"/>
        </a:p>
      </dgm:t>
    </dgm:pt>
    <dgm:pt modelId="{776F7A0A-AD14-427C-8094-61541C54398D}" type="sibTrans" cxnId="{706505CC-D31B-4825-B05F-CCF38BB9FEB2}">
      <dgm:prSet/>
      <dgm:spPr/>
      <dgm:t>
        <a:bodyPr/>
        <a:lstStyle/>
        <a:p>
          <a:endParaRPr lang="en-US"/>
        </a:p>
      </dgm:t>
    </dgm:pt>
    <dgm:pt modelId="{B1426AF0-985F-438D-BA87-8036A0209FF8}">
      <dgm:prSet/>
      <dgm:spPr/>
      <dgm:t>
        <a:bodyPr/>
        <a:lstStyle/>
        <a:p>
          <a:pPr>
            <a:lnSpc>
              <a:spcPct val="100000"/>
            </a:lnSpc>
          </a:pPr>
          <a:r>
            <a:rPr lang="en-GB" b="0" i="0" dirty="0"/>
            <a:t>Roll Out The new </a:t>
          </a:r>
          <a:r>
            <a:rPr lang="en-GB" b="0" i="0" dirty="0" err="1"/>
            <a:t>CheckMK</a:t>
          </a:r>
          <a:r>
            <a:rPr lang="en-GB" b="0" i="0" dirty="0"/>
            <a:t> monitoring platform – Complete</a:t>
          </a:r>
          <a:endParaRPr lang="en-US" b="0" i="0" dirty="0"/>
        </a:p>
      </dgm:t>
    </dgm:pt>
    <dgm:pt modelId="{EB2DB6CE-F144-4C32-A9C3-B12714C324CC}" type="parTrans" cxnId="{D05A789E-16A6-4C3E-820E-B4D2724636F5}">
      <dgm:prSet/>
      <dgm:spPr/>
      <dgm:t>
        <a:bodyPr/>
        <a:lstStyle/>
        <a:p>
          <a:endParaRPr lang="en-US"/>
        </a:p>
      </dgm:t>
    </dgm:pt>
    <dgm:pt modelId="{C579FAA7-2970-4502-9BB5-0D4FFDCA3AC7}" type="sibTrans" cxnId="{D05A789E-16A6-4C3E-820E-B4D2724636F5}">
      <dgm:prSet/>
      <dgm:spPr/>
      <dgm:t>
        <a:bodyPr/>
        <a:lstStyle/>
        <a:p>
          <a:endParaRPr lang="en-US"/>
        </a:p>
      </dgm:t>
    </dgm:pt>
    <dgm:pt modelId="{10A3A699-A4D0-4081-8D1D-83C9E7CBB97A}">
      <dgm:prSet/>
      <dgm:spPr/>
      <dgm:t>
        <a:bodyPr/>
        <a:lstStyle/>
        <a:p>
          <a:pPr>
            <a:lnSpc>
              <a:spcPct val="100000"/>
            </a:lnSpc>
          </a:pPr>
          <a:r>
            <a:rPr lang="en-US" b="0" i="0"/>
            <a:t>The deployment of the new checkmk has caused a significant increase in our alerting. We continue to finetune these alerts to replicate our success in the past 6 months.</a:t>
          </a:r>
        </a:p>
      </dgm:t>
    </dgm:pt>
    <dgm:pt modelId="{A5AC230F-6B4E-4EC9-95EB-759C2A38FE83}" type="parTrans" cxnId="{C6B29B4D-94D1-4B61-B28B-A4046E5E6B10}">
      <dgm:prSet/>
      <dgm:spPr/>
      <dgm:t>
        <a:bodyPr/>
        <a:lstStyle/>
        <a:p>
          <a:endParaRPr lang="en-US"/>
        </a:p>
      </dgm:t>
    </dgm:pt>
    <dgm:pt modelId="{D4CC5853-D2EA-4DBB-9026-BAC8EE5CC872}" type="sibTrans" cxnId="{C6B29B4D-94D1-4B61-B28B-A4046E5E6B10}">
      <dgm:prSet/>
      <dgm:spPr/>
      <dgm:t>
        <a:bodyPr/>
        <a:lstStyle/>
        <a:p>
          <a:endParaRPr lang="en-US"/>
        </a:p>
      </dgm:t>
    </dgm:pt>
    <dgm:pt modelId="{E3F0B0C9-5F15-4B97-B5A9-F283F192DB34}" type="pres">
      <dgm:prSet presAssocID="{1F0ACD59-63FB-40C9-B676-36DDF222CCEE}" presName="vert0" presStyleCnt="0">
        <dgm:presLayoutVars>
          <dgm:dir/>
          <dgm:animOne val="branch"/>
          <dgm:animLvl val="lvl"/>
        </dgm:presLayoutVars>
      </dgm:prSet>
      <dgm:spPr/>
    </dgm:pt>
    <dgm:pt modelId="{D5F853CF-6DD1-46A4-A8FC-5EF6895FF17C}" type="pres">
      <dgm:prSet presAssocID="{90BCC5F6-8054-4B02-AF6B-C43962738E15}" presName="thickLine" presStyleLbl="alignNode1" presStyleIdx="0" presStyleCnt="7"/>
      <dgm:spPr/>
    </dgm:pt>
    <dgm:pt modelId="{D9713278-C18D-45EB-BF06-AA842C0B2604}" type="pres">
      <dgm:prSet presAssocID="{90BCC5F6-8054-4B02-AF6B-C43962738E15}" presName="horz1" presStyleCnt="0"/>
      <dgm:spPr/>
    </dgm:pt>
    <dgm:pt modelId="{C7E66DAE-B255-4C69-A5E4-7E21CD08F006}" type="pres">
      <dgm:prSet presAssocID="{90BCC5F6-8054-4B02-AF6B-C43962738E15}" presName="tx1" presStyleLbl="revTx" presStyleIdx="0" presStyleCnt="7"/>
      <dgm:spPr/>
    </dgm:pt>
    <dgm:pt modelId="{811A79BB-503A-4DCB-A679-0EE8F8595955}" type="pres">
      <dgm:prSet presAssocID="{90BCC5F6-8054-4B02-AF6B-C43962738E15}" presName="vert1" presStyleCnt="0"/>
      <dgm:spPr/>
    </dgm:pt>
    <dgm:pt modelId="{8EA67D2B-512B-4939-AB48-53CC7AE72388}" type="pres">
      <dgm:prSet presAssocID="{4262AE40-FAD8-42D5-9AD1-4F428B2F1185}" presName="thickLine" presStyleLbl="alignNode1" presStyleIdx="1" presStyleCnt="7"/>
      <dgm:spPr/>
    </dgm:pt>
    <dgm:pt modelId="{A0DFCC34-C2B0-4825-B441-D0C989736ECA}" type="pres">
      <dgm:prSet presAssocID="{4262AE40-FAD8-42D5-9AD1-4F428B2F1185}" presName="horz1" presStyleCnt="0"/>
      <dgm:spPr/>
    </dgm:pt>
    <dgm:pt modelId="{20EBFEBD-532A-410B-9A8B-27961A98D496}" type="pres">
      <dgm:prSet presAssocID="{4262AE40-FAD8-42D5-9AD1-4F428B2F1185}" presName="tx1" presStyleLbl="revTx" presStyleIdx="1" presStyleCnt="7"/>
      <dgm:spPr/>
    </dgm:pt>
    <dgm:pt modelId="{1BF733C1-1741-4979-8D6A-22BC4B5A0A92}" type="pres">
      <dgm:prSet presAssocID="{4262AE40-FAD8-42D5-9AD1-4F428B2F1185}" presName="vert1" presStyleCnt="0"/>
      <dgm:spPr/>
    </dgm:pt>
    <dgm:pt modelId="{1C73D96C-E398-4F3F-8795-91A70911CFCE}" type="pres">
      <dgm:prSet presAssocID="{37997826-12E1-4A63-B52C-0CAB4DEB5F94}" presName="thickLine" presStyleLbl="alignNode1" presStyleIdx="2" presStyleCnt="7"/>
      <dgm:spPr/>
    </dgm:pt>
    <dgm:pt modelId="{29ADE990-1456-4DB7-99F0-90FD127A4777}" type="pres">
      <dgm:prSet presAssocID="{37997826-12E1-4A63-B52C-0CAB4DEB5F94}" presName="horz1" presStyleCnt="0"/>
      <dgm:spPr/>
    </dgm:pt>
    <dgm:pt modelId="{E4F7ED17-134A-41A6-A0DA-9F3B764A4A93}" type="pres">
      <dgm:prSet presAssocID="{37997826-12E1-4A63-B52C-0CAB4DEB5F94}" presName="tx1" presStyleLbl="revTx" presStyleIdx="2" presStyleCnt="7"/>
      <dgm:spPr/>
    </dgm:pt>
    <dgm:pt modelId="{E4DC4B4E-B2EF-4B49-8268-159FB84CFA30}" type="pres">
      <dgm:prSet presAssocID="{37997826-12E1-4A63-B52C-0CAB4DEB5F94}" presName="vert1" presStyleCnt="0"/>
      <dgm:spPr/>
    </dgm:pt>
    <dgm:pt modelId="{C1D25077-7FC3-4083-B7D9-AA43F056B6DE}" type="pres">
      <dgm:prSet presAssocID="{B2FBD214-D88D-43C5-BA69-A168468DFD1F}" presName="thickLine" presStyleLbl="alignNode1" presStyleIdx="3" presStyleCnt="7"/>
      <dgm:spPr/>
    </dgm:pt>
    <dgm:pt modelId="{745F34A3-94A6-4182-B32B-0E404FFB078D}" type="pres">
      <dgm:prSet presAssocID="{B2FBD214-D88D-43C5-BA69-A168468DFD1F}" presName="horz1" presStyleCnt="0"/>
      <dgm:spPr/>
    </dgm:pt>
    <dgm:pt modelId="{68F4548C-734F-4A5E-BEF6-65DD8AC11594}" type="pres">
      <dgm:prSet presAssocID="{B2FBD214-D88D-43C5-BA69-A168468DFD1F}" presName="tx1" presStyleLbl="revTx" presStyleIdx="3" presStyleCnt="7"/>
      <dgm:spPr/>
    </dgm:pt>
    <dgm:pt modelId="{FAF597DC-FF92-4B61-ABCA-79CFE89F6C96}" type="pres">
      <dgm:prSet presAssocID="{B2FBD214-D88D-43C5-BA69-A168468DFD1F}" presName="vert1" presStyleCnt="0"/>
      <dgm:spPr/>
    </dgm:pt>
    <dgm:pt modelId="{863931A5-DF3C-4498-91BF-D7DF19447D66}" type="pres">
      <dgm:prSet presAssocID="{AACFB77A-DF4B-42D4-819F-94C9E2870D96}" presName="thickLine" presStyleLbl="alignNode1" presStyleIdx="4" presStyleCnt="7"/>
      <dgm:spPr/>
    </dgm:pt>
    <dgm:pt modelId="{70773AC9-9C09-4D40-9939-2AB54B0172B2}" type="pres">
      <dgm:prSet presAssocID="{AACFB77A-DF4B-42D4-819F-94C9E2870D96}" presName="horz1" presStyleCnt="0"/>
      <dgm:spPr/>
    </dgm:pt>
    <dgm:pt modelId="{E05CEDE8-E005-44B2-8866-306F82761D0F}" type="pres">
      <dgm:prSet presAssocID="{AACFB77A-DF4B-42D4-819F-94C9E2870D96}" presName="tx1" presStyleLbl="revTx" presStyleIdx="4" presStyleCnt="7"/>
      <dgm:spPr/>
    </dgm:pt>
    <dgm:pt modelId="{9AD155C2-99FC-4030-8DAC-B6B1F4448090}" type="pres">
      <dgm:prSet presAssocID="{AACFB77A-DF4B-42D4-819F-94C9E2870D96}" presName="vert1" presStyleCnt="0"/>
      <dgm:spPr/>
    </dgm:pt>
    <dgm:pt modelId="{BE5F27BA-5947-4694-96F7-B40E5ED8E650}" type="pres">
      <dgm:prSet presAssocID="{B1426AF0-985F-438D-BA87-8036A0209FF8}" presName="thickLine" presStyleLbl="alignNode1" presStyleIdx="5" presStyleCnt="7"/>
      <dgm:spPr/>
    </dgm:pt>
    <dgm:pt modelId="{37D1CD81-C957-4B9F-9094-BBBDC65AB09D}" type="pres">
      <dgm:prSet presAssocID="{B1426AF0-985F-438D-BA87-8036A0209FF8}" presName="horz1" presStyleCnt="0"/>
      <dgm:spPr/>
    </dgm:pt>
    <dgm:pt modelId="{20A4EB67-D4FA-4BA9-850B-AC9F81CD08E2}" type="pres">
      <dgm:prSet presAssocID="{B1426AF0-985F-438D-BA87-8036A0209FF8}" presName="tx1" presStyleLbl="revTx" presStyleIdx="5" presStyleCnt="7"/>
      <dgm:spPr/>
    </dgm:pt>
    <dgm:pt modelId="{3931E450-E46E-4958-A153-021A5421C004}" type="pres">
      <dgm:prSet presAssocID="{B1426AF0-985F-438D-BA87-8036A0209FF8}" presName="vert1" presStyleCnt="0"/>
      <dgm:spPr/>
    </dgm:pt>
    <dgm:pt modelId="{6EAED533-8C4D-4F1B-BE60-B3FC69C0D328}" type="pres">
      <dgm:prSet presAssocID="{10A3A699-A4D0-4081-8D1D-83C9E7CBB97A}" presName="thickLine" presStyleLbl="alignNode1" presStyleIdx="6" presStyleCnt="7"/>
      <dgm:spPr/>
    </dgm:pt>
    <dgm:pt modelId="{A215582C-C79A-4A90-8D49-21D40FD08EBD}" type="pres">
      <dgm:prSet presAssocID="{10A3A699-A4D0-4081-8D1D-83C9E7CBB97A}" presName="horz1" presStyleCnt="0"/>
      <dgm:spPr/>
    </dgm:pt>
    <dgm:pt modelId="{FA267A0C-B0CC-46A0-9492-96F0BB932A0B}" type="pres">
      <dgm:prSet presAssocID="{10A3A699-A4D0-4081-8D1D-83C9E7CBB97A}" presName="tx1" presStyleLbl="revTx" presStyleIdx="6" presStyleCnt="7"/>
      <dgm:spPr/>
    </dgm:pt>
    <dgm:pt modelId="{951C526F-B5EE-4EE9-A31F-ACFF835C8162}" type="pres">
      <dgm:prSet presAssocID="{10A3A699-A4D0-4081-8D1D-83C9E7CBB97A}" presName="vert1" presStyleCnt="0"/>
      <dgm:spPr/>
    </dgm:pt>
  </dgm:ptLst>
  <dgm:cxnLst>
    <dgm:cxn modelId="{86A8980A-07E5-4ACD-A25D-74163D3BDC04}" type="presOf" srcId="{90BCC5F6-8054-4B02-AF6B-C43962738E15}" destId="{C7E66DAE-B255-4C69-A5E4-7E21CD08F006}" srcOrd="0" destOrd="0" presId="urn:microsoft.com/office/officeart/2008/layout/LinedList"/>
    <dgm:cxn modelId="{74C6AC16-F9D8-4434-B4CD-4E5111B37148}" type="presOf" srcId="{1F0ACD59-63FB-40C9-B676-36DDF222CCEE}" destId="{E3F0B0C9-5F15-4B97-B5A9-F283F192DB34}" srcOrd="0" destOrd="0" presId="urn:microsoft.com/office/officeart/2008/layout/LinedList"/>
    <dgm:cxn modelId="{09B17F18-F6D9-4802-B421-E2FC3EFFCAD4}" type="presOf" srcId="{AACFB77A-DF4B-42D4-819F-94C9E2870D96}" destId="{E05CEDE8-E005-44B2-8866-306F82761D0F}" srcOrd="0" destOrd="0" presId="urn:microsoft.com/office/officeart/2008/layout/LinedList"/>
    <dgm:cxn modelId="{7EB7ED2D-C271-4E04-9DCC-B0A8FC4EFD6A}" srcId="{1F0ACD59-63FB-40C9-B676-36DDF222CCEE}" destId="{90BCC5F6-8054-4B02-AF6B-C43962738E15}" srcOrd="0" destOrd="0" parTransId="{FEB8BE31-8A1D-4B15-B04C-F6C7962A9FC7}" sibTransId="{EAFB09A5-1680-4F78-B6DE-C96D2A7167F2}"/>
    <dgm:cxn modelId="{EAAC732F-FD94-4450-BB6F-52D5CFEFDA22}" type="presOf" srcId="{37997826-12E1-4A63-B52C-0CAB4DEB5F94}" destId="{E4F7ED17-134A-41A6-A0DA-9F3B764A4A93}" srcOrd="0" destOrd="0" presId="urn:microsoft.com/office/officeart/2008/layout/LinedList"/>
    <dgm:cxn modelId="{B734B336-1903-4893-8645-2C24B50E58B5}" srcId="{1F0ACD59-63FB-40C9-B676-36DDF222CCEE}" destId="{B2FBD214-D88D-43C5-BA69-A168468DFD1F}" srcOrd="3" destOrd="0" parTransId="{C0A96B2D-9AAB-46F4-A399-2D4E44E3533C}" sibTransId="{902EF2AA-F4EF-47FF-B852-938CF6163F3E}"/>
    <dgm:cxn modelId="{D9574648-735E-4A3C-9757-E033BB7696C1}" type="presOf" srcId="{B1426AF0-985F-438D-BA87-8036A0209FF8}" destId="{20A4EB67-D4FA-4BA9-850B-AC9F81CD08E2}" srcOrd="0" destOrd="0" presId="urn:microsoft.com/office/officeart/2008/layout/LinedList"/>
    <dgm:cxn modelId="{C6B29B4D-94D1-4B61-B28B-A4046E5E6B10}" srcId="{1F0ACD59-63FB-40C9-B676-36DDF222CCEE}" destId="{10A3A699-A4D0-4081-8D1D-83C9E7CBB97A}" srcOrd="6" destOrd="0" parTransId="{A5AC230F-6B4E-4EC9-95EB-759C2A38FE83}" sibTransId="{D4CC5853-D2EA-4DBB-9026-BAC8EE5CC872}"/>
    <dgm:cxn modelId="{C4EE437E-A11D-4B49-9C40-AD0FF74C840E}" srcId="{1F0ACD59-63FB-40C9-B676-36DDF222CCEE}" destId="{4262AE40-FAD8-42D5-9AD1-4F428B2F1185}" srcOrd="1" destOrd="0" parTransId="{8B29B90D-D541-4731-9733-9497C11E2F3B}" sibTransId="{8268A63C-822A-49D9-A238-66818154C16D}"/>
    <dgm:cxn modelId="{D05A789E-16A6-4C3E-820E-B4D2724636F5}" srcId="{1F0ACD59-63FB-40C9-B676-36DDF222CCEE}" destId="{B1426AF0-985F-438D-BA87-8036A0209FF8}" srcOrd="5" destOrd="0" parTransId="{EB2DB6CE-F144-4C32-A9C3-B12714C324CC}" sibTransId="{C579FAA7-2970-4502-9BB5-0D4FFDCA3AC7}"/>
    <dgm:cxn modelId="{2FDD7DA2-5C76-4B53-AB5F-A4C97D3DE6D7}" type="presOf" srcId="{B2FBD214-D88D-43C5-BA69-A168468DFD1F}" destId="{68F4548C-734F-4A5E-BEF6-65DD8AC11594}" srcOrd="0" destOrd="0" presId="urn:microsoft.com/office/officeart/2008/layout/LinedList"/>
    <dgm:cxn modelId="{5C273CB5-3F96-4688-8D55-F01D699BFA0C}" type="presOf" srcId="{4262AE40-FAD8-42D5-9AD1-4F428B2F1185}" destId="{20EBFEBD-532A-410B-9A8B-27961A98D496}" srcOrd="0" destOrd="0" presId="urn:microsoft.com/office/officeart/2008/layout/LinedList"/>
    <dgm:cxn modelId="{706505CC-D31B-4825-B05F-CCF38BB9FEB2}" srcId="{1F0ACD59-63FB-40C9-B676-36DDF222CCEE}" destId="{AACFB77A-DF4B-42D4-819F-94C9E2870D96}" srcOrd="4" destOrd="0" parTransId="{1C6AD90A-EFCC-4E94-B567-11B4906758DA}" sibTransId="{776F7A0A-AD14-427C-8094-61541C54398D}"/>
    <dgm:cxn modelId="{431922EC-1207-46C4-9281-DD4AED79B1FB}" type="presOf" srcId="{10A3A699-A4D0-4081-8D1D-83C9E7CBB97A}" destId="{FA267A0C-B0CC-46A0-9492-96F0BB932A0B}" srcOrd="0" destOrd="0" presId="urn:microsoft.com/office/officeart/2008/layout/LinedList"/>
    <dgm:cxn modelId="{58685FF1-E7AE-481E-90C3-44EF63D1EB83}" srcId="{1F0ACD59-63FB-40C9-B676-36DDF222CCEE}" destId="{37997826-12E1-4A63-B52C-0CAB4DEB5F94}" srcOrd="2" destOrd="0" parTransId="{A25F45C0-3E9B-4D3D-B9B0-7FE2C163E019}" sibTransId="{8ADD4493-2626-4103-A018-97DE5923160D}"/>
    <dgm:cxn modelId="{8A2EC2B1-F63E-43B3-AC85-936CF80381FD}" type="presParOf" srcId="{E3F0B0C9-5F15-4B97-B5A9-F283F192DB34}" destId="{D5F853CF-6DD1-46A4-A8FC-5EF6895FF17C}" srcOrd="0" destOrd="0" presId="urn:microsoft.com/office/officeart/2008/layout/LinedList"/>
    <dgm:cxn modelId="{4BB77BAB-DD79-455C-B425-26E753D3C2A2}" type="presParOf" srcId="{E3F0B0C9-5F15-4B97-B5A9-F283F192DB34}" destId="{D9713278-C18D-45EB-BF06-AA842C0B2604}" srcOrd="1" destOrd="0" presId="urn:microsoft.com/office/officeart/2008/layout/LinedList"/>
    <dgm:cxn modelId="{0606BAEF-63BF-4E3F-BEA6-9E3550E3B746}" type="presParOf" srcId="{D9713278-C18D-45EB-BF06-AA842C0B2604}" destId="{C7E66DAE-B255-4C69-A5E4-7E21CD08F006}" srcOrd="0" destOrd="0" presId="urn:microsoft.com/office/officeart/2008/layout/LinedList"/>
    <dgm:cxn modelId="{428258C7-1D23-4B90-BD73-80F431EAB335}" type="presParOf" srcId="{D9713278-C18D-45EB-BF06-AA842C0B2604}" destId="{811A79BB-503A-4DCB-A679-0EE8F8595955}" srcOrd="1" destOrd="0" presId="urn:microsoft.com/office/officeart/2008/layout/LinedList"/>
    <dgm:cxn modelId="{8F1C42A1-6447-48F7-9B9D-AE37704DA62F}" type="presParOf" srcId="{E3F0B0C9-5F15-4B97-B5A9-F283F192DB34}" destId="{8EA67D2B-512B-4939-AB48-53CC7AE72388}" srcOrd="2" destOrd="0" presId="urn:microsoft.com/office/officeart/2008/layout/LinedList"/>
    <dgm:cxn modelId="{DBDD05B0-4B11-4834-85A5-A88DF22BF650}" type="presParOf" srcId="{E3F0B0C9-5F15-4B97-B5A9-F283F192DB34}" destId="{A0DFCC34-C2B0-4825-B441-D0C989736ECA}" srcOrd="3" destOrd="0" presId="urn:microsoft.com/office/officeart/2008/layout/LinedList"/>
    <dgm:cxn modelId="{E1AE2C24-5EF6-4B6F-A0B5-A63FC4198AEF}" type="presParOf" srcId="{A0DFCC34-C2B0-4825-B441-D0C989736ECA}" destId="{20EBFEBD-532A-410B-9A8B-27961A98D496}" srcOrd="0" destOrd="0" presId="urn:microsoft.com/office/officeart/2008/layout/LinedList"/>
    <dgm:cxn modelId="{5A005A73-C252-44A4-938E-893F1E61495D}" type="presParOf" srcId="{A0DFCC34-C2B0-4825-B441-D0C989736ECA}" destId="{1BF733C1-1741-4979-8D6A-22BC4B5A0A92}" srcOrd="1" destOrd="0" presId="urn:microsoft.com/office/officeart/2008/layout/LinedList"/>
    <dgm:cxn modelId="{718D9026-BD2A-410B-A252-05E6DF4EF0AA}" type="presParOf" srcId="{E3F0B0C9-5F15-4B97-B5A9-F283F192DB34}" destId="{1C73D96C-E398-4F3F-8795-91A70911CFCE}" srcOrd="4" destOrd="0" presId="urn:microsoft.com/office/officeart/2008/layout/LinedList"/>
    <dgm:cxn modelId="{B67A5F77-D8DC-4C78-B8A6-B7A4B221FDD0}" type="presParOf" srcId="{E3F0B0C9-5F15-4B97-B5A9-F283F192DB34}" destId="{29ADE990-1456-4DB7-99F0-90FD127A4777}" srcOrd="5" destOrd="0" presId="urn:microsoft.com/office/officeart/2008/layout/LinedList"/>
    <dgm:cxn modelId="{71B05E54-9B14-4B85-8596-3F0B69F3CCA2}" type="presParOf" srcId="{29ADE990-1456-4DB7-99F0-90FD127A4777}" destId="{E4F7ED17-134A-41A6-A0DA-9F3B764A4A93}" srcOrd="0" destOrd="0" presId="urn:microsoft.com/office/officeart/2008/layout/LinedList"/>
    <dgm:cxn modelId="{8268BB45-8835-4168-AE9B-8C06C6E328C8}" type="presParOf" srcId="{29ADE990-1456-4DB7-99F0-90FD127A4777}" destId="{E4DC4B4E-B2EF-4B49-8268-159FB84CFA30}" srcOrd="1" destOrd="0" presId="urn:microsoft.com/office/officeart/2008/layout/LinedList"/>
    <dgm:cxn modelId="{ABAA8F26-A148-44D1-A6B5-39B312675973}" type="presParOf" srcId="{E3F0B0C9-5F15-4B97-B5A9-F283F192DB34}" destId="{C1D25077-7FC3-4083-B7D9-AA43F056B6DE}" srcOrd="6" destOrd="0" presId="urn:microsoft.com/office/officeart/2008/layout/LinedList"/>
    <dgm:cxn modelId="{FC0F78B6-6A72-4182-AB5E-EA2D11DD10FA}" type="presParOf" srcId="{E3F0B0C9-5F15-4B97-B5A9-F283F192DB34}" destId="{745F34A3-94A6-4182-B32B-0E404FFB078D}" srcOrd="7" destOrd="0" presId="urn:microsoft.com/office/officeart/2008/layout/LinedList"/>
    <dgm:cxn modelId="{FDD0DEAD-A429-4408-8A91-098E5DE821F3}" type="presParOf" srcId="{745F34A3-94A6-4182-B32B-0E404FFB078D}" destId="{68F4548C-734F-4A5E-BEF6-65DD8AC11594}" srcOrd="0" destOrd="0" presId="urn:microsoft.com/office/officeart/2008/layout/LinedList"/>
    <dgm:cxn modelId="{CDD13283-5892-4A91-9FE0-AE8EFC3E056B}" type="presParOf" srcId="{745F34A3-94A6-4182-B32B-0E404FFB078D}" destId="{FAF597DC-FF92-4B61-ABCA-79CFE89F6C96}" srcOrd="1" destOrd="0" presId="urn:microsoft.com/office/officeart/2008/layout/LinedList"/>
    <dgm:cxn modelId="{3C077112-A1B5-4614-BA99-9FFD5E6E670C}" type="presParOf" srcId="{E3F0B0C9-5F15-4B97-B5A9-F283F192DB34}" destId="{863931A5-DF3C-4498-91BF-D7DF19447D66}" srcOrd="8" destOrd="0" presId="urn:microsoft.com/office/officeart/2008/layout/LinedList"/>
    <dgm:cxn modelId="{4B365FAA-BB69-44FB-8CBC-3C3B42C96DB9}" type="presParOf" srcId="{E3F0B0C9-5F15-4B97-B5A9-F283F192DB34}" destId="{70773AC9-9C09-4D40-9939-2AB54B0172B2}" srcOrd="9" destOrd="0" presId="urn:microsoft.com/office/officeart/2008/layout/LinedList"/>
    <dgm:cxn modelId="{D9545FBE-D407-4150-B55E-165420D0A82A}" type="presParOf" srcId="{70773AC9-9C09-4D40-9939-2AB54B0172B2}" destId="{E05CEDE8-E005-44B2-8866-306F82761D0F}" srcOrd="0" destOrd="0" presId="urn:microsoft.com/office/officeart/2008/layout/LinedList"/>
    <dgm:cxn modelId="{9C277F10-D4E7-46B3-8B34-C0BC44FB1493}" type="presParOf" srcId="{70773AC9-9C09-4D40-9939-2AB54B0172B2}" destId="{9AD155C2-99FC-4030-8DAC-B6B1F4448090}" srcOrd="1" destOrd="0" presId="urn:microsoft.com/office/officeart/2008/layout/LinedList"/>
    <dgm:cxn modelId="{FE8DAFA3-F6F1-47E3-B981-7DEB17EE1D4A}" type="presParOf" srcId="{E3F0B0C9-5F15-4B97-B5A9-F283F192DB34}" destId="{BE5F27BA-5947-4694-96F7-B40E5ED8E650}" srcOrd="10" destOrd="0" presId="urn:microsoft.com/office/officeart/2008/layout/LinedList"/>
    <dgm:cxn modelId="{81F86BA2-A9ED-4011-8846-5865F6542344}" type="presParOf" srcId="{E3F0B0C9-5F15-4B97-B5A9-F283F192DB34}" destId="{37D1CD81-C957-4B9F-9094-BBBDC65AB09D}" srcOrd="11" destOrd="0" presId="urn:microsoft.com/office/officeart/2008/layout/LinedList"/>
    <dgm:cxn modelId="{0A79C210-4A37-4A13-BF90-61BE4EAB8933}" type="presParOf" srcId="{37D1CD81-C957-4B9F-9094-BBBDC65AB09D}" destId="{20A4EB67-D4FA-4BA9-850B-AC9F81CD08E2}" srcOrd="0" destOrd="0" presId="urn:microsoft.com/office/officeart/2008/layout/LinedList"/>
    <dgm:cxn modelId="{2274BF82-4C93-4A56-AF0F-2561DCAE41F6}" type="presParOf" srcId="{37D1CD81-C957-4B9F-9094-BBBDC65AB09D}" destId="{3931E450-E46E-4958-A153-021A5421C004}" srcOrd="1" destOrd="0" presId="urn:microsoft.com/office/officeart/2008/layout/LinedList"/>
    <dgm:cxn modelId="{8C483B02-FBE8-4EFD-9691-C34817FC3C9D}" type="presParOf" srcId="{E3F0B0C9-5F15-4B97-B5A9-F283F192DB34}" destId="{6EAED533-8C4D-4F1B-BE60-B3FC69C0D328}" srcOrd="12" destOrd="0" presId="urn:microsoft.com/office/officeart/2008/layout/LinedList"/>
    <dgm:cxn modelId="{6D546B77-3691-4478-B382-55724E3E4230}" type="presParOf" srcId="{E3F0B0C9-5F15-4B97-B5A9-F283F192DB34}" destId="{A215582C-C79A-4A90-8D49-21D40FD08EBD}" srcOrd="13" destOrd="0" presId="urn:microsoft.com/office/officeart/2008/layout/LinedList"/>
    <dgm:cxn modelId="{C830A7A7-32EE-4454-BF56-B0A1260AEF5C}" type="presParOf" srcId="{A215582C-C79A-4A90-8D49-21D40FD08EBD}" destId="{FA267A0C-B0CC-46A0-9492-96F0BB932A0B}" srcOrd="0" destOrd="0" presId="urn:microsoft.com/office/officeart/2008/layout/LinedList"/>
    <dgm:cxn modelId="{4E147FFA-6DC6-4564-AD6A-0113E36D625A}" type="presParOf" srcId="{A215582C-C79A-4A90-8D49-21D40FD08EBD}" destId="{951C526F-B5EE-4EE9-A31F-ACFF835C81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853CF-6DD1-46A4-A8FC-5EF6895FF17C}">
      <dsp:nvSpPr>
        <dsp:cNvPr id="0" name=""/>
        <dsp:cNvSpPr/>
      </dsp:nvSpPr>
      <dsp:spPr>
        <a:xfrm>
          <a:off x="0" y="311"/>
          <a:ext cx="749823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7E66DAE-B255-4C69-A5E4-7E21CD08F006}">
      <dsp:nvSpPr>
        <dsp:cNvPr id="0" name=""/>
        <dsp:cNvSpPr/>
      </dsp:nvSpPr>
      <dsp:spPr>
        <a:xfrm>
          <a:off x="0" y="311"/>
          <a:ext cx="7498235" cy="36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100000"/>
            </a:lnSpc>
            <a:spcBef>
              <a:spcPct val="0"/>
            </a:spcBef>
            <a:spcAft>
              <a:spcPct val="35000"/>
            </a:spcAft>
            <a:buNone/>
          </a:pPr>
          <a:r>
            <a:rPr lang="en-GB" sz="900" b="1" i="1" kern="1200"/>
            <a:t>How Are We Progressing?</a:t>
          </a:r>
          <a:endParaRPr lang="en-US" sz="900" kern="1200"/>
        </a:p>
      </dsp:txBody>
      <dsp:txXfrm>
        <a:off x="0" y="311"/>
        <a:ext cx="7498235" cy="363966"/>
      </dsp:txXfrm>
    </dsp:sp>
    <dsp:sp modelId="{8EA67D2B-512B-4939-AB48-53CC7AE72388}">
      <dsp:nvSpPr>
        <dsp:cNvPr id="0" name=""/>
        <dsp:cNvSpPr/>
      </dsp:nvSpPr>
      <dsp:spPr>
        <a:xfrm>
          <a:off x="0" y="364277"/>
          <a:ext cx="7498235" cy="0"/>
        </a:xfrm>
        <a:prstGeom prst="line">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w="6350" cap="flat" cmpd="sng" algn="ctr">
          <a:solidFill>
            <a:schemeClr val="accent5">
              <a:hueOff val="-1126424"/>
              <a:satOff val="-2903"/>
              <a:lumOff val="-196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0EBFEBD-532A-410B-9A8B-27961A98D496}">
      <dsp:nvSpPr>
        <dsp:cNvPr id="0" name=""/>
        <dsp:cNvSpPr/>
      </dsp:nvSpPr>
      <dsp:spPr>
        <a:xfrm>
          <a:off x="0" y="364277"/>
          <a:ext cx="7498235" cy="36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100000"/>
            </a:lnSpc>
            <a:spcBef>
              <a:spcPct val="0"/>
            </a:spcBef>
            <a:spcAft>
              <a:spcPct val="35000"/>
            </a:spcAft>
            <a:buNone/>
          </a:pPr>
          <a:r>
            <a:rPr lang="en-GB" sz="900" kern="1200"/>
            <a:t>Adjust server availability health threshold to reduce ticket generation – Complete</a:t>
          </a:r>
          <a:endParaRPr lang="en-US" sz="900" kern="1200"/>
        </a:p>
      </dsp:txBody>
      <dsp:txXfrm>
        <a:off x="0" y="364277"/>
        <a:ext cx="7498235" cy="363966"/>
      </dsp:txXfrm>
    </dsp:sp>
    <dsp:sp modelId="{1C73D96C-E398-4F3F-8795-91A70911CFCE}">
      <dsp:nvSpPr>
        <dsp:cNvPr id="0" name=""/>
        <dsp:cNvSpPr/>
      </dsp:nvSpPr>
      <dsp:spPr>
        <a:xfrm>
          <a:off x="0" y="728244"/>
          <a:ext cx="7498235"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4F7ED17-134A-41A6-A0DA-9F3B764A4A93}">
      <dsp:nvSpPr>
        <dsp:cNvPr id="0" name=""/>
        <dsp:cNvSpPr/>
      </dsp:nvSpPr>
      <dsp:spPr>
        <a:xfrm>
          <a:off x="0" y="728244"/>
          <a:ext cx="7498235" cy="36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100000"/>
            </a:lnSpc>
            <a:spcBef>
              <a:spcPct val="0"/>
            </a:spcBef>
            <a:spcAft>
              <a:spcPct val="35000"/>
            </a:spcAft>
            <a:buNone/>
          </a:pPr>
          <a:r>
            <a:rPr lang="en-GB" sz="900" kern="1200"/>
            <a:t>Identify application alerts that are driving noise (Active Directory Monitoring, Availability Alerts) - Restarted for the New Instance</a:t>
          </a:r>
          <a:endParaRPr lang="en-US" sz="900" kern="1200"/>
        </a:p>
      </dsp:txBody>
      <dsp:txXfrm>
        <a:off x="0" y="728244"/>
        <a:ext cx="7498235" cy="363966"/>
      </dsp:txXfrm>
    </dsp:sp>
    <dsp:sp modelId="{C1D25077-7FC3-4083-B7D9-AA43F056B6DE}">
      <dsp:nvSpPr>
        <dsp:cNvPr id="0" name=""/>
        <dsp:cNvSpPr/>
      </dsp:nvSpPr>
      <dsp:spPr>
        <a:xfrm>
          <a:off x="0" y="1092210"/>
          <a:ext cx="7498235"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F4548C-734F-4A5E-BEF6-65DD8AC11594}">
      <dsp:nvSpPr>
        <dsp:cNvPr id="0" name=""/>
        <dsp:cNvSpPr/>
      </dsp:nvSpPr>
      <dsp:spPr>
        <a:xfrm>
          <a:off x="0" y="1092210"/>
          <a:ext cx="7498235" cy="36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100000"/>
            </a:lnSpc>
            <a:spcBef>
              <a:spcPct val="0"/>
            </a:spcBef>
            <a:spcAft>
              <a:spcPct val="35000"/>
            </a:spcAft>
            <a:buNone/>
          </a:pPr>
          <a:r>
            <a:rPr lang="en-GB" sz="900" kern="1200"/>
            <a:t>Fine Tune CheckMK Alerts to eliminate non-actionable alerts – Restarted for the New Instance</a:t>
          </a:r>
          <a:endParaRPr lang="en-US" sz="900" kern="1200"/>
        </a:p>
      </dsp:txBody>
      <dsp:txXfrm>
        <a:off x="0" y="1092210"/>
        <a:ext cx="7498235" cy="363966"/>
      </dsp:txXfrm>
    </dsp:sp>
    <dsp:sp modelId="{863931A5-DF3C-4498-91BF-D7DF19447D66}">
      <dsp:nvSpPr>
        <dsp:cNvPr id="0" name=""/>
        <dsp:cNvSpPr/>
      </dsp:nvSpPr>
      <dsp:spPr>
        <a:xfrm>
          <a:off x="0" y="1456177"/>
          <a:ext cx="7498235"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05CEDE8-E005-44B2-8866-306F82761D0F}">
      <dsp:nvSpPr>
        <dsp:cNvPr id="0" name=""/>
        <dsp:cNvSpPr/>
      </dsp:nvSpPr>
      <dsp:spPr>
        <a:xfrm>
          <a:off x="0" y="1456177"/>
          <a:ext cx="7498235" cy="36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100000"/>
            </a:lnSpc>
            <a:spcBef>
              <a:spcPct val="0"/>
            </a:spcBef>
            <a:spcAft>
              <a:spcPct val="35000"/>
            </a:spcAft>
            <a:buNone/>
          </a:pPr>
          <a:r>
            <a:rPr lang="en-GB" sz="900" kern="1200"/>
            <a:t>Established a process to turn off CheckMK/alerting during patching and site-wide activity – Restarted for the New Instance</a:t>
          </a:r>
          <a:endParaRPr lang="en-US" sz="900" kern="1200"/>
        </a:p>
      </dsp:txBody>
      <dsp:txXfrm>
        <a:off x="0" y="1456177"/>
        <a:ext cx="7498235" cy="363966"/>
      </dsp:txXfrm>
    </dsp:sp>
    <dsp:sp modelId="{BE5F27BA-5947-4694-96F7-B40E5ED8E650}">
      <dsp:nvSpPr>
        <dsp:cNvPr id="0" name=""/>
        <dsp:cNvSpPr/>
      </dsp:nvSpPr>
      <dsp:spPr>
        <a:xfrm>
          <a:off x="0" y="1820143"/>
          <a:ext cx="7498235" cy="0"/>
        </a:xfrm>
        <a:prstGeom prst="line">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w="6350" cap="flat" cmpd="sng" algn="ctr">
          <a:solidFill>
            <a:schemeClr val="accent5">
              <a:hueOff val="-5632119"/>
              <a:satOff val="-14516"/>
              <a:lumOff val="-980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0A4EB67-D4FA-4BA9-850B-AC9F81CD08E2}">
      <dsp:nvSpPr>
        <dsp:cNvPr id="0" name=""/>
        <dsp:cNvSpPr/>
      </dsp:nvSpPr>
      <dsp:spPr>
        <a:xfrm>
          <a:off x="0" y="1820143"/>
          <a:ext cx="7498235" cy="36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100000"/>
            </a:lnSpc>
            <a:spcBef>
              <a:spcPct val="0"/>
            </a:spcBef>
            <a:spcAft>
              <a:spcPct val="35000"/>
            </a:spcAft>
            <a:buNone/>
          </a:pPr>
          <a:r>
            <a:rPr lang="en-GB" sz="900" b="0" i="0" kern="1200" dirty="0"/>
            <a:t>Roll Out The new </a:t>
          </a:r>
          <a:r>
            <a:rPr lang="en-GB" sz="900" b="0" i="0" kern="1200" dirty="0" err="1"/>
            <a:t>CheckMK</a:t>
          </a:r>
          <a:r>
            <a:rPr lang="en-GB" sz="900" b="0" i="0" kern="1200" dirty="0"/>
            <a:t> monitoring platform – Complete</a:t>
          </a:r>
          <a:endParaRPr lang="en-US" sz="900" b="0" i="0" kern="1200" dirty="0"/>
        </a:p>
      </dsp:txBody>
      <dsp:txXfrm>
        <a:off x="0" y="1820143"/>
        <a:ext cx="7498235" cy="363966"/>
      </dsp:txXfrm>
    </dsp:sp>
    <dsp:sp modelId="{6EAED533-8C4D-4F1B-BE60-B3FC69C0D328}">
      <dsp:nvSpPr>
        <dsp:cNvPr id="0" name=""/>
        <dsp:cNvSpPr/>
      </dsp:nvSpPr>
      <dsp:spPr>
        <a:xfrm>
          <a:off x="0" y="2184110"/>
          <a:ext cx="7498235"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A267A0C-B0CC-46A0-9492-96F0BB932A0B}">
      <dsp:nvSpPr>
        <dsp:cNvPr id="0" name=""/>
        <dsp:cNvSpPr/>
      </dsp:nvSpPr>
      <dsp:spPr>
        <a:xfrm>
          <a:off x="0" y="2184110"/>
          <a:ext cx="7498235" cy="363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100000"/>
            </a:lnSpc>
            <a:spcBef>
              <a:spcPct val="0"/>
            </a:spcBef>
            <a:spcAft>
              <a:spcPct val="35000"/>
            </a:spcAft>
            <a:buNone/>
          </a:pPr>
          <a:r>
            <a:rPr lang="en-US" sz="900" b="0" i="0" kern="1200"/>
            <a:t>The deployment of the new checkmk has caused a significant increase in our alerting. We continue to finetune these alerts to replicate our success in the past 6 months.</a:t>
          </a:r>
        </a:p>
      </dsp:txBody>
      <dsp:txXfrm>
        <a:off x="0" y="2184110"/>
        <a:ext cx="7498235" cy="3639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145E-3EB1-1B5D-777C-B3DB11EE6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DA0409-E02B-C033-D42C-E13A9052C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C1CAD3-8D9A-A57D-EA5B-95A5BFC601DD}"/>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5" name="Footer Placeholder 4">
            <a:extLst>
              <a:ext uri="{FF2B5EF4-FFF2-40B4-BE49-F238E27FC236}">
                <a16:creationId xmlns:a16="http://schemas.microsoft.com/office/drawing/2014/main" id="{A2407944-924C-C680-C8A0-1D692B4AE3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216EEB-2F79-0F6C-6D08-D848C521457B}"/>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398997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ED74-C3EB-3B3A-0D30-7F635E8336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2DEBB9-5EC9-923F-3C0C-6490DCC60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7629E0-B7EC-F839-25BA-1FFA2E3BAF3A}"/>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5" name="Footer Placeholder 4">
            <a:extLst>
              <a:ext uri="{FF2B5EF4-FFF2-40B4-BE49-F238E27FC236}">
                <a16:creationId xmlns:a16="http://schemas.microsoft.com/office/drawing/2014/main" id="{F1A8C1B3-DE2A-87E6-F6D6-1E2F4C68D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C699F-C0DE-6428-3F05-8A80EBA085E5}"/>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271308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FCA5F-91D8-AD23-ED7F-A2183B0799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8F8641-AC0B-1D0A-7531-AE3EE3F5F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83DE94-0F3E-774F-A5DA-E258B4BBAF62}"/>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5" name="Footer Placeholder 4">
            <a:extLst>
              <a:ext uri="{FF2B5EF4-FFF2-40B4-BE49-F238E27FC236}">
                <a16:creationId xmlns:a16="http://schemas.microsoft.com/office/drawing/2014/main" id="{646A33EF-2E13-3501-B7E5-5D2A256319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DFCF4B-C95D-9097-05C8-ECEAEBBC5897}"/>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314682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2A5B-B73A-1F9D-BE88-2E41EEC581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4ACDDD-551C-E441-3DD0-B1C941DB0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08DF62-7EFC-4DBB-4887-B2BA0A73DD8C}"/>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5" name="Footer Placeholder 4">
            <a:extLst>
              <a:ext uri="{FF2B5EF4-FFF2-40B4-BE49-F238E27FC236}">
                <a16:creationId xmlns:a16="http://schemas.microsoft.com/office/drawing/2014/main" id="{8D55D2D0-FCE5-D526-C036-6E5CDC9C95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A36621-271D-6A13-4680-DDD97D902F39}"/>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429476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C69C-F697-DEE7-25E4-CF4048A1F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22AFAE-3E89-8B6A-A068-86B2DB92F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097292-7EBD-C9ED-60E5-F42BBC821428}"/>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5" name="Footer Placeholder 4">
            <a:extLst>
              <a:ext uri="{FF2B5EF4-FFF2-40B4-BE49-F238E27FC236}">
                <a16:creationId xmlns:a16="http://schemas.microsoft.com/office/drawing/2014/main" id="{D49529AB-A5C2-31B7-74BC-1C68952AAB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4B911A-FEF0-E284-3E7C-6E74E0CE0121}"/>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25329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D26E-2146-CE5D-78EB-A7E4702188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43FE13-B486-3D76-B37B-3DF831A33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3CB81F-CED4-CA06-0D13-031E0A90BC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E9BFA6-C0A6-8FD6-7290-328EFC3BD039}"/>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6" name="Footer Placeholder 5">
            <a:extLst>
              <a:ext uri="{FF2B5EF4-FFF2-40B4-BE49-F238E27FC236}">
                <a16:creationId xmlns:a16="http://schemas.microsoft.com/office/drawing/2014/main" id="{B11A5840-E79B-6E1F-7634-AA960D9748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6DA4BC-E288-ABBD-1222-2834515CE70B}"/>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357702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8AA-7F7A-377A-E434-1989CB3CF1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D7B04A-0A58-7E72-25F3-094C5ADF8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E310D-B4F6-9C85-2EC0-20A64394B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27EFBE-46C0-7050-2762-4236C5BBD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B2A65-934C-4ACF-7A24-A700773170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973FB4E-4E3B-5153-9EFC-0C09DB14BB38}"/>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8" name="Footer Placeholder 7">
            <a:extLst>
              <a:ext uri="{FF2B5EF4-FFF2-40B4-BE49-F238E27FC236}">
                <a16:creationId xmlns:a16="http://schemas.microsoft.com/office/drawing/2014/main" id="{EB8AC14B-9A54-3F5A-6205-7DFDB85F00C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E7B649-B9E8-B4C1-36BA-D1AAFAFFFD74}"/>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161776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78C2-3243-9A14-976E-2A197D0C705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32817E-A5D9-715B-F78F-23BBD4D26039}"/>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4" name="Footer Placeholder 3">
            <a:extLst>
              <a:ext uri="{FF2B5EF4-FFF2-40B4-BE49-F238E27FC236}">
                <a16:creationId xmlns:a16="http://schemas.microsoft.com/office/drawing/2014/main" id="{96716F4A-9552-DD89-0C52-0F2344EAE4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0E195C-B6AB-6BEB-C09D-9F78576B3ECC}"/>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136439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3F7DE-8173-2F2D-2E0C-16F4D19BA79F}"/>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3" name="Footer Placeholder 2">
            <a:extLst>
              <a:ext uri="{FF2B5EF4-FFF2-40B4-BE49-F238E27FC236}">
                <a16:creationId xmlns:a16="http://schemas.microsoft.com/office/drawing/2014/main" id="{935AEC14-5FA4-0767-FE7C-CB80D46F70F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5DACE4-AB2E-1C17-AC18-34C1081A892C}"/>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94937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AC3F-FFE0-F718-5214-984FB33DC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C23E5B-721D-8A11-E819-E62DA16DF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5E52677-80D3-37D0-C948-C51AD2EEB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18C09-59A3-48BC-6FA5-6FD1ED27CCC1}"/>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6" name="Footer Placeholder 5">
            <a:extLst>
              <a:ext uri="{FF2B5EF4-FFF2-40B4-BE49-F238E27FC236}">
                <a16:creationId xmlns:a16="http://schemas.microsoft.com/office/drawing/2014/main" id="{B34E1A4B-01BC-D332-41E3-94D867DF89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F15864-9933-7DB3-B9F8-2C46B382A53C}"/>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17792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3F02-91A2-3C31-5C9A-B18F9E330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38BB2F-FA46-2BAA-A448-819F08180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1E5AA2F-3F08-1395-475C-9957DCF79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CB826-00CF-110D-094D-564DE94B2D2E}"/>
              </a:ext>
            </a:extLst>
          </p:cNvPr>
          <p:cNvSpPr>
            <a:spLocks noGrp="1"/>
          </p:cNvSpPr>
          <p:nvPr>
            <p:ph type="dt" sz="half" idx="10"/>
          </p:nvPr>
        </p:nvSpPr>
        <p:spPr/>
        <p:txBody>
          <a:bodyPr/>
          <a:lstStyle/>
          <a:p>
            <a:fld id="{16C8D0AB-701A-485C-A399-51747E612367}" type="datetimeFigureOut">
              <a:rPr lang="en-GB" smtClean="0"/>
              <a:t>12/03/2025</a:t>
            </a:fld>
            <a:endParaRPr lang="en-GB"/>
          </a:p>
        </p:txBody>
      </p:sp>
      <p:sp>
        <p:nvSpPr>
          <p:cNvPr id="6" name="Footer Placeholder 5">
            <a:extLst>
              <a:ext uri="{FF2B5EF4-FFF2-40B4-BE49-F238E27FC236}">
                <a16:creationId xmlns:a16="http://schemas.microsoft.com/office/drawing/2014/main" id="{9FC305C3-CEF0-9C04-8AAC-8FEA15ED1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8C8AAB-9EDC-50C8-668C-6F2DAC6677DA}"/>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254189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71042-068F-C6B8-E032-A024D0A35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6D44BC-C991-059B-3F83-F2A83BD21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5E05F3-4986-D8BF-B8B7-8E2291D80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8D0AB-701A-485C-A399-51747E612367}" type="datetimeFigureOut">
              <a:rPr lang="en-GB" smtClean="0"/>
              <a:t>12/03/2025</a:t>
            </a:fld>
            <a:endParaRPr lang="en-GB"/>
          </a:p>
        </p:txBody>
      </p:sp>
      <p:sp>
        <p:nvSpPr>
          <p:cNvPr id="5" name="Footer Placeholder 4">
            <a:extLst>
              <a:ext uri="{FF2B5EF4-FFF2-40B4-BE49-F238E27FC236}">
                <a16:creationId xmlns:a16="http://schemas.microsoft.com/office/drawing/2014/main" id="{6746C855-799C-8789-6651-1E895EEBB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9C24E4-E0D7-7C3E-E221-25454F2CB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416F3-8BA5-40FD-B805-1208BE37D980}" type="slidenum">
              <a:rPr lang="en-GB" smtClean="0"/>
              <a:t>‹#›</a:t>
            </a:fld>
            <a:endParaRPr lang="en-GB"/>
          </a:p>
        </p:txBody>
      </p:sp>
      <p:sp>
        <p:nvSpPr>
          <p:cNvPr id="8" name="TextBox 7">
            <a:extLst>
              <a:ext uri="{FF2B5EF4-FFF2-40B4-BE49-F238E27FC236}">
                <a16:creationId xmlns:a16="http://schemas.microsoft.com/office/drawing/2014/main" id="{4265EA80-F915-6CDE-5A25-1A487AA9E92C}"/>
              </a:ext>
            </a:extLst>
          </p:cNvPr>
          <p:cNvSpPr txBox="1"/>
          <p:nvPr userDrawn="1">
            <p:extLst>
              <p:ext uri="{1162E1C5-73C7-4A58-AE30-91384D911F3F}">
                <p184:classification xmlns:p184="http://schemas.microsoft.com/office/powerpoint/2018/4/main" val="ftr"/>
              </p:ext>
            </p:extLst>
          </p:nvPr>
        </p:nvSpPr>
        <p:spPr>
          <a:xfrm>
            <a:off x="63500" y="6672580"/>
            <a:ext cx="1296988" cy="121920"/>
          </a:xfrm>
          <a:prstGeom prst="rect">
            <a:avLst/>
          </a:prstGeom>
        </p:spPr>
        <p:txBody>
          <a:bodyPr horzOverflow="overflow" lIns="0" tIns="0" rIns="0" bIns="0">
            <a:spAutoFit/>
          </a:bodyPr>
          <a:lstStyle/>
          <a:p>
            <a:pPr algn="l"/>
            <a:r>
              <a:rPr lang="en-GB" sz="800">
                <a:solidFill>
                  <a:srgbClr val="317100"/>
                </a:solidFill>
                <a:latin typeface="Arial Black" panose="020B0A04020102020204" pitchFamily="34" charset="0"/>
              </a:rPr>
              <a:t>Classification: Internal</a:t>
            </a:r>
          </a:p>
        </p:txBody>
      </p:sp>
    </p:spTree>
    <p:extLst>
      <p:ext uri="{BB962C8B-B14F-4D97-AF65-F5344CB8AC3E}">
        <p14:creationId xmlns:p14="http://schemas.microsoft.com/office/powerpoint/2010/main" val="246219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C09C-24EE-685F-A514-9D4851365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2F13E-5104-D7FA-576E-D31B354185C2}"/>
              </a:ext>
            </a:extLst>
          </p:cNvPr>
          <p:cNvSpPr>
            <a:spLocks noGrp="1"/>
          </p:cNvSpPr>
          <p:nvPr>
            <p:ph type="title"/>
          </p:nvPr>
        </p:nvSpPr>
        <p:spPr/>
        <p:txBody>
          <a:bodyPr>
            <a:normAutofit/>
          </a:bodyPr>
          <a:lstStyle/>
          <a:p>
            <a:r>
              <a:rPr lang="en-AU"/>
              <a:t>Event Trends / Noise Reduction</a:t>
            </a:r>
            <a:br>
              <a:rPr lang="en-AU"/>
            </a:br>
            <a:r>
              <a:rPr lang="en-AU" sz="1600"/>
              <a:t>Noise reduction is a pre-requisite to fast reaction times. </a:t>
            </a:r>
            <a:endParaRPr lang="en-AU" sz="2800"/>
          </a:p>
        </p:txBody>
      </p:sp>
      <p:sp>
        <p:nvSpPr>
          <p:cNvPr id="3" name="Content Placeholder 2">
            <a:extLst>
              <a:ext uri="{FF2B5EF4-FFF2-40B4-BE49-F238E27FC236}">
                <a16:creationId xmlns:a16="http://schemas.microsoft.com/office/drawing/2014/main" id="{304D4ADE-47A1-70D7-6106-B0171DC85DCA}"/>
              </a:ext>
            </a:extLst>
          </p:cNvPr>
          <p:cNvSpPr>
            <a:spLocks noGrp="1"/>
          </p:cNvSpPr>
          <p:nvPr>
            <p:ph sz="half" idx="1"/>
          </p:nvPr>
        </p:nvSpPr>
        <p:spPr/>
        <p:txBody>
          <a:bodyPr>
            <a:normAutofit/>
          </a:bodyPr>
          <a:lstStyle/>
          <a:p>
            <a:endParaRPr lang="en-GB"/>
          </a:p>
          <a:p>
            <a:pPr marL="0" indent="0">
              <a:buNone/>
            </a:pPr>
            <a:endParaRPr lang="en-GB"/>
          </a:p>
          <a:p>
            <a:pPr marL="0" indent="0">
              <a:buNone/>
            </a:pPr>
            <a:endParaRPr lang="en-GB"/>
          </a:p>
          <a:p>
            <a:endParaRPr lang="en-AU"/>
          </a:p>
        </p:txBody>
      </p:sp>
      <p:pic>
        <p:nvPicPr>
          <p:cNvPr id="7" name="Content Placeholder 6">
            <a:extLst>
              <a:ext uri="{FF2B5EF4-FFF2-40B4-BE49-F238E27FC236}">
                <a16:creationId xmlns:a16="http://schemas.microsoft.com/office/drawing/2014/main" id="{BD30E6CF-1EE4-BCBF-6ACB-C1B82A96DC3B}"/>
              </a:ext>
            </a:extLst>
          </p:cNvPr>
          <p:cNvPicPr>
            <a:picLocks noGrp="1" noChangeAspect="1"/>
          </p:cNvPicPr>
          <p:nvPr>
            <p:ph sz="half" idx="2"/>
          </p:nvPr>
        </p:nvPicPr>
        <p:blipFill>
          <a:blip r:embed="rId2"/>
          <a:stretch>
            <a:fillRect/>
          </a:stretch>
        </p:blipFill>
        <p:spPr>
          <a:xfrm>
            <a:off x="461847" y="1587226"/>
            <a:ext cx="5270171" cy="4815847"/>
          </a:xfrm>
        </p:spPr>
      </p:pic>
      <p:sp>
        <p:nvSpPr>
          <p:cNvPr id="4" name="TextBox 3">
            <a:extLst>
              <a:ext uri="{FF2B5EF4-FFF2-40B4-BE49-F238E27FC236}">
                <a16:creationId xmlns:a16="http://schemas.microsoft.com/office/drawing/2014/main" id="{A648B5DB-EBE1-54BD-39D0-08D17F4A4633}"/>
              </a:ext>
            </a:extLst>
          </p:cNvPr>
          <p:cNvSpPr txBox="1"/>
          <p:nvPr/>
        </p:nvSpPr>
        <p:spPr>
          <a:xfrm>
            <a:off x="6455664" y="1627632"/>
            <a:ext cx="5181600"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Noise Reduction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Each team must be responsible and accountable for their own noise reduction / fine tuning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Categorise and Prioritise events, drop some types of events that do not require immediate human 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Stop alerting on non-Production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Stop duplicate alerts </a:t>
            </a:r>
            <a:r>
              <a:rPr kumimoji="0" lang="en-GB" sz="1800" b="0" i="0" u="none" strike="noStrike" kern="1200" cap="none" spc="0" normalizeH="0" baseline="0" noProof="0" err="1">
                <a:ln>
                  <a:noFill/>
                </a:ln>
                <a:solidFill>
                  <a:prstClr val="black"/>
                </a:solidFill>
                <a:effectLst/>
                <a:uLnTx/>
                <a:uFillTx/>
                <a:latin typeface="Calibri" panose="020F0502020204030204"/>
                <a:ea typeface="+mn-ea"/>
                <a:cs typeface="+mn-cs"/>
              </a:rPr>
              <a:t>AppD</a:t>
            </a: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GB" sz="1800" b="0" i="0" u="none" strike="noStrike" kern="1200" cap="none" spc="0" normalizeH="0" baseline="0" noProof="0" err="1">
                <a:ln>
                  <a:noFill/>
                </a:ln>
                <a:solidFill>
                  <a:prstClr val="black"/>
                </a:solidFill>
                <a:effectLst/>
                <a:uLnTx/>
                <a:uFillTx/>
                <a:latin typeface="Calibri" panose="020F0502020204030204"/>
                <a:ea typeface="+mn-ea"/>
                <a:cs typeface="+mn-cs"/>
              </a:rPr>
              <a:t>CheckMK</a:t>
            </a: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Fine tune performance thresholds to reduce transient or false alerts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Work on chronic issues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Continuous Improvement / Gardening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Wintel – Monitoring Review</a:t>
            </a:r>
            <a:endParaRPr lang="en-GB" sz="4000" dirty="0">
              <a:solidFill>
                <a:srgbClr val="FFFFFF"/>
              </a:solidFill>
            </a:endParaRP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4581727" y="649480"/>
            <a:ext cx="3025303" cy="5546047"/>
          </a:xfrm>
        </p:spPr>
        <p:txBody>
          <a:bodyPr anchor="ctr">
            <a:normAutofit/>
          </a:bodyPr>
          <a:lstStyle/>
          <a:p>
            <a:pPr marL="0" indent="0">
              <a:buNone/>
            </a:pPr>
            <a:r>
              <a:rPr lang="en-GB" sz="1700" dirty="0"/>
              <a:t>Wintel’s monitoring noise stems from two automated alerts from </a:t>
            </a:r>
            <a:r>
              <a:rPr lang="en-GB" sz="1700" dirty="0" err="1"/>
              <a:t>CheckMK</a:t>
            </a:r>
            <a:r>
              <a:rPr lang="en-GB" sz="1700" dirty="0"/>
              <a:t> and </a:t>
            </a:r>
            <a:r>
              <a:rPr lang="en-GB" sz="1700" dirty="0" err="1"/>
              <a:t>Appd</a:t>
            </a:r>
            <a:r>
              <a:rPr lang="en-GB" sz="1700" dirty="0"/>
              <a:t>.</a:t>
            </a:r>
          </a:p>
          <a:p>
            <a:pPr marL="0" indent="0">
              <a:buNone/>
            </a:pPr>
            <a:r>
              <a:rPr lang="en-GB" sz="1700" b="1" i="1" dirty="0"/>
              <a:t>What is the Problem?</a:t>
            </a:r>
          </a:p>
          <a:p>
            <a:pPr marL="0" indent="0">
              <a:buNone/>
            </a:pPr>
            <a:r>
              <a:rPr lang="en-GB" sz="1700" dirty="0"/>
              <a:t>Lack of needed fine tuning with the monitoring tools has led to an increased </a:t>
            </a:r>
            <a:r>
              <a:rPr lang="en-US" sz="1700" dirty="0"/>
              <a:t>amount of non-actionable noise that negatively impacts teams’ ability to respond</a:t>
            </a:r>
            <a:r>
              <a:rPr lang="en-GB" sz="1700" dirty="0"/>
              <a:t> to alerts.</a:t>
            </a:r>
            <a:br>
              <a:rPr lang="en-GB" sz="1700" dirty="0"/>
            </a:br>
            <a:br>
              <a:rPr lang="en-GB" sz="1700" dirty="0"/>
            </a:br>
            <a:br>
              <a:rPr lang="en-GB" sz="1700" dirty="0"/>
            </a:br>
            <a:endParaRPr lang="en-GB" sz="1700" dirty="0"/>
          </a:p>
          <a:p>
            <a:pPr marL="0" indent="0">
              <a:buNone/>
            </a:pPr>
            <a:endParaRPr lang="en-GB" sz="1700" dirty="0"/>
          </a:p>
          <a:p>
            <a:pPr marL="0" indent="0">
              <a:buNone/>
            </a:pPr>
            <a:endParaRPr lang="en-GB" sz="1700" dirty="0"/>
          </a:p>
          <a:p>
            <a:pPr marL="0" indent="0">
              <a:buNone/>
            </a:pPr>
            <a:endParaRPr lang="en-GB" sz="1700" dirty="0"/>
          </a:p>
          <a:p>
            <a:pPr marL="0" indent="0">
              <a:buNone/>
            </a:pPr>
            <a:endParaRPr lang="en-GB" sz="1700" dirty="0"/>
          </a:p>
          <a:p>
            <a:pPr marL="0" indent="0">
              <a:buNone/>
            </a:pPr>
            <a:br>
              <a:rPr lang="en-GB" sz="1700" dirty="0"/>
            </a:br>
            <a:endParaRPr lang="en-GB" sz="17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sp>
        <p:nvSpPr>
          <p:cNvPr id="10" name="TextBox 9">
            <a:extLst>
              <a:ext uri="{FF2B5EF4-FFF2-40B4-BE49-F238E27FC236}">
                <a16:creationId xmlns:a16="http://schemas.microsoft.com/office/drawing/2014/main" id="{A744BD3C-DADD-DC08-C33A-880D9A5063EA}"/>
              </a:ext>
            </a:extLst>
          </p:cNvPr>
          <p:cNvSpPr txBox="1"/>
          <p:nvPr/>
        </p:nvSpPr>
        <p:spPr>
          <a:xfrm>
            <a:off x="7966981" y="856812"/>
            <a:ext cx="4004196"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Wintel, along with other platform teams, is continuing to fine-tune incoming alerts. As new noise-generating tickets are identified, available resources are adjusting the alerts. The results depend on how much time and resources can be allocated to this effort.</a:t>
            </a:r>
          </a:p>
        </p:txBody>
      </p:sp>
      <p:pic>
        <p:nvPicPr>
          <p:cNvPr id="3" name="Picture 2">
            <a:extLst>
              <a:ext uri="{FF2B5EF4-FFF2-40B4-BE49-F238E27FC236}">
                <a16:creationId xmlns:a16="http://schemas.microsoft.com/office/drawing/2014/main" id="{F59AD491-ACC3-59E0-4148-88D4B097A12F}"/>
              </a:ext>
            </a:extLst>
          </p:cNvPr>
          <p:cNvPicPr>
            <a:picLocks noChangeAspect="1"/>
          </p:cNvPicPr>
          <p:nvPr/>
        </p:nvPicPr>
        <p:blipFill>
          <a:blip r:embed="rId3"/>
          <a:stretch>
            <a:fillRect/>
          </a:stretch>
        </p:blipFill>
        <p:spPr>
          <a:xfrm>
            <a:off x="4195590" y="3692865"/>
            <a:ext cx="7775587" cy="2502662"/>
          </a:xfrm>
          <a:prstGeom prst="rect">
            <a:avLst/>
          </a:prstGeom>
        </p:spPr>
      </p:pic>
    </p:spTree>
    <p:extLst>
      <p:ext uri="{BB962C8B-B14F-4D97-AF65-F5344CB8AC3E}">
        <p14:creationId xmlns:p14="http://schemas.microsoft.com/office/powerpoint/2010/main" val="176125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966DC4-34CC-8106-3775-51C732EC3849}"/>
              </a:ext>
            </a:extLst>
          </p:cNvPr>
          <p:cNvSpPr>
            <a:spLocks noGrp="1"/>
          </p:cNvSpPr>
          <p:nvPr>
            <p:ph type="title"/>
          </p:nvPr>
        </p:nvSpPr>
        <p:spPr>
          <a:xfrm>
            <a:off x="285584" y="3429000"/>
            <a:ext cx="2849633" cy="1800165"/>
          </a:xfrm>
        </p:spPr>
        <p:txBody>
          <a:bodyPr anchor="t">
            <a:normAutofit/>
          </a:bodyPr>
          <a:lstStyle/>
          <a:p>
            <a:pPr algn="r"/>
            <a:r>
              <a:rPr lang="en-GB" sz="4000" dirty="0"/>
              <a:t>Wintel – Monitoring Review</a:t>
            </a:r>
          </a:p>
        </p:txBody>
      </p:sp>
      <p:sp>
        <p:nvSpPr>
          <p:cNvPr id="102" name="Rectangle 10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D23AFE2A-2C03-C5C4-7452-EA4AC38DCA47}"/>
              </a:ext>
            </a:extLst>
          </p:cNvPr>
          <p:cNvGraphicFramePr>
            <a:graphicFrameLocks/>
          </p:cNvGraphicFramePr>
          <p:nvPr/>
        </p:nvGraphicFramePr>
        <p:xfrm>
          <a:off x="3855563" y="3628575"/>
          <a:ext cx="7498235" cy="2548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D0CA318C-5C89-E736-E081-108CC93B5551}"/>
              </a:ext>
            </a:extLst>
          </p:cNvPr>
          <p:cNvPicPr>
            <a:picLocks noChangeAspect="1"/>
          </p:cNvPicPr>
          <p:nvPr/>
        </p:nvPicPr>
        <p:blipFill>
          <a:blip r:embed="rId7"/>
          <a:stretch>
            <a:fillRect/>
          </a:stretch>
        </p:blipFill>
        <p:spPr>
          <a:xfrm>
            <a:off x="285584" y="218149"/>
            <a:ext cx="11068214" cy="2981698"/>
          </a:xfrm>
          <a:prstGeom prst="rect">
            <a:avLst/>
          </a:prstGeom>
        </p:spPr>
      </p:pic>
    </p:spTree>
    <p:extLst>
      <p:ext uri="{BB962C8B-B14F-4D97-AF65-F5344CB8AC3E}">
        <p14:creationId xmlns:p14="http://schemas.microsoft.com/office/powerpoint/2010/main" val="331074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966DC4-34CC-8106-3775-51C732EC3849}"/>
              </a:ext>
            </a:extLst>
          </p:cNvPr>
          <p:cNvSpPr>
            <a:spLocks noGrp="1"/>
          </p:cNvSpPr>
          <p:nvPr>
            <p:ph type="title"/>
          </p:nvPr>
        </p:nvSpPr>
        <p:spPr>
          <a:xfrm>
            <a:off x="780132" y="3740940"/>
            <a:ext cx="2849633" cy="1800165"/>
          </a:xfrm>
        </p:spPr>
        <p:txBody>
          <a:bodyPr anchor="t">
            <a:normAutofit/>
          </a:bodyPr>
          <a:lstStyle/>
          <a:p>
            <a:pPr algn="r"/>
            <a:r>
              <a:rPr lang="en-GB" sz="4000" dirty="0"/>
              <a:t>Wintel – Monitoring Review</a:t>
            </a:r>
          </a:p>
        </p:txBody>
      </p:sp>
      <p:sp>
        <p:nvSpPr>
          <p:cNvPr id="3" name="Content Placeholder 2">
            <a:extLst>
              <a:ext uri="{FF2B5EF4-FFF2-40B4-BE49-F238E27FC236}">
                <a16:creationId xmlns:a16="http://schemas.microsoft.com/office/drawing/2014/main" id="{A0170149-8E83-C9EF-3F90-80905DEB9361}"/>
              </a:ext>
            </a:extLst>
          </p:cNvPr>
          <p:cNvSpPr>
            <a:spLocks noGrp="1"/>
          </p:cNvSpPr>
          <p:nvPr>
            <p:ph idx="1"/>
          </p:nvPr>
        </p:nvSpPr>
        <p:spPr>
          <a:xfrm>
            <a:off x="4409896" y="3067587"/>
            <a:ext cx="7410808" cy="2769547"/>
          </a:xfrm>
        </p:spPr>
        <p:txBody>
          <a:bodyPr anchor="t">
            <a:normAutofit/>
          </a:bodyPr>
          <a:lstStyle/>
          <a:p>
            <a:pPr marL="0" indent="0">
              <a:buNone/>
            </a:pPr>
            <a:r>
              <a:rPr lang="en-GB" sz="1000" b="1" dirty="0"/>
              <a:t>Approach: Identify the top Talkers: The following action has been applied</a:t>
            </a:r>
          </a:p>
          <a:p>
            <a:r>
              <a:rPr lang="en-GB" sz="1000" dirty="0"/>
              <a:t>Setup a dashboard that will address top talker identification - Complete</a:t>
            </a:r>
          </a:p>
          <a:p>
            <a:r>
              <a:rPr lang="en-US" sz="1000" dirty="0"/>
              <a:t>Ensure tickets are consistently categorized to improve noise identification. Currently, incoming tickets are uncategorized, making it harder to pinpoint their source. Categorization depends on other stakeholders, and Wintel is working on this.</a:t>
            </a:r>
            <a:r>
              <a:rPr lang="en-GB" sz="1000" dirty="0"/>
              <a:t>. - Ongoing</a:t>
            </a:r>
          </a:p>
          <a:p>
            <a:r>
              <a:rPr lang="en-GB" sz="1000" dirty="0"/>
              <a:t>Schedule weekly ticket noise analysis - Ongoing</a:t>
            </a:r>
          </a:p>
          <a:p>
            <a:r>
              <a:rPr lang="en-GB" sz="1000" dirty="0"/>
              <a:t> Create action plans on identified noise and execute them:</a:t>
            </a:r>
          </a:p>
          <a:p>
            <a:pPr lvl="1"/>
            <a:r>
              <a:rPr lang="en-GB" sz="1000" dirty="0"/>
              <a:t>Disable Active Directory Alerts - Done</a:t>
            </a:r>
          </a:p>
          <a:p>
            <a:pPr lvl="1"/>
            <a:r>
              <a:rPr lang="en-GB" sz="1000" dirty="0"/>
              <a:t>Adjusted Availability Alerts Ticket – Done</a:t>
            </a:r>
          </a:p>
          <a:p>
            <a:pPr lvl="1"/>
            <a:r>
              <a:rPr lang="en-GB" sz="1000" dirty="0" err="1"/>
              <a:t>Checkmk</a:t>
            </a:r>
            <a:r>
              <a:rPr lang="en-GB" sz="1000" dirty="0"/>
              <a:t> ICMP alerts – Done</a:t>
            </a:r>
          </a:p>
          <a:p>
            <a:pPr lvl="1"/>
            <a:r>
              <a:rPr lang="en-GB" sz="1000" dirty="0" err="1"/>
              <a:t>Checkmk</a:t>
            </a:r>
            <a:r>
              <a:rPr lang="en-GB" sz="1000" dirty="0"/>
              <a:t> Cluster Alerts - Done</a:t>
            </a:r>
          </a:p>
          <a:p>
            <a:pPr lvl="1"/>
            <a:r>
              <a:rPr lang="en-GB" sz="1000" dirty="0"/>
              <a:t>UCS Alerts - Ongoing</a:t>
            </a:r>
          </a:p>
          <a:p>
            <a:pPr lvl="1"/>
            <a:r>
              <a:rPr lang="en-GB" sz="1000" dirty="0"/>
              <a:t>ESX Alerts  - Ongoing</a:t>
            </a:r>
          </a:p>
          <a:p>
            <a:endParaRPr lang="en-GB" sz="1000" dirty="0"/>
          </a:p>
        </p:txBody>
      </p:sp>
      <p:sp>
        <p:nvSpPr>
          <p:cNvPr id="102" name="Rectangle 10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C78831A-75DA-8A07-AAB1-23080ED44561}"/>
              </a:ext>
            </a:extLst>
          </p:cNvPr>
          <p:cNvSpPr txBox="1"/>
          <p:nvPr/>
        </p:nvSpPr>
        <p:spPr>
          <a:xfrm>
            <a:off x="7781730" y="4175405"/>
            <a:ext cx="4076697"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Higher-than-expected tickets from the first week of March are being investigated. There's no change in the trajectory of ticket noise remediation. Actions for engineering and Wintel ops are ongoing.</a:t>
            </a:r>
          </a:p>
        </p:txBody>
      </p:sp>
      <p:pic>
        <p:nvPicPr>
          <p:cNvPr id="5" name="Picture 4">
            <a:extLst>
              <a:ext uri="{FF2B5EF4-FFF2-40B4-BE49-F238E27FC236}">
                <a16:creationId xmlns:a16="http://schemas.microsoft.com/office/drawing/2014/main" id="{C0C0F240-5D27-E5CB-8EFF-39220B34AA04}"/>
              </a:ext>
            </a:extLst>
          </p:cNvPr>
          <p:cNvPicPr>
            <a:picLocks noChangeAspect="1"/>
          </p:cNvPicPr>
          <p:nvPr/>
        </p:nvPicPr>
        <p:blipFill>
          <a:blip r:embed="rId2"/>
          <a:stretch>
            <a:fillRect/>
          </a:stretch>
        </p:blipFill>
        <p:spPr>
          <a:xfrm>
            <a:off x="-2" y="0"/>
            <a:ext cx="12192000" cy="2974990"/>
          </a:xfrm>
          <a:prstGeom prst="rect">
            <a:avLst/>
          </a:prstGeom>
        </p:spPr>
      </p:pic>
    </p:spTree>
    <p:extLst>
      <p:ext uri="{BB962C8B-B14F-4D97-AF65-F5344CB8AC3E}">
        <p14:creationId xmlns:p14="http://schemas.microsoft.com/office/powerpoint/2010/main" val="295520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D6867D6E-CFDE-E0B1-CE83-9D5E68C8ECD6}"/>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Calibri Light" panose="020F0302020204030204"/>
                <a:ea typeface="+mj-ea"/>
                <a:cs typeface="+mj-cs"/>
              </a:rPr>
              <a:t>DBA – Monitoring Review</a:t>
            </a:r>
          </a:p>
        </p:txBody>
      </p:sp>
      <p:sp>
        <p:nvSpPr>
          <p:cNvPr id="2" name="TextBox 1">
            <a:extLst>
              <a:ext uri="{FF2B5EF4-FFF2-40B4-BE49-F238E27FC236}">
                <a16:creationId xmlns:a16="http://schemas.microsoft.com/office/drawing/2014/main" id="{06BC6FAD-99D2-472F-0C0C-167B7B4AFE04}"/>
              </a:ext>
            </a:extLst>
          </p:cNvPr>
          <p:cNvSpPr txBox="1"/>
          <p:nvPr/>
        </p:nvSpPr>
        <p:spPr>
          <a:xfrm>
            <a:off x="450165" y="1674056"/>
            <a:ext cx="8556673"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Approach: Identify the top Talkers: The following action has been applied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Each team must be responsible and accountable for their own noise reduction / fine tuning</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Categorise and Prioritise events, drop some types of events that do not require immediate human action</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Stop alerting on non-Production</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Stop duplicate alerts </a:t>
            </a:r>
            <a:r>
              <a:rPr kumimoji="0" lang="en-GB" sz="1800" b="0" i="0" u="none" strike="noStrike" kern="1200" cap="none" spc="0" normalizeH="0" baseline="0" noProof="0" dirty="0" err="1">
                <a:ln>
                  <a:noFill/>
                </a:ln>
                <a:solidFill>
                  <a:prstClr val="black"/>
                </a:solidFill>
                <a:effectLst/>
                <a:uLnTx/>
                <a:uFillTx/>
                <a:latin typeface="Segoe UI" panose="020B0502040204020203" pitchFamily="34" charset="0"/>
                <a:ea typeface="Aptos" panose="020B0004020202020204" pitchFamily="34" charset="0"/>
                <a:cs typeface="+mn-cs"/>
              </a:rPr>
              <a:t>AppD</a:t>
            </a: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a:t>
            </a:r>
            <a:r>
              <a:rPr kumimoji="0" lang="en-GB" sz="1800" b="0" i="0" u="none" strike="noStrike" kern="1200" cap="none" spc="0" normalizeH="0" baseline="0" noProof="0" dirty="0" err="1">
                <a:ln>
                  <a:noFill/>
                </a:ln>
                <a:solidFill>
                  <a:prstClr val="black"/>
                </a:solidFill>
                <a:effectLst/>
                <a:uLnTx/>
                <a:uFillTx/>
                <a:latin typeface="Segoe UI" panose="020B0502040204020203" pitchFamily="34" charset="0"/>
                <a:ea typeface="Aptos" panose="020B0004020202020204" pitchFamily="34" charset="0"/>
                <a:cs typeface="+mn-cs"/>
              </a:rPr>
              <a:t>CheckMK</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Fine tune performance thresholds to reduce transient or false alerts</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Work on chronic issues</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Continuous Improvement / Gardening</a:t>
            </a:r>
            <a:r>
              <a:rPr kumimoji="0" lang="en-GB" sz="1800" b="1"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p:txBody>
      </p:sp>
      <p:sp>
        <p:nvSpPr>
          <p:cNvPr id="8" name="TextBox 7">
            <a:extLst>
              <a:ext uri="{FF2B5EF4-FFF2-40B4-BE49-F238E27FC236}">
                <a16:creationId xmlns:a16="http://schemas.microsoft.com/office/drawing/2014/main" id="{17E3F0C0-F78E-1B66-FE96-866D77F867EA}"/>
              </a:ext>
            </a:extLst>
          </p:cNvPr>
          <p:cNvSpPr txBox="1"/>
          <p:nvPr/>
        </p:nvSpPr>
        <p:spPr>
          <a:xfrm>
            <a:off x="450164" y="4619691"/>
            <a:ext cx="8556673"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Current Progress: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As we continue to fine-tune availability alerts, total Spotlight alert is trending downwards in the last few months, albeit with a small increase in January.</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 Date focus has been on Removing Non-Prod alerting and fine-tuning alerting threshold.</a:t>
            </a:r>
          </a:p>
        </p:txBody>
      </p:sp>
    </p:spTree>
    <p:extLst>
      <p:ext uri="{BB962C8B-B14F-4D97-AF65-F5344CB8AC3E}">
        <p14:creationId xmlns:p14="http://schemas.microsoft.com/office/powerpoint/2010/main" val="170662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630936" y="639520"/>
            <a:ext cx="3429000" cy="1719072"/>
          </a:xfrm>
        </p:spPr>
        <p:txBody>
          <a:bodyPr anchor="b">
            <a:normAutofit/>
          </a:bodyPr>
          <a:lstStyle/>
          <a:p>
            <a:r>
              <a:rPr lang="en-GB" sz="3800" dirty="0"/>
              <a:t>DBA – Monitoring Review</a:t>
            </a:r>
          </a:p>
        </p:txBody>
      </p:sp>
      <p:sp>
        <p:nvSpPr>
          <p:cNvPr id="8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630936" y="2807207"/>
            <a:ext cx="3429000" cy="2642837"/>
          </a:xfrm>
        </p:spPr>
        <p:txBody>
          <a:bodyPr anchor="t">
            <a:normAutofit fontScale="25000" lnSpcReduction="20000"/>
          </a:bodyPr>
          <a:lstStyle/>
          <a:p>
            <a:pPr marL="0" indent="0">
              <a:buNone/>
            </a:pPr>
            <a:r>
              <a:rPr lang="en-GB" sz="4000" dirty="0"/>
              <a:t>DBA monitoring noise stems from 3 Sources Spotlight, OEM and </a:t>
            </a:r>
            <a:r>
              <a:rPr lang="en-GB" sz="4000" dirty="0" err="1"/>
              <a:t>AppD</a:t>
            </a:r>
            <a:r>
              <a:rPr lang="en-GB" sz="4000" dirty="0"/>
              <a:t>.</a:t>
            </a:r>
          </a:p>
          <a:p>
            <a:pPr marL="0" indent="0">
              <a:buNone/>
            </a:pPr>
            <a:r>
              <a:rPr lang="en-GB" sz="4000" b="1" i="1" dirty="0"/>
              <a:t>What is the Problem?</a:t>
            </a:r>
          </a:p>
          <a:p>
            <a:pPr marL="0" indent="0">
              <a:buNone/>
            </a:pPr>
            <a:r>
              <a:rPr lang="en-GB" sz="4000" dirty="0"/>
              <a:t>Lack of needed fine tuning with the monitoring tools has led to an increased </a:t>
            </a:r>
            <a:r>
              <a:rPr lang="en-US" sz="4000" dirty="0"/>
              <a:t>amount of non-actionable noise that negatively impacts teams’ ability to respond</a:t>
            </a:r>
            <a:r>
              <a:rPr lang="en-GB" sz="4000" dirty="0"/>
              <a:t> to alerts.</a:t>
            </a:r>
          </a:p>
          <a:p>
            <a:pPr marL="0" indent="0">
              <a:buNone/>
            </a:pPr>
            <a:r>
              <a:rPr lang="en-GB" sz="4000" b="1" dirty="0"/>
              <a:t>Month of December </a:t>
            </a:r>
          </a:p>
          <a:p>
            <a:pPr marL="0" indent="0">
              <a:buNone/>
            </a:pPr>
            <a:r>
              <a:rPr lang="en-GB" sz="4000" dirty="0"/>
              <a:t>We are making a slight increase on Spotlight alerts – as we come out from various change freeze in December. It is not a big increase and we continue to streamline the alerts matrix. OEM has returned to more normal level since fixing the mis-config in October, albeit with slight increase. </a:t>
            </a:r>
            <a:r>
              <a:rPr lang="en-GB" sz="4000" dirty="0" err="1"/>
              <a:t>AppD</a:t>
            </a:r>
            <a:r>
              <a:rPr lang="en-GB" sz="4000" dirty="0"/>
              <a:t> remains in consistent level with a small reduction from previous month. We are continuing to explore further streamline opportunity removing duplication of alert metric across various tools.</a:t>
            </a:r>
          </a:p>
          <a:p>
            <a:pPr marL="0" indent="0">
              <a:buNone/>
            </a:pPr>
            <a:r>
              <a:rPr lang="en-GB" sz="4000" dirty="0"/>
              <a:t>Total tickets up by 13.78% compares to December.</a:t>
            </a:r>
          </a:p>
          <a:p>
            <a:pPr marL="0" indent="0">
              <a:buNone/>
            </a:pPr>
            <a:endParaRPr lang="en-GB" sz="4000" dirty="0"/>
          </a:p>
          <a:p>
            <a:pPr marL="0" indent="0">
              <a:buNone/>
            </a:pPr>
            <a:r>
              <a:rPr lang="en-GB" sz="4000" dirty="0"/>
              <a:t> </a:t>
            </a:r>
          </a:p>
          <a:p>
            <a:pPr marL="0" indent="0">
              <a:buNone/>
            </a:pPr>
            <a:br>
              <a:rPr lang="en-GB" sz="4000" dirty="0"/>
            </a:br>
            <a:br>
              <a:rPr lang="en-GB" sz="4000" dirty="0"/>
            </a:br>
            <a:br>
              <a:rPr lang="en-GB" sz="4000" dirty="0"/>
            </a:br>
            <a:endParaRPr lang="en-GB" sz="4000" dirty="0"/>
          </a:p>
          <a:p>
            <a:pPr marL="0" indent="0">
              <a:buNone/>
            </a:pPr>
            <a:endParaRPr lang="en-GB" sz="4000" dirty="0"/>
          </a:p>
          <a:p>
            <a:pPr marL="0" indent="0">
              <a:buNone/>
            </a:pPr>
            <a:endParaRPr lang="en-GB" sz="4000" dirty="0"/>
          </a:p>
          <a:p>
            <a:pPr marL="0" indent="0">
              <a:buNone/>
            </a:pPr>
            <a:endParaRPr lang="en-GB" sz="4000" dirty="0"/>
          </a:p>
          <a:p>
            <a:pPr marL="0" indent="0">
              <a:buNone/>
            </a:pPr>
            <a:endParaRPr lang="en-GB" sz="1000" dirty="0"/>
          </a:p>
          <a:p>
            <a:pPr marL="0" indent="0">
              <a:buNone/>
            </a:pPr>
            <a:br>
              <a:rPr lang="en-GB" sz="1000" dirty="0"/>
            </a:br>
            <a:endParaRPr lang="en-GB" sz="10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pic>
        <p:nvPicPr>
          <p:cNvPr id="3" name="Picture 2">
            <a:extLst>
              <a:ext uri="{FF2B5EF4-FFF2-40B4-BE49-F238E27FC236}">
                <a16:creationId xmlns:a16="http://schemas.microsoft.com/office/drawing/2014/main" id="{894F21D1-FA9A-7391-7F7A-06BDBE4838FE}"/>
              </a:ext>
            </a:extLst>
          </p:cNvPr>
          <p:cNvPicPr>
            <a:picLocks noChangeAspect="1"/>
          </p:cNvPicPr>
          <p:nvPr/>
        </p:nvPicPr>
        <p:blipFill>
          <a:blip r:embed="rId3"/>
          <a:stretch>
            <a:fillRect/>
          </a:stretch>
        </p:blipFill>
        <p:spPr>
          <a:xfrm>
            <a:off x="4463353" y="996327"/>
            <a:ext cx="7558884" cy="2642837"/>
          </a:xfrm>
          <a:prstGeom prst="rect">
            <a:avLst/>
          </a:prstGeom>
        </p:spPr>
      </p:pic>
      <p:pic>
        <p:nvPicPr>
          <p:cNvPr id="8" name="Picture 7">
            <a:extLst>
              <a:ext uri="{FF2B5EF4-FFF2-40B4-BE49-F238E27FC236}">
                <a16:creationId xmlns:a16="http://schemas.microsoft.com/office/drawing/2014/main" id="{1F44C9DB-C031-8650-C853-58C7178647E5}"/>
              </a:ext>
            </a:extLst>
          </p:cNvPr>
          <p:cNvPicPr>
            <a:picLocks noChangeAspect="1"/>
          </p:cNvPicPr>
          <p:nvPr/>
        </p:nvPicPr>
        <p:blipFill>
          <a:blip r:embed="rId4"/>
          <a:stretch>
            <a:fillRect/>
          </a:stretch>
        </p:blipFill>
        <p:spPr>
          <a:xfrm>
            <a:off x="697141" y="5279779"/>
            <a:ext cx="6725589" cy="971686"/>
          </a:xfrm>
          <a:prstGeom prst="rect">
            <a:avLst/>
          </a:prstGeom>
        </p:spPr>
      </p:pic>
    </p:spTree>
    <p:extLst>
      <p:ext uri="{BB962C8B-B14F-4D97-AF65-F5344CB8AC3E}">
        <p14:creationId xmlns:p14="http://schemas.microsoft.com/office/powerpoint/2010/main" val="254560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7744E-49BC-1CBE-43E5-4DD03356FEF2}"/>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B25417F-7D5F-883F-4AD0-FCF458A27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77398-D74C-C7E5-D145-18D19F4342E1}"/>
              </a:ext>
            </a:extLst>
          </p:cNvPr>
          <p:cNvSpPr>
            <a:spLocks noGrp="1"/>
          </p:cNvSpPr>
          <p:nvPr>
            <p:ph type="title"/>
          </p:nvPr>
        </p:nvSpPr>
        <p:spPr>
          <a:xfrm>
            <a:off x="1136396" y="457201"/>
            <a:ext cx="5814240" cy="610582"/>
          </a:xfrm>
        </p:spPr>
        <p:txBody>
          <a:bodyPr anchor="b">
            <a:normAutofit fontScale="90000"/>
          </a:bodyPr>
          <a:lstStyle/>
          <a:p>
            <a:r>
              <a:rPr lang="en-GB" sz="4000" dirty="0"/>
              <a:t>The plan</a:t>
            </a:r>
          </a:p>
        </p:txBody>
      </p:sp>
      <p:sp>
        <p:nvSpPr>
          <p:cNvPr id="3" name="Content Placeholder 2">
            <a:extLst>
              <a:ext uri="{FF2B5EF4-FFF2-40B4-BE49-F238E27FC236}">
                <a16:creationId xmlns:a16="http://schemas.microsoft.com/office/drawing/2014/main" id="{7849B186-68FD-FE3E-33CC-1033F0840F51}"/>
              </a:ext>
            </a:extLst>
          </p:cNvPr>
          <p:cNvSpPr>
            <a:spLocks noGrp="1"/>
          </p:cNvSpPr>
          <p:nvPr>
            <p:ph idx="1"/>
          </p:nvPr>
        </p:nvSpPr>
        <p:spPr>
          <a:xfrm>
            <a:off x="1136396" y="1144475"/>
            <a:ext cx="7476662" cy="1533832"/>
          </a:xfrm>
        </p:spPr>
        <p:txBody>
          <a:bodyPr>
            <a:normAutofit fontScale="62500" lnSpcReduction="20000"/>
          </a:bodyPr>
          <a:lstStyle/>
          <a:p>
            <a:pPr marL="0" indent="0">
              <a:buNone/>
            </a:pPr>
            <a:r>
              <a:rPr lang="en-GB" sz="2000" b="1" i="1" dirty="0"/>
              <a:t>Each team is responsible for reducing the Noise around False alerting and Service Now tickets requiring no action.</a:t>
            </a:r>
          </a:p>
          <a:p>
            <a:pPr marL="0" indent="0">
              <a:buNone/>
            </a:pPr>
            <a:r>
              <a:rPr lang="en-GB" sz="1400" dirty="0"/>
              <a:t>Progress will be reported on a monthly basis.</a:t>
            </a:r>
          </a:p>
          <a:p>
            <a:pPr marL="0" indent="0">
              <a:buNone/>
            </a:pPr>
            <a:r>
              <a:rPr lang="en-GB" sz="1400" dirty="0"/>
              <a:t>Initial focus will be on  the following queues</a:t>
            </a:r>
          </a:p>
          <a:p>
            <a:pPr marL="0" indent="0">
              <a:buNone/>
            </a:pPr>
            <a:r>
              <a:rPr lang="en-GB" sz="1400" dirty="0"/>
              <a:t>	IAS Trading / EAS / Wintel Server Support and Database Administrators</a:t>
            </a:r>
          </a:p>
          <a:p>
            <a:pPr marL="0" indent="0">
              <a:buNone/>
            </a:pPr>
            <a:r>
              <a:rPr lang="en-GB" sz="1400" dirty="0"/>
              <a:t>Phase 2 will also include</a:t>
            </a:r>
          </a:p>
          <a:p>
            <a:pPr marL="0" indent="0">
              <a:buNone/>
            </a:pPr>
            <a:r>
              <a:rPr lang="en-GB" sz="1400" dirty="0"/>
              <a:t>	Linux Support / GB Global Internal App</a:t>
            </a:r>
          </a:p>
          <a:p>
            <a:pPr marL="0" indent="0">
              <a:buNone/>
            </a:pPr>
            <a:endParaRPr lang="en-GB" sz="1200" b="1" i="1" dirty="0"/>
          </a:p>
          <a:p>
            <a:pPr marL="0" indent="0">
              <a:buNone/>
            </a:pPr>
            <a:endParaRPr lang="en-GB" sz="1200" b="1" i="1" dirty="0"/>
          </a:p>
          <a:p>
            <a:pPr marL="0" indent="0">
              <a:buNone/>
            </a:pPr>
            <a:endParaRPr lang="en-GB" sz="800" dirty="0"/>
          </a:p>
        </p:txBody>
      </p:sp>
      <p:sp>
        <p:nvSpPr>
          <p:cNvPr id="50" name="Rectangle 49">
            <a:extLst>
              <a:ext uri="{FF2B5EF4-FFF2-40B4-BE49-F238E27FC236}">
                <a16:creationId xmlns:a16="http://schemas.microsoft.com/office/drawing/2014/main" id="{099890B2-9A00-B5FA-3267-5F44EF40D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1B524A8F-C250-10AE-039A-83CBCA12B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36EE5E0-0F33-4042-CBC4-9300459D527E}"/>
              </a:ext>
            </a:extLst>
          </p:cNvPr>
          <p:cNvSpPr txBox="1"/>
          <p:nvPr/>
        </p:nvSpPr>
        <p:spPr>
          <a:xfrm>
            <a:off x="1136396" y="2742587"/>
            <a:ext cx="4620592"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Why can’t we remove false alerts completely?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False alerts can be generated for a wide variety of reasons,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P1 / P2 Incidents will always generate multiple tickets and, our focus will be on restoring service, not necessarily disabling alert policies in AppDynamics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Servers losing communication with the AppDynamics controller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Emergency Break Fix work taking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Midweek code deployments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One incident creating multiple tickets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Network blips that auto-recover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No ability for AppDynamics to automatically close a ticket in Service Now when a condition clears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above are just some examples as to why the number of incidents generated in Service Now will </a:t>
            </a:r>
            <a:r>
              <a:rPr kumimoji="0" lang="en-GB" sz="1000" b="0" i="1" u="none" strike="noStrike" kern="1200" cap="none" spc="0" normalizeH="0" baseline="0" noProof="0" dirty="0">
                <a:ln>
                  <a:noFill/>
                </a:ln>
                <a:solidFill>
                  <a:prstClr val="black"/>
                </a:solidFill>
                <a:effectLst/>
                <a:uLnTx/>
                <a:uFillTx/>
                <a:latin typeface="Calibri" panose="020F0502020204030204"/>
                <a:ea typeface="+mn-ea"/>
                <a:cs typeface="+mn-cs"/>
              </a:rPr>
              <a:t>always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be variable  </a:t>
            </a:r>
          </a:p>
        </p:txBody>
      </p:sp>
    </p:spTree>
    <p:extLst>
      <p:ext uri="{BB962C8B-B14F-4D97-AF65-F5344CB8AC3E}">
        <p14:creationId xmlns:p14="http://schemas.microsoft.com/office/powerpoint/2010/main" val="79952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4" name="Rectangle 7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IAS – Monitoring Review</a:t>
            </a: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4810259" y="649480"/>
            <a:ext cx="6555347" cy="5546047"/>
          </a:xfrm>
        </p:spPr>
        <p:txBody>
          <a:bodyPr anchor="ctr">
            <a:normAutofit/>
          </a:bodyPr>
          <a:lstStyle/>
          <a:p>
            <a:pPr marL="0" indent="0">
              <a:buNone/>
            </a:pPr>
            <a:r>
              <a:rPr lang="en-GB" sz="1000" dirty="0"/>
              <a:t>IAS have launched a review of the monitoring configuration we employ across the application estate we are responsible for. This review is taking place in an effort to reduce the overall number of tickets we receive that do not require investigation / resolution and also to allow us to focus on quality of the information contained in the ticket, aiding the learning process for all members of the team. </a:t>
            </a:r>
          </a:p>
          <a:p>
            <a:pPr marL="0" indent="0">
              <a:buNone/>
            </a:pPr>
            <a:r>
              <a:rPr lang="en-GB" sz="1000" b="1" i="1" dirty="0"/>
              <a:t>What is the Problem?</a:t>
            </a:r>
          </a:p>
          <a:p>
            <a:pPr marL="0" indent="0">
              <a:buNone/>
            </a:pPr>
            <a:r>
              <a:rPr lang="en-GB" sz="1000" dirty="0"/>
              <a:t>IAS receive thousands of tickets each month into the ‘IAS Trading Systems’ queue in Service Now. A significant proportion of these require no action as they are generated during known maintenance windows and are, closed without investigation. This leaves IAS open to potentially closing valid alerts, introducing risk to the business. The sheer quantity of alerts we receive however, makes proper investigation of each alert impossible to achieve in any reasonable timeframe. </a:t>
            </a:r>
          </a:p>
          <a:p>
            <a:pPr marL="0" indent="0">
              <a:buNone/>
            </a:pPr>
            <a:r>
              <a:rPr lang="en-GB" sz="1000" dirty="0"/>
              <a:t>When tickets are closed, we frequently see close notes such as ‘Caused by CPU spike’, with no further explanation of what caused the spike. Equally, we will see close notes such as ‘due to weekend maintenance’ when in fact, the issue was nothing of the sort.</a:t>
            </a:r>
          </a:p>
          <a:p>
            <a:pPr marL="0" indent="0">
              <a:buNone/>
            </a:pPr>
            <a:r>
              <a:rPr lang="en-GB" sz="1000" b="1" i="1" dirty="0"/>
              <a:t>How do we intend to tackle this issue?</a:t>
            </a:r>
          </a:p>
          <a:p>
            <a:pPr marL="0" indent="0">
              <a:buNone/>
            </a:pPr>
            <a:r>
              <a:rPr lang="en-GB" sz="1000" dirty="0"/>
              <a:t>We have implemented a phased approach in order to deal with these tickets. </a:t>
            </a:r>
          </a:p>
          <a:p>
            <a:pPr marL="0" indent="0">
              <a:buNone/>
            </a:pPr>
            <a:r>
              <a:rPr lang="en-GB" sz="1000" b="1" dirty="0"/>
              <a:t>Phase 1: Get the overall number of erroneously generated tickets down using all available means</a:t>
            </a:r>
          </a:p>
          <a:p>
            <a:pPr marL="0" indent="0">
              <a:buNone/>
            </a:pPr>
            <a:r>
              <a:rPr lang="en-GB" sz="1000" dirty="0"/>
              <a:t>Adding Alert Suppressions into AppDynamics, omitting policies from sending alerts during periods of known maintenance or inactivity on the platform </a:t>
            </a:r>
            <a:r>
              <a:rPr lang="en-GB" sz="1000" dirty="0" err="1"/>
              <a:t>eg</a:t>
            </a:r>
            <a:r>
              <a:rPr lang="en-GB" sz="1000" dirty="0"/>
              <a:t>; TMM will not send any alerts between 00:00 Saturday and 14:00 Sunday. Marker will not send any alerts during the same period in addition to between 18:00 and 00:00 Monday to Friday, as it is not used in the US  </a:t>
            </a:r>
          </a:p>
          <a:p>
            <a:r>
              <a:rPr lang="en-GB" sz="1000" dirty="0"/>
              <a:t>Reviewing alerts daily, seeing what we actually have generated on a daily basis, then evaluating whether these alerts are really necessary </a:t>
            </a:r>
            <a:r>
              <a:rPr lang="en-GB" sz="1000" dirty="0" err="1"/>
              <a:t>ie</a:t>
            </a:r>
            <a:r>
              <a:rPr lang="en-GB" sz="1000" dirty="0"/>
              <a:t>; Do they need to be acted upon? If not, we have set up alert suppressions or changed rule configuration to omit false negatives</a:t>
            </a:r>
          </a:p>
          <a:p>
            <a:r>
              <a:rPr lang="en-GB" sz="1000" dirty="0"/>
              <a:t>Perform trend analysis on the numbers of tickets generated per day (Tuesday vs Tuesday) and week by week to try and catch any outlying error reporting that we do not need to action</a:t>
            </a:r>
          </a:p>
          <a:p>
            <a:r>
              <a:rPr lang="en-GB" sz="1000" dirty="0"/>
              <a:t>Removing rules from policies so that they may flag on a dashboard, but not generate tickets. This is useful in the event of a database CPU spike or similar, which we cannot resolve but may need to know about should other issues manifest at similar times</a:t>
            </a:r>
          </a:p>
          <a:p>
            <a:r>
              <a:rPr lang="en-GB" sz="1000" dirty="0"/>
              <a:t>Feedback changes to Development / Product Owners to advise them what we are doing, why and asking them to ensure these changes are reflected in future ‘Monitoring by Code’ changes that are implemented</a:t>
            </a:r>
          </a:p>
          <a:p>
            <a:pPr marL="0" indent="0">
              <a:buNone/>
            </a:pPr>
            <a:endParaRPr lang="en-GB" sz="10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spTree>
    <p:extLst>
      <p:ext uri="{BB962C8B-B14F-4D97-AF65-F5344CB8AC3E}">
        <p14:creationId xmlns:p14="http://schemas.microsoft.com/office/powerpoint/2010/main" val="218456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966DC4-34CC-8106-3775-51C732EC3849}"/>
              </a:ext>
            </a:extLst>
          </p:cNvPr>
          <p:cNvSpPr>
            <a:spLocks noGrp="1"/>
          </p:cNvSpPr>
          <p:nvPr>
            <p:ph type="title"/>
          </p:nvPr>
        </p:nvSpPr>
        <p:spPr>
          <a:xfrm>
            <a:off x="1136396" y="457201"/>
            <a:ext cx="5814240" cy="1556870"/>
          </a:xfrm>
        </p:spPr>
        <p:txBody>
          <a:bodyPr anchor="b">
            <a:normAutofit/>
          </a:bodyPr>
          <a:lstStyle/>
          <a:p>
            <a:r>
              <a:rPr lang="en-GB" sz="4000" dirty="0"/>
              <a:t>IAS – Monitoring Review</a:t>
            </a:r>
          </a:p>
        </p:txBody>
      </p:sp>
      <p:sp>
        <p:nvSpPr>
          <p:cNvPr id="3" name="Content Placeholder 2">
            <a:extLst>
              <a:ext uri="{FF2B5EF4-FFF2-40B4-BE49-F238E27FC236}">
                <a16:creationId xmlns:a16="http://schemas.microsoft.com/office/drawing/2014/main" id="{A0170149-8E83-C9EF-3F90-80905DEB9361}"/>
              </a:ext>
            </a:extLst>
          </p:cNvPr>
          <p:cNvSpPr>
            <a:spLocks noGrp="1"/>
          </p:cNvSpPr>
          <p:nvPr>
            <p:ph idx="1"/>
          </p:nvPr>
        </p:nvSpPr>
        <p:spPr>
          <a:xfrm>
            <a:off x="1136396" y="2277036"/>
            <a:ext cx="5814239" cy="3461155"/>
          </a:xfrm>
        </p:spPr>
        <p:txBody>
          <a:bodyPr>
            <a:normAutofit fontScale="92500"/>
          </a:bodyPr>
          <a:lstStyle/>
          <a:p>
            <a:pPr marL="0" indent="0">
              <a:buNone/>
            </a:pPr>
            <a:r>
              <a:rPr lang="en-GB" sz="800" b="1" dirty="0"/>
              <a:t>Phase 2: Focus on Quality</a:t>
            </a:r>
          </a:p>
          <a:p>
            <a:r>
              <a:rPr lang="en-GB" sz="800" dirty="0"/>
              <a:t>All tickets are to be closed using the correct ‘Close Code’ in Service Now. This is not something that can be automated and will involve an ongoing review process to ensure this is happening</a:t>
            </a:r>
          </a:p>
          <a:p>
            <a:r>
              <a:rPr lang="en-GB" sz="800" dirty="0"/>
              <a:t>Tickets are to have clear, concise information added to the Close Notes section </a:t>
            </a:r>
            <a:r>
              <a:rPr lang="en-GB" sz="800" dirty="0" err="1"/>
              <a:t>eg</a:t>
            </a:r>
            <a:r>
              <a:rPr lang="en-GB" sz="800" dirty="0"/>
              <a:t>; instead of using the phrase ‘CPU Spike’, we need to detail what caused the CPU spike, what was investigated to ascertain the offending process causing the spike and how it was dealt with?</a:t>
            </a:r>
          </a:p>
          <a:p>
            <a:r>
              <a:rPr lang="en-GB" sz="800" dirty="0"/>
              <a:t>Make sure the ticket reflects the correct application, application instance, regions affected. This is designed to enable trend analysis and for us to identify the heavy hitting systems, allowing resource to be directed according to need</a:t>
            </a:r>
          </a:p>
          <a:p>
            <a:r>
              <a:rPr lang="en-GB" sz="800" dirty="0"/>
              <a:t>When introducing a new application to the estate, monitoring is to be implemented on a ‘soft live’ basis, whereby no integration with Service Now will take place until initial teething issues have been identified and ironed out in what we’re monitoring, and how</a:t>
            </a:r>
          </a:p>
          <a:p>
            <a:pPr marL="0" indent="0">
              <a:buNone/>
            </a:pPr>
            <a:r>
              <a:rPr lang="en-GB" sz="800" b="1" i="1" dirty="0"/>
              <a:t>How are we progressing?</a:t>
            </a:r>
          </a:p>
          <a:p>
            <a:pPr marL="0" indent="0">
              <a:buNone/>
            </a:pPr>
            <a:r>
              <a:rPr lang="en-GB" sz="800" dirty="0"/>
              <a:t>The review started at the beginning of May, using April 2024 figures as our benchmark. Phase 1 is now complete on the IAS trading queue which can be seen from the graphs to the right which show a significant reduction month on month since the reduction of alerts task force began in May.</a:t>
            </a:r>
          </a:p>
          <a:p>
            <a:r>
              <a:rPr lang="en-GB" sz="800" dirty="0"/>
              <a:t>We are also in the process of getting the SNOW team to create a new closure code- investigated and found to be no further action required664 tickets generated on 19th July during the P1 </a:t>
            </a:r>
            <a:r>
              <a:rPr lang="en-GB" sz="800" dirty="0" err="1"/>
              <a:t>crowdstrike</a:t>
            </a:r>
            <a:r>
              <a:rPr lang="en-GB" sz="800" dirty="0"/>
              <a:t> outage which has distorted our July figures</a:t>
            </a:r>
          </a:p>
          <a:p>
            <a:r>
              <a:rPr lang="en-GB" sz="800" dirty="0"/>
              <a:t>September ticket count increased by 20%, the task force team will start running weekly calls to identify the top offenders and put a plan in place to reduce the false alerts again</a:t>
            </a:r>
          </a:p>
          <a:p>
            <a:r>
              <a:rPr lang="en-GB" sz="800" dirty="0"/>
              <a:t>October ticket count remained high however we have taken corrective action over the last few weeks by adding alert suppressions for </a:t>
            </a:r>
            <a:r>
              <a:rPr lang="en-GB" sz="800" dirty="0" err="1"/>
              <a:t>tprepo</a:t>
            </a:r>
            <a:r>
              <a:rPr lang="en-GB" sz="800" dirty="0"/>
              <a:t> during maintenance windows. We have also switched of DB blocking alerts for DMS as there was no value in these alerts, we will review these further with DBA. Triggers have been changed for adapters so that we will get alerts after 3 events. CRS health rules have been changed to alert only if feed is not received at a certain time. Ignore strings have been added for </a:t>
            </a:r>
            <a:r>
              <a:rPr lang="en-GB" sz="800" dirty="0" err="1"/>
              <a:t>tpvol</a:t>
            </a:r>
            <a:r>
              <a:rPr lang="en-GB" sz="800" dirty="0"/>
              <a:t> and </a:t>
            </a:r>
            <a:r>
              <a:rPr lang="en-GB" sz="800" dirty="0" err="1"/>
              <a:t>dms</a:t>
            </a:r>
            <a:r>
              <a:rPr lang="en-GB" sz="800" dirty="0"/>
              <a:t> to reduce known error alerts.</a:t>
            </a:r>
          </a:p>
          <a:p>
            <a:r>
              <a:rPr lang="en-GB" sz="800" dirty="0"/>
              <a:t>In November we have reduced the alerts by 27% by implementing the steps listed above and closely monitoring the ticket </a:t>
            </a:r>
            <a:r>
              <a:rPr lang="en-GB" sz="800"/>
              <a:t>count daily.</a:t>
            </a:r>
            <a:endParaRPr lang="en-GB" sz="800" dirty="0"/>
          </a:p>
          <a:p>
            <a:endParaRPr lang="en-GB" sz="800" dirty="0"/>
          </a:p>
          <a:p>
            <a:endParaRPr lang="en-GB" sz="800" dirty="0"/>
          </a:p>
          <a:p>
            <a:endParaRPr lang="en-GB" sz="800" dirty="0"/>
          </a:p>
          <a:p>
            <a:pPr marL="0" indent="0">
              <a:buNone/>
            </a:pPr>
            <a:endParaRPr lang="en-GB" sz="800" dirty="0"/>
          </a:p>
        </p:txBody>
      </p:sp>
      <p:sp>
        <p:nvSpPr>
          <p:cNvPr id="94" name="Rectangle 9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E3B2C27-8B02-DA8B-2A1F-E4152B9490A7}"/>
              </a:ext>
            </a:extLst>
          </p:cNvPr>
          <p:cNvPicPr>
            <a:picLocks noChangeAspect="1"/>
          </p:cNvPicPr>
          <p:nvPr/>
        </p:nvPicPr>
        <p:blipFill>
          <a:blip r:embed="rId2"/>
          <a:stretch>
            <a:fillRect/>
          </a:stretch>
        </p:blipFill>
        <p:spPr>
          <a:xfrm>
            <a:off x="7192541" y="755507"/>
            <a:ext cx="2984269" cy="1878815"/>
          </a:xfrm>
          <a:prstGeom prst="rect">
            <a:avLst/>
          </a:prstGeom>
        </p:spPr>
      </p:pic>
      <p:pic>
        <p:nvPicPr>
          <p:cNvPr id="9" name="Picture 8">
            <a:extLst>
              <a:ext uri="{FF2B5EF4-FFF2-40B4-BE49-F238E27FC236}">
                <a16:creationId xmlns:a16="http://schemas.microsoft.com/office/drawing/2014/main" id="{E03D0A3B-A60C-4BCD-064A-D722B073A903}"/>
              </a:ext>
            </a:extLst>
          </p:cNvPr>
          <p:cNvPicPr>
            <a:picLocks noChangeAspect="1"/>
          </p:cNvPicPr>
          <p:nvPr/>
        </p:nvPicPr>
        <p:blipFill>
          <a:blip r:embed="rId3"/>
          <a:stretch>
            <a:fillRect/>
          </a:stretch>
        </p:blipFill>
        <p:spPr>
          <a:xfrm>
            <a:off x="7192541" y="3068205"/>
            <a:ext cx="3343185" cy="1878815"/>
          </a:xfrm>
          <a:prstGeom prst="rect">
            <a:avLst/>
          </a:prstGeom>
        </p:spPr>
      </p:pic>
    </p:spTree>
    <p:extLst>
      <p:ext uri="{BB962C8B-B14F-4D97-AF65-F5344CB8AC3E}">
        <p14:creationId xmlns:p14="http://schemas.microsoft.com/office/powerpoint/2010/main" val="244804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7744E-49BC-1CBE-43E5-4DD03356F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77398-D74C-C7E5-D145-18D19F4342E1}"/>
              </a:ext>
            </a:extLst>
          </p:cNvPr>
          <p:cNvSpPr>
            <a:spLocks noGrp="1"/>
          </p:cNvSpPr>
          <p:nvPr>
            <p:ph type="title"/>
          </p:nvPr>
        </p:nvSpPr>
        <p:spPr>
          <a:xfrm>
            <a:off x="1136396" y="457201"/>
            <a:ext cx="5814240" cy="610582"/>
          </a:xfrm>
        </p:spPr>
        <p:txBody>
          <a:bodyPr anchor="b">
            <a:normAutofit fontScale="90000"/>
          </a:bodyPr>
          <a:lstStyle/>
          <a:p>
            <a:r>
              <a:rPr lang="en-GB" sz="4000" dirty="0"/>
              <a:t>IAS – Monitoring Review</a:t>
            </a:r>
          </a:p>
        </p:txBody>
      </p:sp>
      <p:sp>
        <p:nvSpPr>
          <p:cNvPr id="3" name="Content Placeholder 2">
            <a:extLst>
              <a:ext uri="{FF2B5EF4-FFF2-40B4-BE49-F238E27FC236}">
                <a16:creationId xmlns:a16="http://schemas.microsoft.com/office/drawing/2014/main" id="{7849B186-68FD-FE3E-33CC-1033F0840F51}"/>
              </a:ext>
            </a:extLst>
          </p:cNvPr>
          <p:cNvSpPr>
            <a:spLocks noGrp="1"/>
          </p:cNvSpPr>
          <p:nvPr>
            <p:ph idx="1"/>
          </p:nvPr>
        </p:nvSpPr>
        <p:spPr>
          <a:xfrm>
            <a:off x="1136396" y="1144475"/>
            <a:ext cx="7476662" cy="1533832"/>
          </a:xfrm>
        </p:spPr>
        <p:txBody>
          <a:bodyPr>
            <a:normAutofit fontScale="70000" lnSpcReduction="20000"/>
          </a:bodyPr>
          <a:lstStyle/>
          <a:p>
            <a:pPr marL="0" indent="0">
              <a:buNone/>
            </a:pPr>
            <a:r>
              <a:rPr lang="en-GB" sz="2000" b="1" i="1" dirty="0"/>
              <a:t>When do we expect this work to be completed?</a:t>
            </a:r>
          </a:p>
          <a:p>
            <a:pPr marL="0" indent="0">
              <a:buNone/>
            </a:pPr>
            <a:r>
              <a:rPr lang="en-GB" sz="1400" dirty="0"/>
              <a:t>Whilst we expect this to be an ongoing body of work, we believe we will show significant differences in the numbers of tickets generated in total, in addition to enhancing the quality of the information contained therein by the end of June 2024.</a:t>
            </a:r>
          </a:p>
          <a:p>
            <a:pPr marL="0" indent="0">
              <a:buNone/>
            </a:pPr>
            <a:r>
              <a:rPr lang="en-GB" sz="1400" dirty="0"/>
              <a:t>The initial work has been done in the EMEA region and we will involve the team in APAC when we have shown further progress on the strategic application stack, allowing them to follow the same steps for the legacy estate. </a:t>
            </a:r>
          </a:p>
          <a:p>
            <a:pPr marL="0" indent="0">
              <a:buNone/>
            </a:pPr>
            <a:r>
              <a:rPr lang="en-GB" sz="1400" dirty="0"/>
              <a:t>We are unable to put a target on exactly how many tickets we will eliminate by these actions but are satisfied that the number will be significant and will enable us to provide better quality data to the business. </a:t>
            </a:r>
          </a:p>
          <a:p>
            <a:pPr marL="0" indent="0">
              <a:buNone/>
            </a:pPr>
            <a:r>
              <a:rPr lang="en-GB" sz="1400" dirty="0"/>
              <a:t>The total reduction will of course be dictated by new systems being brought into the IAS area and, any gaps that arise as part of this review.</a:t>
            </a:r>
          </a:p>
          <a:p>
            <a:pPr marL="0" indent="0">
              <a:buNone/>
            </a:pPr>
            <a:endParaRPr lang="en-GB" sz="1200" b="1" i="1" dirty="0"/>
          </a:p>
          <a:p>
            <a:pPr marL="0" indent="0">
              <a:buNone/>
            </a:pPr>
            <a:endParaRPr lang="en-GB" sz="1200" b="1" i="1" dirty="0"/>
          </a:p>
          <a:p>
            <a:pPr marL="0" indent="0">
              <a:buNone/>
            </a:pPr>
            <a:endParaRPr lang="en-GB" sz="800" dirty="0"/>
          </a:p>
        </p:txBody>
      </p:sp>
      <p:sp>
        <p:nvSpPr>
          <p:cNvPr id="4" name="TextBox 3">
            <a:extLst>
              <a:ext uri="{FF2B5EF4-FFF2-40B4-BE49-F238E27FC236}">
                <a16:creationId xmlns:a16="http://schemas.microsoft.com/office/drawing/2014/main" id="{E36EE5E0-0F33-4042-CBC4-9300459D527E}"/>
              </a:ext>
            </a:extLst>
          </p:cNvPr>
          <p:cNvSpPr txBox="1"/>
          <p:nvPr/>
        </p:nvSpPr>
        <p:spPr>
          <a:xfrm>
            <a:off x="1136396" y="2742587"/>
            <a:ext cx="4620592"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Why can’t we remove false alerts completely?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False alerts can be generated for a wide variety of reasons,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P1 / P2 Incidents will always generate multiple tickets and, our focus will be on restoring service, not necessarily disabling alert policies in AppDynamics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Servers losing communication with the AppDynamics controller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Emergency Break Fix work taking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Midweek code deployments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One incident creating multiple tickets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Network blips that auto-recover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No ability for AppDynamics to automatically close a ticket in Service Now when a condition clears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above are just some examples as to why the number of incidents generated in Service Now will </a:t>
            </a:r>
            <a:r>
              <a:rPr kumimoji="0" lang="en-GB" sz="1000" b="0" i="1" u="none" strike="noStrike" kern="1200" cap="none" spc="0" normalizeH="0" baseline="0" noProof="0" dirty="0">
                <a:ln>
                  <a:noFill/>
                </a:ln>
                <a:solidFill>
                  <a:prstClr val="black"/>
                </a:solidFill>
                <a:effectLst/>
                <a:uLnTx/>
                <a:uFillTx/>
                <a:latin typeface="Calibri" panose="020F0502020204030204"/>
                <a:ea typeface="+mn-ea"/>
                <a:cs typeface="+mn-cs"/>
              </a:rPr>
              <a:t>always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be variable  </a:t>
            </a:r>
          </a:p>
        </p:txBody>
      </p:sp>
      <p:sp>
        <p:nvSpPr>
          <p:cNvPr id="5" name="TextBox 4">
            <a:extLst>
              <a:ext uri="{FF2B5EF4-FFF2-40B4-BE49-F238E27FC236}">
                <a16:creationId xmlns:a16="http://schemas.microsoft.com/office/drawing/2014/main" id="{E0E91998-4BF2-D1EF-5B43-BA75FA5D8085}"/>
              </a:ext>
            </a:extLst>
          </p:cNvPr>
          <p:cNvSpPr txBox="1"/>
          <p:nvPr/>
        </p:nvSpPr>
        <p:spPr>
          <a:xfrm>
            <a:off x="6096000" y="2742587"/>
            <a:ext cx="4959604"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Next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All work that has taken place has been on the ‘IAS Trading Systems’ queue. Once Phase 1  has been completed and we have moved to ‘focus on quality’ for IAS Trading Systems, we will commence Phase 1 on the ‘GB GLOBAL INTERNAL APP’ queue, which serves the legacy ICAP stack of systems including GUIBOS, ICAP TMS, Datatec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This will require input from all regions. Lessons learned from the IAS Trading Systems queue will be communicated before the process commences to all Global team members, with a specific focus on those in Manila. </a:t>
            </a:r>
          </a:p>
        </p:txBody>
      </p:sp>
    </p:spTree>
    <p:extLst>
      <p:ext uri="{BB962C8B-B14F-4D97-AF65-F5344CB8AC3E}">
        <p14:creationId xmlns:p14="http://schemas.microsoft.com/office/powerpoint/2010/main" val="205732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6697-3358-63B2-8BE6-17BB379DF56E}"/>
              </a:ext>
            </a:extLst>
          </p:cNvPr>
          <p:cNvSpPr>
            <a:spLocks noGrp="1"/>
          </p:cNvSpPr>
          <p:nvPr>
            <p:ph type="title"/>
          </p:nvPr>
        </p:nvSpPr>
        <p:spPr>
          <a:xfrm>
            <a:off x="838200" y="365125"/>
            <a:ext cx="10515600" cy="838343"/>
          </a:xfrm>
        </p:spPr>
        <p:txBody>
          <a:bodyPr>
            <a:normAutofit/>
          </a:bodyPr>
          <a:lstStyle/>
          <a:p>
            <a:r>
              <a:rPr lang="en-GB" sz="3600" dirty="0"/>
              <a:t>IAS – Monitoring Review</a:t>
            </a:r>
          </a:p>
        </p:txBody>
      </p:sp>
      <p:sp>
        <p:nvSpPr>
          <p:cNvPr id="4" name="TextBox 3">
            <a:extLst>
              <a:ext uri="{FF2B5EF4-FFF2-40B4-BE49-F238E27FC236}">
                <a16:creationId xmlns:a16="http://schemas.microsoft.com/office/drawing/2014/main" id="{3A440601-45E5-B6CA-8D18-FCC3A4B7C8D9}"/>
              </a:ext>
            </a:extLst>
          </p:cNvPr>
          <p:cNvSpPr txBox="1"/>
          <p:nvPr/>
        </p:nvSpPr>
        <p:spPr>
          <a:xfrm>
            <a:off x="885149" y="1203468"/>
            <a:ext cx="10421702" cy="26007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How have these statistics been obtained?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Using report filters in Service Now, related to the IAS Trading Systems queue, we have ascertained that for 2023;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total number for Service Now tickets raised for was 43481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23031 were closed with the code ‘No Action Required’, ‘False Alert’ or ‘Cancelled by Caller’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9323 tickets were duplicates. This has been ascertained by omitting rows with the Updated Time, Assigned To and Closed Notes where they are identical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1852 were closed with the notes ‘No Longer Violating’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724 reference ‘End of Day’ in the close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119 reference ‘Weekly Restart’ in the close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This leaves a total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of 8432 actionable alerts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423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EAS – Monitoring Review</a:t>
            </a: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4695096" y="949599"/>
            <a:ext cx="6336473" cy="5030289"/>
          </a:xfrm>
        </p:spPr>
        <p:txBody>
          <a:bodyPr anchor="ctr">
            <a:normAutofit fontScale="62500" lnSpcReduction="20000"/>
          </a:bodyPr>
          <a:lstStyle/>
          <a:p>
            <a:pPr marL="0" indent="0">
              <a:buNone/>
            </a:pPr>
            <a:endParaRPr lang="en-GB" sz="2000" b="1" dirty="0"/>
          </a:p>
          <a:p>
            <a:pPr marL="0" indent="0">
              <a:buNone/>
            </a:pPr>
            <a:endParaRPr lang="en-GB" sz="2000" b="1" dirty="0"/>
          </a:p>
          <a:p>
            <a:pPr>
              <a:buFont typeface="Wingdings" panose="05000000000000000000" pitchFamily="2" charset="2"/>
              <a:buChar char="v"/>
            </a:pPr>
            <a:r>
              <a:rPr lang="en-GB" sz="2400" b="1" dirty="0"/>
              <a:t>Known/Identified Contributors for EAS alerts causing noise</a:t>
            </a:r>
          </a:p>
          <a:p>
            <a:pPr marL="0" indent="0">
              <a:buNone/>
            </a:pPr>
            <a:r>
              <a:rPr lang="en-GB" sz="2000" i="1" dirty="0"/>
              <a:t>As part of our SOP, we assess each alerts/incidents upon receipt to segregate actionable alerts from false or ignorable alerts and leverage the SNOW close code for this purpose. </a:t>
            </a:r>
          </a:p>
          <a:p>
            <a:pPr marL="0" indent="0">
              <a:buNone/>
            </a:pPr>
            <a:r>
              <a:rPr lang="en-GB" sz="2000" i="1" dirty="0"/>
              <a:t> </a:t>
            </a:r>
            <a:endParaRPr lang="en-GB" sz="1600" b="1" dirty="0"/>
          </a:p>
          <a:p>
            <a:pPr marL="457200" lvl="1" indent="0">
              <a:buNone/>
            </a:pPr>
            <a:r>
              <a:rPr lang="en-GB" sz="2000" u="sng" dirty="0"/>
              <a:t>Ignorable / False Alerts:</a:t>
            </a:r>
          </a:p>
          <a:p>
            <a:pPr lvl="1">
              <a:buFont typeface="Wingdings" panose="05000000000000000000" pitchFamily="2" charset="2"/>
              <a:buChar char="§"/>
            </a:pPr>
            <a:r>
              <a:rPr lang="en-GB" sz="2000" dirty="0"/>
              <a:t>APPD Controller issue or network connectivity issues impacting APPD Controller.</a:t>
            </a:r>
          </a:p>
          <a:p>
            <a:pPr lvl="1">
              <a:buFont typeface="Wingdings" panose="05000000000000000000" pitchFamily="2" charset="2"/>
              <a:buChar char="§"/>
            </a:pPr>
            <a:r>
              <a:rPr lang="en-GB" sz="2000" dirty="0"/>
              <a:t>Alerts that occurred during maintenance period.</a:t>
            </a:r>
          </a:p>
          <a:p>
            <a:pPr lvl="1">
              <a:buFont typeface="Wingdings" panose="05000000000000000000" pitchFamily="2" charset="2"/>
              <a:buChar char="§"/>
            </a:pPr>
            <a:r>
              <a:rPr lang="en-GB" sz="2000" dirty="0"/>
              <a:t>Scheduled events such as Windows patching, Application upgrades/releases</a:t>
            </a:r>
          </a:p>
          <a:p>
            <a:pPr lvl="1">
              <a:buFont typeface="Wingdings" panose="05000000000000000000" pitchFamily="2" charset="2"/>
              <a:buChar char="§"/>
            </a:pPr>
            <a:r>
              <a:rPr lang="en-GB" sz="2000" dirty="0"/>
              <a:t>Special events such as DR Testing.</a:t>
            </a:r>
          </a:p>
          <a:p>
            <a:pPr lvl="1">
              <a:buFont typeface="Wingdings" panose="05000000000000000000" pitchFamily="2" charset="2"/>
              <a:buChar char="§"/>
            </a:pPr>
            <a:endParaRPr lang="en-GB" sz="2000" dirty="0"/>
          </a:p>
          <a:p>
            <a:pPr marL="457200" lvl="1" indent="0">
              <a:buNone/>
            </a:pPr>
            <a:r>
              <a:rPr lang="en-GB" sz="2000" u="sng" dirty="0"/>
              <a:t>Recurring Actionable alerts:</a:t>
            </a:r>
          </a:p>
          <a:p>
            <a:pPr lvl="1">
              <a:buFont typeface="Wingdings" panose="05000000000000000000" pitchFamily="2" charset="2"/>
              <a:buChar char="§"/>
            </a:pPr>
            <a:r>
              <a:rPr lang="en-GB" sz="2000" dirty="0"/>
              <a:t>Memory spike issues</a:t>
            </a:r>
          </a:p>
          <a:p>
            <a:pPr lvl="1">
              <a:buFont typeface="Wingdings" panose="05000000000000000000" pitchFamily="2" charset="2"/>
              <a:buChar char="§"/>
            </a:pPr>
            <a:r>
              <a:rPr lang="en-GB" sz="2000" dirty="0"/>
              <a:t>CPU spike</a:t>
            </a:r>
          </a:p>
          <a:p>
            <a:pPr lvl="1">
              <a:buFont typeface="Wingdings" panose="05000000000000000000" pitchFamily="2" charset="2"/>
              <a:buChar char="§"/>
            </a:pPr>
            <a:r>
              <a:rPr lang="en-GB" sz="2000" dirty="0"/>
              <a:t>Disk Space issues</a:t>
            </a:r>
          </a:p>
          <a:p>
            <a:pPr lvl="1">
              <a:buFont typeface="Wingdings" panose="05000000000000000000" pitchFamily="2" charset="2"/>
              <a:buChar char="§"/>
            </a:pPr>
            <a:r>
              <a:rPr lang="en-GB" sz="2000" dirty="0"/>
              <a:t>Service or Process failures</a:t>
            </a:r>
          </a:p>
          <a:p>
            <a:pPr lvl="1">
              <a:buFont typeface="Wingdings" panose="05000000000000000000" pitchFamily="2" charset="2"/>
              <a:buChar char="§"/>
            </a:pPr>
            <a:r>
              <a:rPr lang="en-GB" sz="2000" dirty="0"/>
              <a:t>Connection count below the threshold / disconnection count above the threshold</a:t>
            </a:r>
          </a:p>
          <a:p>
            <a:pPr lvl="1">
              <a:buFont typeface="Wingdings" panose="05000000000000000000" pitchFamily="2" charset="2"/>
              <a:buChar char="§"/>
            </a:pPr>
            <a:r>
              <a:rPr lang="en-GB" sz="2000" dirty="0"/>
              <a:t>Error events in the logs</a:t>
            </a:r>
          </a:p>
          <a:p>
            <a:pPr lvl="1">
              <a:buFont typeface="Wingdings" panose="05000000000000000000" pitchFamily="2" charset="2"/>
              <a:buChar char="§"/>
            </a:pPr>
            <a:r>
              <a:rPr lang="en-GB" sz="2000" dirty="0"/>
              <a:t>Heart-beat issues (</a:t>
            </a:r>
            <a:r>
              <a:rPr lang="en-GB" sz="2000" dirty="0" err="1"/>
              <a:t>i.e</a:t>
            </a:r>
            <a:r>
              <a:rPr lang="en-GB" sz="2000" dirty="0"/>
              <a:t> process/service hanging, lost connection, etc)</a:t>
            </a:r>
          </a:p>
          <a:p>
            <a:pPr marL="0" indent="0">
              <a:buNone/>
            </a:pPr>
            <a:endParaRPr lang="en-GB" sz="2000" dirty="0"/>
          </a:p>
          <a:p>
            <a:endParaRPr lang="en-GB" sz="2000" dirty="0"/>
          </a:p>
          <a:p>
            <a:pPr marL="0" indent="0">
              <a:buNone/>
            </a:pPr>
            <a:endParaRPr lang="en-GB" sz="2000" dirty="0"/>
          </a:p>
          <a:p>
            <a:pPr marL="0" indent="0">
              <a:buNone/>
            </a:pPr>
            <a:endParaRPr lang="en-GB" sz="20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spTree>
    <p:extLst>
      <p:ext uri="{BB962C8B-B14F-4D97-AF65-F5344CB8AC3E}">
        <p14:creationId xmlns:p14="http://schemas.microsoft.com/office/powerpoint/2010/main" val="85126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425513" y="1504936"/>
            <a:ext cx="4168867" cy="4264989"/>
          </a:xfrm>
        </p:spPr>
        <p:txBody>
          <a:bodyPr anchor="t">
            <a:normAutofit/>
          </a:bodyPr>
          <a:lstStyle/>
          <a:p>
            <a:pPr>
              <a:buFont typeface="Wingdings" panose="05000000000000000000" pitchFamily="2" charset="2"/>
              <a:buChar char="v"/>
            </a:pPr>
            <a:r>
              <a:rPr lang="en-GB" sz="1500" b="1" dirty="0"/>
              <a:t>Highlights as of January 2025:</a:t>
            </a:r>
            <a:endParaRPr lang="en-GB" sz="1200" dirty="0"/>
          </a:p>
          <a:p>
            <a:pPr marL="457200" lvl="1" indent="0">
              <a:buNone/>
            </a:pPr>
            <a:endParaRPr lang="en-GB" sz="1200" dirty="0"/>
          </a:p>
          <a:p>
            <a:pPr marL="457200" lvl="1" indent="0">
              <a:buNone/>
            </a:pPr>
            <a:r>
              <a:rPr lang="en-GB" sz="1200" u="sng" dirty="0"/>
              <a:t>DECREASED NON-ACTIONABLE  ALERTS</a:t>
            </a:r>
          </a:p>
          <a:p>
            <a:pPr lvl="1"/>
            <a:r>
              <a:rPr lang="en-GB" sz="1200" dirty="0"/>
              <a:t>Non-actionable or ignorable APPD ticket volume has decreased by </a:t>
            </a:r>
            <a:r>
              <a:rPr lang="en-GB" sz="1200" b="1" dirty="0"/>
              <a:t>43.02 %</a:t>
            </a:r>
            <a:r>
              <a:rPr lang="en-GB" sz="1200" dirty="0"/>
              <a:t> for the month of January in reference to December 2024’s “No Actions Done” alert volume. </a:t>
            </a:r>
          </a:p>
          <a:p>
            <a:pPr marL="457200" lvl="1" indent="0">
              <a:buNone/>
            </a:pPr>
            <a:endParaRPr lang="en-GB" sz="1200" dirty="0"/>
          </a:p>
          <a:p>
            <a:pPr marL="457200" lvl="1" indent="0">
              <a:buNone/>
            </a:pPr>
            <a:r>
              <a:rPr lang="en-GB" sz="1200" u="sng" dirty="0"/>
              <a:t>INCREASED ACTIONABLE ALERTS</a:t>
            </a:r>
          </a:p>
          <a:p>
            <a:pPr lvl="1"/>
            <a:r>
              <a:rPr lang="en-GB" sz="1200" dirty="0"/>
              <a:t>Actionable APPD ticket volume has increased by </a:t>
            </a:r>
            <a:r>
              <a:rPr lang="en-GB" sz="1200" b="1" dirty="0"/>
              <a:t>76.47 %</a:t>
            </a:r>
            <a:r>
              <a:rPr lang="en-GB" sz="1200" dirty="0"/>
              <a:t> for the month of January in reference to December-2024 “Actioned” alert volume. </a:t>
            </a:r>
          </a:p>
          <a:p>
            <a:pPr marL="457200" lvl="1" indent="0">
              <a:buNone/>
            </a:pPr>
            <a:r>
              <a:rPr lang="en-GB" sz="1200" dirty="0"/>
              <a:t>Main contributors:</a:t>
            </a:r>
          </a:p>
          <a:p>
            <a:pPr lvl="1"/>
            <a:r>
              <a:rPr lang="en-GB" sz="1200" dirty="0"/>
              <a:t>We’ve received multiple MQ alerts due to DTCC SSL certificate renewal. </a:t>
            </a:r>
          </a:p>
          <a:p>
            <a:pPr lvl="1"/>
            <a:r>
              <a:rPr lang="en-GB" sz="1200" dirty="0"/>
              <a:t>Connectivity issue with RIMS (INC17344738) that caused multiple APPD Analytics logs alerts for the adaptors connecting to the RIMS Database (hosted in FIS).</a:t>
            </a:r>
          </a:p>
          <a:p>
            <a:pPr lvl="1"/>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i="1" dirty="0"/>
          </a:p>
          <a:p>
            <a:pPr marL="457200" lvl="1" indent="0">
              <a:buNone/>
            </a:pPr>
            <a:endParaRPr lang="en-GB" sz="1200" i="1"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B3AFBBD-9C3C-D8CF-49C1-949DBD79C496}"/>
              </a:ext>
            </a:extLst>
          </p:cNvPr>
          <p:cNvSpPr txBox="1"/>
          <p:nvPr/>
        </p:nvSpPr>
        <p:spPr>
          <a:xfrm>
            <a:off x="4837258" y="1504936"/>
            <a:ext cx="6388988" cy="246221"/>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rPr>
              <a:t>Actionable vs Ignorable/Non-actionable Alerts as of January 2025 :</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ooter Placeholder 15">
            <a:extLst>
              <a:ext uri="{FF2B5EF4-FFF2-40B4-BE49-F238E27FC236}">
                <a16:creationId xmlns:a16="http://schemas.microsoft.com/office/drawing/2014/main" id="{68F9DF00-14A2-D034-E44E-512F4A73F9A5}"/>
              </a:ext>
            </a:extLst>
          </p:cNvPr>
          <p:cNvSpPr>
            <a:spLocks noGrp="1"/>
          </p:cNvSpPr>
          <p:nvPr>
            <p:ph type="ftr" sz="quarter" idx="11"/>
          </p:nvPr>
        </p:nvSpPr>
        <p:spPr>
          <a:xfrm>
            <a:off x="0" y="6446622"/>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27" name="Picture 26" descr="Six color pencils with different colors are drawing lines">
            <a:extLst>
              <a:ext uri="{FF2B5EF4-FFF2-40B4-BE49-F238E27FC236}">
                <a16:creationId xmlns:a16="http://schemas.microsoft.com/office/drawing/2014/main" id="{B6896F3B-58A6-FCA8-12D6-CA8EC3C58E40}"/>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5987" y="0"/>
            <a:ext cx="4587003" cy="6389300"/>
          </a:xfrm>
          <a:prstGeom prst="rect">
            <a:avLst/>
          </a:prstGeom>
        </p:spPr>
      </p:pic>
      <p:sp>
        <p:nvSpPr>
          <p:cNvPr id="10" name="TextBox 9">
            <a:extLst>
              <a:ext uri="{FF2B5EF4-FFF2-40B4-BE49-F238E27FC236}">
                <a16:creationId xmlns:a16="http://schemas.microsoft.com/office/drawing/2014/main" id="{3024686E-9852-4AFC-5ECA-A78D3981F1E3}"/>
              </a:ext>
            </a:extLst>
          </p:cNvPr>
          <p:cNvSpPr txBox="1"/>
          <p:nvPr/>
        </p:nvSpPr>
        <p:spPr>
          <a:xfrm>
            <a:off x="5928910" y="5769925"/>
            <a:ext cx="572297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1" u="sng" strike="noStrike" kern="1200" cap="none" spc="0" normalizeH="0" baseline="0" noProof="0" dirty="0" err="1">
                <a:ln>
                  <a:noFill/>
                </a:ln>
                <a:solidFill>
                  <a:srgbClr val="0070C0"/>
                </a:solidFill>
                <a:effectLst/>
                <a:uLnTx/>
                <a:uFillTx/>
                <a:latin typeface="Calibri Light" panose="020F0302020204030204"/>
                <a:ea typeface="+mn-ea"/>
                <a:cs typeface="+mn-cs"/>
              </a:rPr>
              <a:t>WeekNum</a:t>
            </a:r>
            <a:r>
              <a:rPr kumimoji="0" lang="en-GB" sz="1200" b="0" i="1" u="sng" strike="noStrike" kern="1200" cap="none" spc="0" normalizeH="0" baseline="0" noProof="0" dirty="0">
                <a:ln>
                  <a:noFill/>
                </a:ln>
                <a:solidFill>
                  <a:srgbClr val="0070C0"/>
                </a:solidFill>
                <a:effectLst/>
                <a:uLnTx/>
                <a:uFillTx/>
                <a:latin typeface="Calibri Light" panose="020F0302020204030204"/>
                <a:ea typeface="+mn-ea"/>
                <a:cs typeface="+mn-cs"/>
              </a:rPr>
              <a:t> consideration</a:t>
            </a:r>
            <a:r>
              <a:rPr kumimoji="0" lang="en-GB" sz="1200" b="0" i="1" u="none" strike="noStrike" kern="1200" cap="none" spc="0" normalizeH="0" baseline="0" noProof="0" dirty="0">
                <a:ln>
                  <a:noFill/>
                </a:ln>
                <a:solidFill>
                  <a:srgbClr val="0070C0"/>
                </a:solidFill>
                <a:effectLst/>
                <a:uLnTx/>
                <a:uFillTx/>
                <a:latin typeface="Calibri Light" panose="020F0302020204030204"/>
                <a:ea typeface="+mn-ea"/>
                <a:cs typeface="+mn-cs"/>
              </a:rPr>
              <a:t>: each week begins on a Monday and ends on a Sunday</a:t>
            </a:r>
            <a:endParaRPr kumimoji="0" lang="en-GB" sz="1200" b="0" i="1" u="none" strike="noStrike" kern="1200" cap="none" spc="0" normalizeH="0" baseline="0" noProof="0" dirty="0">
              <a:ln>
                <a:noFill/>
              </a:ln>
              <a:solidFill>
                <a:srgbClr val="0070C0"/>
              </a:solidFill>
              <a:effectLst/>
              <a:uLnTx/>
              <a:uFillTx/>
              <a:latin typeface="Calibri" panose="020F0502020204030204"/>
              <a:ea typeface="+mn-ea"/>
              <a:cs typeface="+mn-cs"/>
            </a:endParaRPr>
          </a:p>
        </p:txBody>
      </p:sp>
      <p:graphicFrame>
        <p:nvGraphicFramePr>
          <p:cNvPr id="2" name="Chart 1">
            <a:extLst>
              <a:ext uri="{FF2B5EF4-FFF2-40B4-BE49-F238E27FC236}">
                <a16:creationId xmlns:a16="http://schemas.microsoft.com/office/drawing/2014/main" id="{755B42C6-F4BE-FA47-69AB-7644909FD21A}"/>
              </a:ext>
            </a:extLst>
          </p:cNvPr>
          <p:cNvGraphicFramePr>
            <a:graphicFrameLocks/>
          </p:cNvGraphicFramePr>
          <p:nvPr/>
        </p:nvGraphicFramePr>
        <p:xfrm>
          <a:off x="6096000" y="2110358"/>
          <a:ext cx="4655579" cy="34826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818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396458" y="1509208"/>
            <a:ext cx="3718342" cy="4264989"/>
          </a:xfrm>
        </p:spPr>
        <p:txBody>
          <a:bodyPr anchor="t">
            <a:normAutofit/>
          </a:bodyPr>
          <a:lstStyle/>
          <a:p>
            <a:pPr>
              <a:buFont typeface="Wingdings" panose="05000000000000000000" pitchFamily="2" charset="2"/>
              <a:buChar char="v"/>
            </a:pPr>
            <a:r>
              <a:rPr lang="en-GB" sz="1500" b="1" dirty="0"/>
              <a:t>Highlights as of January 2025:</a:t>
            </a:r>
          </a:p>
          <a:p>
            <a:pPr marL="457200" lvl="1" indent="0">
              <a:buNone/>
            </a:pPr>
            <a:endParaRPr lang="en-GB" sz="1200" u="sng" dirty="0"/>
          </a:p>
          <a:p>
            <a:pPr marL="457200" lvl="1" indent="0">
              <a:buNone/>
            </a:pPr>
            <a:r>
              <a:rPr lang="en-GB" sz="1200" u="sng" dirty="0"/>
              <a:t>WEEKEND ALERT REDUCTION</a:t>
            </a:r>
          </a:p>
          <a:p>
            <a:pPr lvl="1"/>
            <a:r>
              <a:rPr lang="en-GB" sz="1100" dirty="0"/>
              <a:t>Weekend alerts have been significantly reduced after amending APPD Policies to just send us notification emails for weekend failures/alerts instead of raising individual ServiceNow Ticket.  </a:t>
            </a:r>
          </a:p>
          <a:p>
            <a:pPr marL="457200" lvl="1" indent="0">
              <a:buNone/>
            </a:pPr>
            <a:endParaRPr lang="en-GB" sz="1100" dirty="0"/>
          </a:p>
          <a:p>
            <a:pPr lvl="1"/>
            <a:r>
              <a:rPr lang="en-GB" sz="1100" dirty="0"/>
              <a:t>The January weekend alerts (week 1) are all attributed to the MQ SSL Certificate renewal which has been done over the weekend. </a:t>
            </a:r>
          </a:p>
          <a:p>
            <a:pPr marL="457200" lvl="1" indent="0">
              <a:buNone/>
            </a:pPr>
            <a:endParaRPr lang="en-GB" sz="1200" dirty="0"/>
          </a:p>
          <a:p>
            <a:pPr lvl="2">
              <a:buFont typeface="Wingdings" panose="05000000000000000000" pitchFamily="2" charset="2"/>
              <a:buChar char="§"/>
            </a:pPr>
            <a:endParaRPr lang="en-GB" sz="800"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ooter Placeholder 15">
            <a:extLst>
              <a:ext uri="{FF2B5EF4-FFF2-40B4-BE49-F238E27FC236}">
                <a16:creationId xmlns:a16="http://schemas.microsoft.com/office/drawing/2014/main" id="{906BD829-484E-5D3A-055E-DB74F97A520F}"/>
              </a:ext>
            </a:extLst>
          </p:cNvPr>
          <p:cNvSpPr>
            <a:spLocks noGrp="1"/>
          </p:cNvSpPr>
          <p:nvPr>
            <p:ph type="ftr" sz="quarter" idx="11"/>
          </p:nvPr>
        </p:nvSpPr>
        <p:spPr>
          <a:xfrm>
            <a:off x="-1" y="6446622"/>
            <a:ext cx="4263389"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12" name="Picture 11" descr="Six color pencils with different colors are drawing lines">
            <a:extLst>
              <a:ext uri="{FF2B5EF4-FFF2-40B4-BE49-F238E27FC236}">
                <a16:creationId xmlns:a16="http://schemas.microsoft.com/office/drawing/2014/main" id="{9A70F3F4-0AB0-E233-03B8-F412CDE0E78E}"/>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6156"/>
            <a:ext cx="4263389" cy="6400372"/>
          </a:xfrm>
          <a:prstGeom prst="rect">
            <a:avLst/>
          </a:prstGeom>
        </p:spPr>
      </p:pic>
      <p:graphicFrame>
        <p:nvGraphicFramePr>
          <p:cNvPr id="2" name="Chart 1">
            <a:extLst>
              <a:ext uri="{FF2B5EF4-FFF2-40B4-BE49-F238E27FC236}">
                <a16:creationId xmlns:a16="http://schemas.microsoft.com/office/drawing/2014/main" id="{DC695FEB-8941-A21F-705A-624B136B7444}"/>
              </a:ext>
            </a:extLst>
          </p:cNvPr>
          <p:cNvGraphicFramePr>
            <a:graphicFrameLocks/>
          </p:cNvGraphicFramePr>
          <p:nvPr/>
        </p:nvGraphicFramePr>
        <p:xfrm>
          <a:off x="4743449" y="1344026"/>
          <a:ext cx="6743700" cy="41699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0769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4744</TotalTime>
  <Words>2709</Words>
  <Application>Microsoft Office PowerPoint</Application>
  <PresentationFormat>Widescreen</PresentationFormat>
  <Paragraphs>226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Segoe UI</vt:lpstr>
      <vt:lpstr>Wingdings</vt:lpstr>
      <vt:lpstr>Office Theme</vt:lpstr>
      <vt:lpstr>Event Trends / Noise Reduction Noise reduction is a pre-requisite to fast reaction times. </vt:lpstr>
      <vt:lpstr>The plan</vt:lpstr>
      <vt:lpstr>IAS – Monitoring Review</vt:lpstr>
      <vt:lpstr>IAS – Monitoring Review</vt:lpstr>
      <vt:lpstr>IAS – Monitoring Review</vt:lpstr>
      <vt:lpstr>IAS – Monitoring Review</vt:lpstr>
      <vt:lpstr>EAS – Monitoring Review</vt:lpstr>
      <vt:lpstr>PowerPoint Presentation</vt:lpstr>
      <vt:lpstr>PowerPoint Presentation</vt:lpstr>
      <vt:lpstr>Wintel – Monitoring Review</vt:lpstr>
      <vt:lpstr>Wintel – Monitoring Review</vt:lpstr>
      <vt:lpstr>Wintel – Monitoring Review</vt:lpstr>
      <vt:lpstr>PowerPoint Presentation</vt:lpstr>
      <vt:lpstr>DBA – Monitoring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IAS – Monitoring, Automation and DR</dc:title>
  <dc:creator>Carter, Matt</dc:creator>
  <cp:lastModifiedBy>Flores, Jeff</cp:lastModifiedBy>
  <cp:revision>49</cp:revision>
  <dcterms:created xsi:type="dcterms:W3CDTF">2024-04-23T12:09:44Z</dcterms:created>
  <dcterms:modified xsi:type="dcterms:W3CDTF">2025-03-12T09:03:17Z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b5683d-8785-4271-a364-b336b100d41c_Enabled">
    <vt:lpwstr>true</vt:lpwstr>
  </property>
  <property fmtid="{D5CDD505-2E9C-101B-9397-08002B2CF9AE}" pid="3" name="MSIP_Label_c2b5683d-8785-4271-a364-b336b100d41c_SetDate">
    <vt:lpwstr>2024-04-23T13:01:06Z</vt:lpwstr>
  </property>
  <property fmtid="{D5CDD505-2E9C-101B-9397-08002B2CF9AE}" pid="4" name="MSIP_Label_c2b5683d-8785-4271-a364-b336b100d41c_Method">
    <vt:lpwstr>Privileged</vt:lpwstr>
  </property>
  <property fmtid="{D5CDD505-2E9C-101B-9397-08002B2CF9AE}" pid="5" name="MSIP_Label_c2b5683d-8785-4271-a364-b336b100d41c_Name">
    <vt:lpwstr>c2b5683d-8785-4271-a364-b336b100d41c</vt:lpwstr>
  </property>
  <property fmtid="{D5CDD505-2E9C-101B-9397-08002B2CF9AE}" pid="6" name="MSIP_Label_c2b5683d-8785-4271-a364-b336b100d41c_SiteId">
    <vt:lpwstr>7bc8ad67-ee7f-43cb-8a42-1ada7dcc636e</vt:lpwstr>
  </property>
  <property fmtid="{D5CDD505-2E9C-101B-9397-08002B2CF9AE}" pid="7" name="MSIP_Label_c2b5683d-8785-4271-a364-b336b100d41c_ActionId">
    <vt:lpwstr>441ae412-0af7-4c25-8a0e-52f2565668ee</vt:lpwstr>
  </property>
  <property fmtid="{D5CDD505-2E9C-101B-9397-08002B2CF9AE}" pid="8" name="MSIP_Label_c2b5683d-8785-4271-a364-b336b100d41c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Internal</vt:lpwstr>
  </property>
</Properties>
</file>