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2" r:id="rId7"/>
    <p:sldId id="261" r:id="rId8"/>
    <p:sldId id="260" r:id="rId9"/>
    <p:sldId id="263" r:id="rId10"/>
    <p:sldId id="265" r:id="rId11"/>
    <p:sldId id="267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9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BB30-0D6D-D64E-A929-DABEBEEBCAAB}" type="datetimeFigureOut">
              <a:rPr lang="en-US" smtClean="0"/>
              <a:t>6/12/13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D438-0F10-7943-AD9B-6B088840E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6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BB30-0D6D-D64E-A929-DABEBEEBCAAB}" type="datetimeFigureOut">
              <a:rPr lang="en-US" smtClean="0"/>
              <a:t>6/12/13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D438-0F10-7943-AD9B-6B088840E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3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BB30-0D6D-D64E-A929-DABEBEEBCAAB}" type="datetimeFigureOut">
              <a:rPr lang="en-US" smtClean="0"/>
              <a:t>6/12/13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D438-0F10-7943-AD9B-6B088840E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0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BB30-0D6D-D64E-A929-DABEBEEBCAAB}" type="datetimeFigureOut">
              <a:rPr lang="en-US" smtClean="0"/>
              <a:t>6/12/13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D438-0F10-7943-AD9B-6B088840E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3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BB30-0D6D-D64E-A929-DABEBEEBCAAB}" type="datetimeFigureOut">
              <a:rPr lang="en-US" smtClean="0"/>
              <a:t>6/12/13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D438-0F10-7943-AD9B-6B088840E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6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BB30-0D6D-D64E-A929-DABEBEEBCAAB}" type="datetimeFigureOut">
              <a:rPr lang="en-US" smtClean="0"/>
              <a:t>6/12/13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D438-0F10-7943-AD9B-6B088840E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0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BB30-0D6D-D64E-A929-DABEBEEBCAAB}" type="datetimeFigureOut">
              <a:rPr lang="en-US" smtClean="0"/>
              <a:t>6/12/13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D438-0F10-7943-AD9B-6B088840E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8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BB30-0D6D-D64E-A929-DABEBEEBCAAB}" type="datetimeFigureOut">
              <a:rPr lang="en-US" smtClean="0"/>
              <a:t>6/12/13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D438-0F10-7943-AD9B-6B088840E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6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BB30-0D6D-D64E-A929-DABEBEEBCAAB}" type="datetimeFigureOut">
              <a:rPr lang="en-US" smtClean="0"/>
              <a:t>6/12/13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D438-0F10-7943-AD9B-6B088840E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4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BB30-0D6D-D64E-A929-DABEBEEBCAAB}" type="datetimeFigureOut">
              <a:rPr lang="en-US" smtClean="0"/>
              <a:t>6/12/13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D438-0F10-7943-AD9B-6B088840E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6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BB30-0D6D-D64E-A929-DABEBEEBCAAB}" type="datetimeFigureOut">
              <a:rPr lang="en-US" smtClean="0"/>
              <a:t>6/12/13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D438-0F10-7943-AD9B-6B088840E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3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2BB30-0D6D-D64E-A929-DABEBEEBCAAB}" type="datetimeFigureOut">
              <a:rPr lang="en-US" smtClean="0"/>
              <a:t>6/12/13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1D438-0F10-7943-AD9B-6B088840E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6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8503"/>
            <a:ext cx="7772400" cy="1470025"/>
          </a:xfrm>
        </p:spPr>
        <p:txBody>
          <a:bodyPr/>
          <a:lstStyle/>
          <a:p>
            <a:r>
              <a:rPr lang="en-US" dirty="0" smtClean="0"/>
              <a:t>AARAE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64278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Audio and Acoustical Response Analysis Environment for </a:t>
            </a:r>
            <a:r>
              <a:rPr lang="en-US" dirty="0" err="1" smtClean="0"/>
              <a:t>Matlab</a:t>
            </a:r>
            <a:endParaRPr lang="en-US" dirty="0" smtClean="0"/>
          </a:p>
          <a:p>
            <a:endParaRPr lang="en-US" dirty="0"/>
          </a:p>
          <a:p>
            <a:r>
              <a:rPr lang="en-US" sz="1900" dirty="0" smtClean="0">
                <a:solidFill>
                  <a:srgbClr val="008000"/>
                </a:solidFill>
              </a:rPr>
              <a:t>Notes for Internal Launch 6 Dec 2013</a:t>
            </a:r>
            <a:endParaRPr lang="en-US" sz="19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51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4" name="Content Placeholder 3" descr="Screen Shot 2013-12-06 at 10.39.54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8" r="7"/>
          <a:stretch/>
        </p:blipFill>
        <p:spPr>
          <a:xfrm>
            <a:off x="1134354" y="1417638"/>
            <a:ext cx="6777746" cy="979115"/>
          </a:xfrm>
        </p:spPr>
      </p:pic>
      <p:sp>
        <p:nvSpPr>
          <p:cNvPr id="5" name="TextBox 4"/>
          <p:cNvSpPr txBox="1"/>
          <p:nvPr/>
        </p:nvSpPr>
        <p:spPr>
          <a:xfrm>
            <a:off x="584200" y="2882900"/>
            <a:ext cx="78740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Tools allow:</a:t>
            </a:r>
          </a:p>
          <a:p>
            <a:pPr marL="285750" indent="-285750">
              <a:buFontTx/>
              <a:buChar char="•"/>
            </a:pPr>
            <a:r>
              <a:rPr lang="en-US" sz="2800" dirty="0" smtClean="0"/>
              <a:t>Simple editing of audio</a:t>
            </a:r>
          </a:p>
          <a:p>
            <a:pPr marL="285750" indent="-285750">
              <a:buFontTx/>
              <a:buChar char="•"/>
            </a:pPr>
            <a:r>
              <a:rPr lang="en-US" sz="2800" dirty="0" smtClean="0"/>
              <a:t>Saving (exporting) of data</a:t>
            </a:r>
          </a:p>
          <a:p>
            <a:pPr marL="285750" indent="-285750">
              <a:buFontTx/>
              <a:buChar char="•"/>
            </a:pPr>
            <a:r>
              <a:rPr lang="en-US" sz="2800" dirty="0" smtClean="0"/>
              <a:t>Deleting audio from AARAE workspace</a:t>
            </a:r>
          </a:p>
          <a:p>
            <a:pPr marL="285750" indent="-285750">
              <a:buFontTx/>
              <a:buChar char="•"/>
            </a:pPr>
            <a:r>
              <a:rPr lang="en-US" sz="2800" dirty="0" smtClean="0"/>
              <a:t>Convolving audio with audio2 (e.g. for deriving an impulse response)</a:t>
            </a:r>
          </a:p>
          <a:p>
            <a:pPr marL="285750" indent="-285750">
              <a:buFontTx/>
              <a:buChar char="•"/>
            </a:pPr>
            <a:r>
              <a:rPr lang="en-US" sz="2800" dirty="0" smtClean="0"/>
              <a:t>Calibrating audio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4364708" y="1232899"/>
            <a:ext cx="3547392" cy="1343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24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AARAE Results</a:t>
            </a:r>
            <a:endParaRPr lang="en-US" dirty="0"/>
          </a:p>
        </p:txBody>
      </p:sp>
      <p:pic>
        <p:nvPicPr>
          <p:cNvPr id="5" name="Content Placeholder 4" descr="Screen Shot 2013-12-06 at 10.51.58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" r="17"/>
          <a:stretch/>
        </p:blipFill>
        <p:spPr>
          <a:xfrm>
            <a:off x="715122" y="2734467"/>
            <a:ext cx="7841678" cy="3553317"/>
          </a:xfrm>
        </p:spPr>
      </p:pic>
      <p:sp>
        <p:nvSpPr>
          <p:cNvPr id="6" name="Rectangle 5"/>
          <p:cNvSpPr/>
          <p:nvPr/>
        </p:nvSpPr>
        <p:spPr>
          <a:xfrm>
            <a:off x="4278401" y="5128858"/>
            <a:ext cx="1245297" cy="850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96379" y="5720651"/>
            <a:ext cx="937055" cy="653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13758" y="3723355"/>
            <a:ext cx="1048023" cy="493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22138" y="2909641"/>
            <a:ext cx="320572" cy="308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1368518"/>
            <a:ext cx="8322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AARAE results may be in charts, tables, </a:t>
            </a:r>
            <a:r>
              <a:rPr lang="en-US" dirty="0" err="1" smtClean="0"/>
              <a:t>Matlab</a:t>
            </a:r>
            <a:r>
              <a:rPr lang="en-US" dirty="0" smtClean="0"/>
              <a:t> structures, etc.</a:t>
            </a:r>
          </a:p>
          <a:p>
            <a:r>
              <a:rPr lang="en-US" dirty="0" smtClean="0"/>
              <a:t>Table contents can be copied to clipboard (if the table is implemented using </a:t>
            </a:r>
            <a:r>
              <a:rPr lang="en-US" dirty="0" err="1" smtClean="0"/>
              <a:t>disptable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All data, tables and figures can be exported via ‘Export all’ to the ‘Projects’ folder.</a:t>
            </a:r>
          </a:p>
          <a:p>
            <a:r>
              <a:rPr lang="en-US" dirty="0" smtClean="0"/>
              <a:t>AARAE automatically keeps a log of activity in the ‘Log’ folder.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7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AARAE Fields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821199"/>
              </p:ext>
            </p:extLst>
          </p:nvPr>
        </p:nvGraphicFramePr>
        <p:xfrm>
          <a:off x="1860550" y="1294543"/>
          <a:ext cx="5339984" cy="5424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3" imgW="5422900" imgH="5562600" progId="Word.Document.12">
                  <p:embed/>
                </p:oleObj>
              </mc:Choice>
              <mc:Fallback>
                <p:oleObj name="Document" r:id="rId3" imgW="5422900" imgH="5562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0550" y="1294543"/>
                        <a:ext cx="5339984" cy="5424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8013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AARAE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Octave and 1/3-octave band </a:t>
            </a:r>
            <a:r>
              <a:rPr lang="en-US" dirty="0" err="1" smtClean="0"/>
              <a:t>filterbank</a:t>
            </a:r>
            <a:r>
              <a:rPr lang="en-US" dirty="0" smtClean="0"/>
              <a:t> processors</a:t>
            </a:r>
          </a:p>
          <a:p>
            <a:r>
              <a:rPr lang="en-US" dirty="0" err="1" smtClean="0"/>
              <a:t>Choose_audio</a:t>
            </a:r>
            <a:r>
              <a:rPr lang="en-US" dirty="0" smtClean="0"/>
              <a:t> – for acquiring additional audio data within a calculator, generator, processor or </a:t>
            </a:r>
            <a:r>
              <a:rPr lang="en-US" dirty="0" err="1" smtClean="0"/>
              <a:t>analyser</a:t>
            </a:r>
            <a:endParaRPr lang="en-US" dirty="0" smtClean="0"/>
          </a:p>
          <a:p>
            <a:r>
              <a:rPr lang="en-US" dirty="0" err="1" smtClean="0"/>
              <a:t>Disptables</a:t>
            </a:r>
            <a:r>
              <a:rPr lang="en-US" dirty="0" smtClean="0"/>
              <a:t> – for automatic sizing of tables with copy-to-clipboard by clicking on the table background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94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AARAE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Templates folder contains templates to help write a calculator, generator, processor or </a:t>
            </a:r>
            <a:r>
              <a:rPr lang="en-US" dirty="0" err="1" smtClean="0"/>
              <a:t>analyser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950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AARAE?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-based</a:t>
            </a:r>
          </a:p>
          <a:p>
            <a:r>
              <a:rPr lang="en-US" dirty="0" smtClean="0"/>
              <a:t>GUI-driven (but also command line)</a:t>
            </a:r>
          </a:p>
          <a:p>
            <a:r>
              <a:rPr lang="en-US" dirty="0" smtClean="0"/>
              <a:t>Easy extensibility</a:t>
            </a:r>
          </a:p>
          <a:p>
            <a:r>
              <a:rPr lang="en-US" dirty="0" smtClean="0"/>
              <a:t>Reasonably intuitive</a:t>
            </a:r>
          </a:p>
          <a:p>
            <a:r>
              <a:rPr lang="en-US" dirty="0" smtClean="0"/>
              <a:t>Teaching and research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84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AARAE be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Measuring impulse responses, background noise, calibration tones</a:t>
            </a:r>
          </a:p>
          <a:p>
            <a:r>
              <a:rPr lang="en-US" dirty="0" smtClean="0"/>
              <a:t>Processing audio for analysis</a:t>
            </a:r>
          </a:p>
          <a:p>
            <a:r>
              <a:rPr lang="en-US" dirty="0" smtClean="0"/>
              <a:t>Visual and auditory display</a:t>
            </a:r>
          </a:p>
          <a:p>
            <a:r>
              <a:rPr lang="en-US" dirty="0" smtClean="0"/>
              <a:t>Deriving parameters</a:t>
            </a:r>
          </a:p>
          <a:p>
            <a:r>
              <a:rPr lang="en-US" dirty="0" smtClean="0"/>
              <a:t>Synthesizing audio for analysis</a:t>
            </a:r>
          </a:p>
          <a:p>
            <a:r>
              <a:rPr lang="en-US" dirty="0" smtClean="0"/>
              <a:t>Promoting your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1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AARAE GUI – initial state</a:t>
            </a:r>
            <a:endParaRPr lang="en-US" dirty="0"/>
          </a:p>
        </p:txBody>
      </p:sp>
      <p:pic>
        <p:nvPicPr>
          <p:cNvPr id="4" name="Content Placeholder 3" descr="Screen Shot 2013-12-04 at 10.13.31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6"/>
          <a:stretch/>
        </p:blipFill>
        <p:spPr>
          <a:xfrm>
            <a:off x="295912" y="2574192"/>
            <a:ext cx="8556799" cy="3886200"/>
          </a:xfrm>
        </p:spPr>
      </p:pic>
      <p:sp>
        <p:nvSpPr>
          <p:cNvPr id="5" name="Line Callout 1 4"/>
          <p:cNvSpPr/>
          <p:nvPr/>
        </p:nvSpPr>
        <p:spPr>
          <a:xfrm>
            <a:off x="2817332" y="1590439"/>
            <a:ext cx="1861782" cy="739740"/>
          </a:xfrm>
          <a:prstGeom prst="borderCallout1">
            <a:avLst>
              <a:gd name="adj1" fmla="val 97083"/>
              <a:gd name="adj2" fmla="val -1711"/>
              <a:gd name="adj3" fmla="val 149167"/>
              <a:gd name="adj4" fmla="val -442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HERE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76837" y="3279315"/>
            <a:ext cx="2490595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 acquire audio data, you can: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Generate a test signal;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Import audio from wav or mat files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Record audio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Use a ‘calculator’ that generates an audio result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16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Extensible components to AARAE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Calculators: miscellaneous output</a:t>
            </a:r>
          </a:p>
          <a:p>
            <a:r>
              <a:rPr lang="en-US" dirty="0" smtClean="0"/>
              <a:t>Generators: audio out</a:t>
            </a:r>
          </a:p>
          <a:p>
            <a:r>
              <a:rPr lang="en-US" dirty="0" smtClean="0"/>
              <a:t>Processors: audio in; audio out</a:t>
            </a:r>
          </a:p>
          <a:p>
            <a:r>
              <a:rPr lang="en-US" dirty="0" err="1" smtClean="0"/>
              <a:t>Analysers</a:t>
            </a:r>
            <a:r>
              <a:rPr lang="en-US" dirty="0" smtClean="0"/>
              <a:t>: audio in; output charts, tables &amp; data structures (can be saved as mat)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82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871" y="2404153"/>
            <a:ext cx="8229600" cy="3722010"/>
          </a:xfrm>
        </p:spPr>
        <p:txBody>
          <a:bodyPr/>
          <a:lstStyle/>
          <a:p>
            <a:r>
              <a:rPr lang="en-US" dirty="0" smtClean="0"/>
              <a:t>Calculators are the miscellaneous category of extensible AARAE function.</a:t>
            </a:r>
          </a:p>
          <a:p>
            <a:r>
              <a:rPr lang="en-US" dirty="0" smtClean="0"/>
              <a:t>Only a small collection of calculators exists at present: two reverberant impulse response calculators, and a dissipation calculator</a:t>
            </a:r>
          </a:p>
          <a:p>
            <a:r>
              <a:rPr lang="en-US" dirty="0" smtClean="0"/>
              <a:t>All three of these generate audio, but calculators do not necessarily generate audio</a:t>
            </a:r>
            <a:endParaRPr lang="en-US" dirty="0"/>
          </a:p>
        </p:txBody>
      </p:sp>
      <p:pic>
        <p:nvPicPr>
          <p:cNvPr id="4" name="Picture 3" descr="Screen Shot 2013-12-06 at 10.04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66" y="1417638"/>
            <a:ext cx="2095645" cy="6731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56009" y="1417638"/>
            <a:ext cx="686921" cy="628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5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Generators</a:t>
            </a:r>
            <a:endParaRPr lang="en-US" dirty="0"/>
          </a:p>
        </p:txBody>
      </p:sp>
      <p:pic>
        <p:nvPicPr>
          <p:cNvPr id="4" name="Content Placeholder 3" descr="Screen Shot 2013-12-06 at 10.02.58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4" r="1228"/>
          <a:stretch/>
        </p:blipFill>
        <p:spPr>
          <a:xfrm>
            <a:off x="457200" y="2450900"/>
            <a:ext cx="8034328" cy="3849213"/>
          </a:xfrm>
        </p:spPr>
      </p:pic>
      <p:pic>
        <p:nvPicPr>
          <p:cNvPr id="5" name="Picture 4" descr="Screen Shot 2013-12-06 at 10.04.2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66" y="1417638"/>
            <a:ext cx="2095645" cy="6731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8059" y="1417638"/>
            <a:ext cx="686921" cy="628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9805" y="1319202"/>
            <a:ext cx="5486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Generators are used to generate test signals</a:t>
            </a:r>
          </a:p>
          <a:p>
            <a:r>
              <a:rPr lang="en-US" dirty="0" smtClean="0"/>
              <a:t>e.g., swept sinusoids, noise,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Generator code is in the Generators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8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Processors</a:t>
            </a:r>
            <a:endParaRPr lang="en-US" dirty="0"/>
          </a:p>
        </p:txBody>
      </p:sp>
      <p:pic>
        <p:nvPicPr>
          <p:cNvPr id="4" name="Content Placeholder 3" descr="Screen Shot 2013-12-06 at 9.58.28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-1" r="-446" b="-618"/>
          <a:stretch/>
        </p:blipFill>
        <p:spPr>
          <a:xfrm>
            <a:off x="579495" y="2611179"/>
            <a:ext cx="8322535" cy="4009490"/>
          </a:xfrm>
        </p:spPr>
      </p:pic>
      <p:sp>
        <p:nvSpPr>
          <p:cNvPr id="5" name="TextBox 4"/>
          <p:cNvSpPr txBox="1"/>
          <p:nvPr/>
        </p:nvSpPr>
        <p:spPr>
          <a:xfrm>
            <a:off x="579495" y="1417638"/>
            <a:ext cx="4160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Processors have audio in and audio out.</a:t>
            </a:r>
          </a:p>
          <a:p>
            <a:r>
              <a:rPr lang="en-US" dirty="0" smtClean="0"/>
              <a:t>They include filters, convolution,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Processors code is in the Processors folder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6837" y="3020602"/>
            <a:ext cx="2527584" cy="1343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69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Analysers</a:t>
            </a:r>
            <a:endParaRPr lang="en-US" dirty="0"/>
          </a:p>
        </p:txBody>
      </p:sp>
      <p:pic>
        <p:nvPicPr>
          <p:cNvPr id="4" name="Content Placeholder 3" descr="Screen Shot 2013-12-06 at 10.37.1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" b="938"/>
          <a:stretch>
            <a:fillRect/>
          </a:stretch>
        </p:blipFill>
        <p:spPr>
          <a:xfrm>
            <a:off x="309244" y="2204320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457200" y="1319202"/>
            <a:ext cx="792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Analysers</a:t>
            </a:r>
            <a:r>
              <a:rPr lang="en-US" dirty="0" smtClean="0"/>
              <a:t> output figures, tables, and/or potentially other result displays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37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427</Words>
  <Application>Microsoft Macintosh PowerPoint</Application>
  <PresentationFormat>On-screen Show (4:3)</PresentationFormat>
  <Paragraphs>62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Microsoft Word Document</vt:lpstr>
      <vt:lpstr>AARAE</vt:lpstr>
      <vt:lpstr>What is AARAE?</vt:lpstr>
      <vt:lpstr>What can AARAE be used for?</vt:lpstr>
      <vt:lpstr>AARAE GUI – initial state</vt:lpstr>
      <vt:lpstr>Extensible components to AARAE</vt:lpstr>
      <vt:lpstr>Calculators</vt:lpstr>
      <vt:lpstr>Generators</vt:lpstr>
      <vt:lpstr>Processors</vt:lpstr>
      <vt:lpstr>Analysers</vt:lpstr>
      <vt:lpstr>Tools</vt:lpstr>
      <vt:lpstr>AARAE Results</vt:lpstr>
      <vt:lpstr>AARAE Fields</vt:lpstr>
      <vt:lpstr>Helpful AARAE functions</vt:lpstr>
      <vt:lpstr>AARAE Templates</vt:lpstr>
    </vt:vector>
  </TitlesOfParts>
  <Company>The University of Sydney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AARAE</dc:title>
  <dc:creator>Densil Cabrera</dc:creator>
  <cp:lastModifiedBy>Densil Cabrera</cp:lastModifiedBy>
  <cp:revision>8</cp:revision>
  <dcterms:created xsi:type="dcterms:W3CDTF">2013-12-05T22:27:26Z</dcterms:created>
  <dcterms:modified xsi:type="dcterms:W3CDTF">2013-12-06T00:07:18Z</dcterms:modified>
</cp:coreProperties>
</file>