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3"/>
  </p:notesMasterIdLst>
  <p:handoutMasterIdLst>
    <p:handoutMasterId r:id="rId34"/>
  </p:handoutMasterIdLst>
  <p:sldIdLst>
    <p:sldId id="454" r:id="rId2"/>
    <p:sldId id="455" r:id="rId3"/>
    <p:sldId id="464" r:id="rId4"/>
    <p:sldId id="497" r:id="rId5"/>
    <p:sldId id="498" r:id="rId6"/>
    <p:sldId id="516" r:id="rId7"/>
    <p:sldId id="506" r:id="rId8"/>
    <p:sldId id="505" r:id="rId9"/>
    <p:sldId id="507" r:id="rId10"/>
    <p:sldId id="508" r:id="rId11"/>
    <p:sldId id="509" r:id="rId12"/>
    <p:sldId id="510" r:id="rId13"/>
    <p:sldId id="515" r:id="rId14"/>
    <p:sldId id="517" r:id="rId15"/>
    <p:sldId id="499" r:id="rId16"/>
    <p:sldId id="501" r:id="rId17"/>
    <p:sldId id="502" r:id="rId18"/>
    <p:sldId id="503" r:id="rId19"/>
    <p:sldId id="514" r:id="rId20"/>
    <p:sldId id="511" r:id="rId21"/>
    <p:sldId id="513" r:id="rId22"/>
    <p:sldId id="512" r:id="rId23"/>
    <p:sldId id="522" r:id="rId24"/>
    <p:sldId id="518" r:id="rId25"/>
    <p:sldId id="519" r:id="rId26"/>
    <p:sldId id="520" r:id="rId27"/>
    <p:sldId id="521" r:id="rId28"/>
    <p:sldId id="523" r:id="rId29"/>
    <p:sldId id="524" r:id="rId30"/>
    <p:sldId id="490" r:id="rId31"/>
    <p:sldId id="495" r:id="rId32"/>
  </p:sldIdLst>
  <p:sldSz cx="9144000" cy="6858000" type="screen4x3"/>
  <p:notesSz cx="6735763" cy="9866313"/>
  <p:defaultTextStyle>
    <a:defPPr>
      <a:defRPr lang="ja-JP"/>
    </a:defPPr>
    <a:lvl1pPr algn="ctr" rtl="0" fontAlgn="base">
      <a:spcBef>
        <a:spcPct val="0"/>
      </a:spcBef>
      <a:spcAft>
        <a:spcPct val="0"/>
      </a:spcAft>
      <a:defRPr kumimoji="1" sz="2500" kern="1200">
        <a:solidFill>
          <a:schemeClr val="tx1"/>
        </a:solidFill>
        <a:latin typeface="Arial" panose="020B0604020202020204" pitchFamily="34" charset="0"/>
        <a:ea typeface="ＭＳ Ｐゴシック" panose="020B0600070205080204" pitchFamily="50" charset="-128"/>
        <a:cs typeface="+mn-cs"/>
      </a:defRPr>
    </a:lvl1pPr>
    <a:lvl2pPr marL="457200" algn="ctr" rtl="0" fontAlgn="base">
      <a:spcBef>
        <a:spcPct val="0"/>
      </a:spcBef>
      <a:spcAft>
        <a:spcPct val="0"/>
      </a:spcAft>
      <a:defRPr kumimoji="1" sz="2500" kern="1200">
        <a:solidFill>
          <a:schemeClr val="tx1"/>
        </a:solidFill>
        <a:latin typeface="Arial" panose="020B0604020202020204" pitchFamily="34" charset="0"/>
        <a:ea typeface="ＭＳ Ｐゴシック" panose="020B0600070205080204" pitchFamily="50" charset="-128"/>
        <a:cs typeface="+mn-cs"/>
      </a:defRPr>
    </a:lvl2pPr>
    <a:lvl3pPr marL="914400" algn="ctr" rtl="0" fontAlgn="base">
      <a:spcBef>
        <a:spcPct val="0"/>
      </a:spcBef>
      <a:spcAft>
        <a:spcPct val="0"/>
      </a:spcAft>
      <a:defRPr kumimoji="1" sz="2500" kern="1200">
        <a:solidFill>
          <a:schemeClr val="tx1"/>
        </a:solidFill>
        <a:latin typeface="Arial" panose="020B0604020202020204" pitchFamily="34" charset="0"/>
        <a:ea typeface="ＭＳ Ｐゴシック" panose="020B0600070205080204" pitchFamily="50" charset="-128"/>
        <a:cs typeface="+mn-cs"/>
      </a:defRPr>
    </a:lvl3pPr>
    <a:lvl4pPr marL="1371600" algn="ctr" rtl="0" fontAlgn="base">
      <a:spcBef>
        <a:spcPct val="0"/>
      </a:spcBef>
      <a:spcAft>
        <a:spcPct val="0"/>
      </a:spcAft>
      <a:defRPr kumimoji="1" sz="2500" kern="1200">
        <a:solidFill>
          <a:schemeClr val="tx1"/>
        </a:solidFill>
        <a:latin typeface="Arial" panose="020B0604020202020204" pitchFamily="34" charset="0"/>
        <a:ea typeface="ＭＳ Ｐゴシック" panose="020B0600070205080204" pitchFamily="50" charset="-128"/>
        <a:cs typeface="+mn-cs"/>
      </a:defRPr>
    </a:lvl4pPr>
    <a:lvl5pPr marL="1828800" algn="ctr" rtl="0" fontAlgn="base">
      <a:spcBef>
        <a:spcPct val="0"/>
      </a:spcBef>
      <a:spcAft>
        <a:spcPct val="0"/>
      </a:spcAft>
      <a:defRPr kumimoji="1" sz="25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sz="2500"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sz="2500"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sz="2500"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sz="2500"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333333"/>
    <a:srgbClr val="5F5F5F"/>
    <a:srgbClr val="C0C0C0"/>
    <a:srgbClr val="6600CC"/>
    <a:srgbClr val="BCBCC0"/>
    <a:srgbClr val="FF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9" autoAdjust="0"/>
    <p:restoredTop sz="90421" autoAdjust="0"/>
  </p:normalViewPr>
  <p:slideViewPr>
    <p:cSldViewPr>
      <p:cViewPr varScale="1">
        <p:scale>
          <a:sx n="58" d="100"/>
          <a:sy n="58" d="100"/>
        </p:scale>
        <p:origin x="1410" y="72"/>
      </p:cViewPr>
      <p:guideLst>
        <p:guide orient="horz" pos="2160"/>
        <p:guide pos="2880"/>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7" d="100"/>
          <a:sy n="77" d="100"/>
        </p:scale>
        <p:origin x="-2184" y="-78"/>
      </p:cViewPr>
      <p:guideLst>
        <p:guide orient="horz" pos="3107"/>
        <p:guide pos="212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l" defTabSz="906463">
              <a:defRPr sz="1200">
                <a:latin typeface="Times New Roman" panose="02020603050405020304" pitchFamily="18" charset="0"/>
              </a:defRPr>
            </a:lvl1pPr>
          </a:lstStyle>
          <a:p>
            <a:endParaRPr lang="en-US" altLang="ja-JP"/>
          </a:p>
        </p:txBody>
      </p:sp>
      <p:sp>
        <p:nvSpPr>
          <p:cNvPr id="63491" name="Rectangle 3"/>
          <p:cNvSpPr>
            <a:spLocks noGrp="1" noChangeArrowheads="1"/>
          </p:cNvSpPr>
          <p:nvPr>
            <p:ph type="dt" sz="quarter" idx="1"/>
          </p:nvPr>
        </p:nvSpPr>
        <p:spPr bwMode="auto">
          <a:xfrm>
            <a:off x="381635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r" defTabSz="906463">
              <a:defRPr sz="1200">
                <a:latin typeface="Times New Roman" panose="02020603050405020304" pitchFamily="18" charset="0"/>
              </a:defRPr>
            </a:lvl1pPr>
          </a:lstStyle>
          <a:p>
            <a:endParaRPr lang="en-US" altLang="ja-JP"/>
          </a:p>
        </p:txBody>
      </p:sp>
      <p:sp>
        <p:nvSpPr>
          <p:cNvPr id="63492" name="Rectangle 4"/>
          <p:cNvSpPr>
            <a:spLocks noGrp="1" noChangeArrowheads="1"/>
          </p:cNvSpPr>
          <p:nvPr>
            <p:ph type="ftr" sz="quarter" idx="2"/>
          </p:nvPr>
        </p:nvSpPr>
        <p:spPr bwMode="auto">
          <a:xfrm>
            <a:off x="0" y="937260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l" defTabSz="906463">
              <a:defRPr sz="1200">
                <a:latin typeface="Times New Roman" panose="02020603050405020304" pitchFamily="18" charset="0"/>
              </a:defRPr>
            </a:lvl1pPr>
          </a:lstStyle>
          <a:p>
            <a:endParaRPr lang="en-US" altLang="ja-JP"/>
          </a:p>
        </p:txBody>
      </p:sp>
      <p:sp>
        <p:nvSpPr>
          <p:cNvPr id="63493" name="Rectangle 5"/>
          <p:cNvSpPr>
            <a:spLocks noGrp="1" noChangeArrowheads="1"/>
          </p:cNvSpPr>
          <p:nvPr>
            <p:ph type="sldNum" sz="quarter" idx="3"/>
          </p:nvPr>
        </p:nvSpPr>
        <p:spPr bwMode="auto">
          <a:xfrm>
            <a:off x="3816350" y="937260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r" defTabSz="906463">
              <a:defRPr sz="1200">
                <a:latin typeface="Times New Roman" panose="02020603050405020304" pitchFamily="18" charset="0"/>
              </a:defRPr>
            </a:lvl1pPr>
          </a:lstStyle>
          <a:p>
            <a:fld id="{B84FC58D-E8F1-4E2A-A2D6-3362888F7326}" type="slidenum">
              <a:rPr lang="en-US" altLang="ja-JP"/>
              <a:pPr/>
              <a:t>‹#›</a:t>
            </a:fld>
            <a:endParaRPr lang="en-US" altLang="ja-JP"/>
          </a:p>
        </p:txBody>
      </p:sp>
    </p:spTree>
    <p:extLst>
      <p:ext uri="{BB962C8B-B14F-4D97-AF65-F5344CB8AC3E}">
        <p14:creationId xmlns:p14="http://schemas.microsoft.com/office/powerpoint/2010/main" val="40715839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l" defTabSz="906463">
              <a:defRPr sz="1200">
                <a:latin typeface="Times New Roman" panose="02020603050405020304" pitchFamily="18" charset="0"/>
              </a:defRPr>
            </a:lvl1pPr>
          </a:lstStyle>
          <a:p>
            <a:endParaRPr lang="en-US" altLang="ja-JP"/>
          </a:p>
        </p:txBody>
      </p:sp>
      <p:sp>
        <p:nvSpPr>
          <p:cNvPr id="5123" name="Rectangle 3"/>
          <p:cNvSpPr>
            <a:spLocks noGrp="1" noChangeArrowheads="1"/>
          </p:cNvSpPr>
          <p:nvPr>
            <p:ph type="dt" idx="1"/>
          </p:nvPr>
        </p:nvSpPr>
        <p:spPr bwMode="auto">
          <a:xfrm>
            <a:off x="381635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lvl1pPr algn="r" defTabSz="906463">
              <a:defRPr sz="1200">
                <a:latin typeface="Times New Roman" panose="02020603050405020304" pitchFamily="18" charset="0"/>
              </a:defRPr>
            </a:lvl1pPr>
          </a:lstStyle>
          <a:p>
            <a:endParaRPr lang="en-US" altLang="ja-JP"/>
          </a:p>
        </p:txBody>
      </p:sp>
      <p:sp>
        <p:nvSpPr>
          <p:cNvPr id="5124" name="Rectangle 4"/>
          <p:cNvSpPr>
            <a:spLocks noGrp="1" noRot="1" noChangeAspect="1" noChangeArrowheads="1" noTextEdit="1"/>
          </p:cNvSpPr>
          <p:nvPr>
            <p:ph type="sldImg" idx="2"/>
          </p:nvPr>
        </p:nvSpPr>
        <p:spPr bwMode="auto">
          <a:xfrm>
            <a:off x="906463" y="741363"/>
            <a:ext cx="4929187" cy="36972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898525" y="4686300"/>
            <a:ext cx="4938713"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126" name="Rectangle 6"/>
          <p:cNvSpPr>
            <a:spLocks noGrp="1" noChangeArrowheads="1"/>
          </p:cNvSpPr>
          <p:nvPr>
            <p:ph type="ftr" sz="quarter" idx="4"/>
          </p:nvPr>
        </p:nvSpPr>
        <p:spPr bwMode="auto">
          <a:xfrm>
            <a:off x="0" y="937260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l" defTabSz="906463">
              <a:defRPr sz="1200">
                <a:latin typeface="Times New Roman" panose="02020603050405020304" pitchFamily="18" charset="0"/>
              </a:defRPr>
            </a:lvl1pPr>
          </a:lstStyle>
          <a:p>
            <a:endParaRPr lang="en-US" altLang="ja-JP"/>
          </a:p>
        </p:txBody>
      </p:sp>
      <p:sp>
        <p:nvSpPr>
          <p:cNvPr id="5127" name="Rectangle 7"/>
          <p:cNvSpPr>
            <a:spLocks noGrp="1" noChangeArrowheads="1"/>
          </p:cNvSpPr>
          <p:nvPr>
            <p:ph type="sldNum" sz="quarter" idx="5"/>
          </p:nvPr>
        </p:nvSpPr>
        <p:spPr bwMode="auto">
          <a:xfrm>
            <a:off x="3816350" y="937260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44" tIns="45322" rIns="90644" bIns="45322" numCol="1" anchor="b" anchorCtr="0" compatLnSpc="1">
            <a:prstTxWarp prst="textNoShape">
              <a:avLst/>
            </a:prstTxWarp>
          </a:bodyPr>
          <a:lstStyle>
            <a:lvl1pPr algn="r" defTabSz="906463">
              <a:defRPr sz="1200">
                <a:latin typeface="Times New Roman" panose="02020603050405020304" pitchFamily="18" charset="0"/>
              </a:defRPr>
            </a:lvl1pPr>
          </a:lstStyle>
          <a:p>
            <a:fld id="{3B40F9F1-20EA-41ED-9C7C-C19512C4F238}" type="slidenum">
              <a:rPr lang="en-US" altLang="ja-JP"/>
              <a:pPr/>
              <a:t>‹#›</a:t>
            </a:fld>
            <a:endParaRPr lang="en-US" altLang="ja-JP"/>
          </a:p>
        </p:txBody>
      </p:sp>
    </p:spTree>
    <p:extLst>
      <p:ext uri="{BB962C8B-B14F-4D97-AF65-F5344CB8AC3E}">
        <p14:creationId xmlns:p14="http://schemas.microsoft.com/office/powerpoint/2010/main" val="29027028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8F852-01BC-44BE-AC96-0FC199E26562}" type="slidenum">
              <a:rPr lang="en-US" altLang="ja-JP"/>
              <a:pPr/>
              <a:t>0</a:t>
            </a:fld>
            <a:endParaRPr lang="en-US" altLang="ja-JP"/>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240933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9BDC3C-D7A4-4FC2-B96F-75D6C61E2E67}" type="slidenum">
              <a:rPr lang="en-US" altLang="ja-JP"/>
              <a:pPr/>
              <a:t>9</a:t>
            </a:fld>
            <a:endParaRPr lang="en-US" altLang="ja-JP"/>
          </a:p>
        </p:txBody>
      </p:sp>
      <p:sp>
        <p:nvSpPr>
          <p:cNvPr id="664578" name="Rectangle 2"/>
          <p:cNvSpPr>
            <a:spLocks noGrp="1" noRot="1" noChangeAspect="1" noChangeArrowheads="1" noTextEdit="1"/>
          </p:cNvSpPr>
          <p:nvPr>
            <p:ph type="sldImg"/>
          </p:nvPr>
        </p:nvSpPr>
        <p:spPr>
          <a:ln/>
        </p:spPr>
      </p:sp>
      <p:sp>
        <p:nvSpPr>
          <p:cNvPr id="664579"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28240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C2E3E1-2FBD-41D2-8C50-A044CD6ACB4C}" type="slidenum">
              <a:rPr lang="en-US" altLang="ja-JP"/>
              <a:pPr/>
              <a:t>10</a:t>
            </a:fld>
            <a:endParaRPr lang="en-US" altLang="ja-JP"/>
          </a:p>
        </p:txBody>
      </p:sp>
      <p:sp>
        <p:nvSpPr>
          <p:cNvPr id="665602" name="Rectangle 2"/>
          <p:cNvSpPr>
            <a:spLocks noGrp="1" noRot="1" noChangeAspect="1" noChangeArrowheads="1" noTextEdit="1"/>
          </p:cNvSpPr>
          <p:nvPr>
            <p:ph type="sldImg"/>
          </p:nvPr>
        </p:nvSpPr>
        <p:spPr>
          <a:ln/>
        </p:spPr>
      </p:sp>
      <p:sp>
        <p:nvSpPr>
          <p:cNvPr id="665603"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997215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8A1325-E3CD-4853-9AEA-9CEA535E93B5}" type="slidenum">
              <a:rPr lang="en-US" altLang="ja-JP"/>
              <a:pPr/>
              <a:t>11</a:t>
            </a:fld>
            <a:endParaRPr lang="en-US" altLang="ja-JP"/>
          </a:p>
        </p:txBody>
      </p:sp>
      <p:sp>
        <p:nvSpPr>
          <p:cNvPr id="666626" name="Rectangle 2"/>
          <p:cNvSpPr>
            <a:spLocks noGrp="1" noRot="1" noChangeAspect="1" noChangeArrowheads="1" noTextEdit="1"/>
          </p:cNvSpPr>
          <p:nvPr>
            <p:ph type="sldImg"/>
          </p:nvPr>
        </p:nvSpPr>
        <p:spPr>
          <a:ln/>
        </p:spPr>
      </p:sp>
      <p:sp>
        <p:nvSpPr>
          <p:cNvPr id="66662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384699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B225C1-DEBE-4F40-BF18-B53FD6ABFE23}" type="slidenum">
              <a:rPr lang="en-US" altLang="ja-JP"/>
              <a:pPr/>
              <a:t>12</a:t>
            </a:fld>
            <a:endParaRPr lang="en-US" altLang="ja-JP"/>
          </a:p>
        </p:txBody>
      </p:sp>
      <p:sp>
        <p:nvSpPr>
          <p:cNvPr id="667650" name="Rectangle 2"/>
          <p:cNvSpPr>
            <a:spLocks noGrp="1" noRot="1" noChangeAspect="1" noChangeArrowheads="1" noTextEdit="1"/>
          </p:cNvSpPr>
          <p:nvPr>
            <p:ph type="sldImg"/>
          </p:nvPr>
        </p:nvSpPr>
        <p:spPr>
          <a:ln/>
        </p:spPr>
      </p:sp>
      <p:sp>
        <p:nvSpPr>
          <p:cNvPr id="667651"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595432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DDCF22-2A36-430B-AB8B-B9C905A044E1}" type="slidenum">
              <a:rPr lang="en-US" altLang="ja-JP"/>
              <a:pPr/>
              <a:t>13</a:t>
            </a:fld>
            <a:endParaRPr lang="en-US" altLang="ja-JP"/>
          </a:p>
        </p:txBody>
      </p:sp>
      <p:sp>
        <p:nvSpPr>
          <p:cNvPr id="668674" name="Rectangle 2"/>
          <p:cNvSpPr>
            <a:spLocks noGrp="1" noRot="1" noChangeAspect="1" noChangeArrowheads="1" noTextEdit="1"/>
          </p:cNvSpPr>
          <p:nvPr>
            <p:ph type="sldImg"/>
          </p:nvPr>
        </p:nvSpPr>
        <p:spPr>
          <a:ln/>
        </p:spPr>
      </p:sp>
      <p:sp>
        <p:nvSpPr>
          <p:cNvPr id="66867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221938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F31B08-AE92-4ECE-91BB-04CCC602D753}" type="slidenum">
              <a:rPr lang="en-US" altLang="ja-JP"/>
              <a:pPr/>
              <a:t>14</a:t>
            </a:fld>
            <a:endParaRPr lang="en-US" altLang="ja-JP"/>
          </a:p>
        </p:txBody>
      </p:sp>
      <p:sp>
        <p:nvSpPr>
          <p:cNvPr id="669698" name="Rectangle 2"/>
          <p:cNvSpPr>
            <a:spLocks noGrp="1" noRot="1" noChangeAspect="1" noChangeArrowheads="1" noTextEdit="1"/>
          </p:cNvSpPr>
          <p:nvPr>
            <p:ph type="sldImg"/>
          </p:nvPr>
        </p:nvSpPr>
        <p:spPr>
          <a:ln/>
        </p:spPr>
      </p:sp>
      <p:sp>
        <p:nvSpPr>
          <p:cNvPr id="669699"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43283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62520D-8028-40CD-8026-421A2273F0C3}" type="slidenum">
              <a:rPr lang="en-US" altLang="ja-JP"/>
              <a:pPr/>
              <a:t>15</a:t>
            </a:fld>
            <a:endParaRPr lang="en-US" altLang="ja-JP"/>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899887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1130A3-5664-4125-8474-843E1BBA5D67}" type="slidenum">
              <a:rPr lang="en-US" altLang="ja-JP"/>
              <a:pPr/>
              <a:t>16</a:t>
            </a:fld>
            <a:endParaRPr lang="en-US" altLang="ja-JP"/>
          </a:p>
        </p:txBody>
      </p:sp>
      <p:sp>
        <p:nvSpPr>
          <p:cNvPr id="671746" name="Rectangle 2"/>
          <p:cNvSpPr>
            <a:spLocks noGrp="1" noRot="1" noChangeAspect="1" noChangeArrowheads="1" noTextEdit="1"/>
          </p:cNvSpPr>
          <p:nvPr>
            <p:ph type="sldImg"/>
          </p:nvPr>
        </p:nvSpPr>
        <p:spPr>
          <a:ln/>
        </p:spPr>
      </p:sp>
      <p:sp>
        <p:nvSpPr>
          <p:cNvPr id="67174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96544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0A3896-216A-426E-A351-2345E3DBB87D}" type="slidenum">
              <a:rPr lang="en-US" altLang="ja-JP"/>
              <a:pPr/>
              <a:t>17</a:t>
            </a:fld>
            <a:endParaRPr lang="en-US" altLang="ja-JP"/>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4151489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2BBCF-430B-47EA-AC2D-81298F84E2D4}" type="slidenum">
              <a:rPr lang="en-US" altLang="ja-JP"/>
              <a:pPr/>
              <a:t>18</a:t>
            </a:fld>
            <a:endParaRPr lang="en-US" altLang="ja-JP"/>
          </a:p>
        </p:txBody>
      </p:sp>
      <p:sp>
        <p:nvSpPr>
          <p:cNvPr id="673794" name="Rectangle 2"/>
          <p:cNvSpPr>
            <a:spLocks noGrp="1" noRot="1" noChangeAspect="1" noChangeArrowheads="1" noTextEdit="1"/>
          </p:cNvSpPr>
          <p:nvPr>
            <p:ph type="sldImg"/>
          </p:nvPr>
        </p:nvSpPr>
        <p:spPr>
          <a:ln/>
        </p:spPr>
      </p:sp>
      <p:sp>
        <p:nvSpPr>
          <p:cNvPr id="67379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409492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584063-0DF9-44C1-BE40-6BACD5BDDFBF}" type="slidenum">
              <a:rPr lang="en-US" altLang="ja-JP"/>
              <a:pPr/>
              <a:t>1</a:t>
            </a:fld>
            <a:endParaRPr lang="en-US" altLang="ja-JP"/>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772006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F1A6BB-ABD9-4DC8-9F06-A7E612A53C90}" type="slidenum">
              <a:rPr lang="en-US" altLang="ja-JP"/>
              <a:pPr/>
              <a:t>19</a:t>
            </a:fld>
            <a:endParaRPr lang="en-US" altLang="ja-JP"/>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199486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F9CE4-0B8B-4F3B-BD4D-365553A201F6}" type="slidenum">
              <a:rPr lang="en-US" altLang="ja-JP"/>
              <a:pPr/>
              <a:t>20</a:t>
            </a:fld>
            <a:endParaRPr lang="en-US" altLang="ja-JP"/>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225450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F9513E-91D9-46F7-A86B-227A2C562FF3}" type="slidenum">
              <a:rPr lang="en-US" altLang="ja-JP"/>
              <a:pPr/>
              <a:t>21</a:t>
            </a:fld>
            <a:endParaRPr lang="en-US" altLang="ja-JP"/>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889103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9F4065-7053-4900-9939-48D561851BFA}" type="slidenum">
              <a:rPr lang="en-US" altLang="ja-JP"/>
              <a:pPr/>
              <a:t>22</a:t>
            </a:fld>
            <a:endParaRPr lang="en-US" altLang="ja-JP"/>
          </a:p>
        </p:txBody>
      </p:sp>
      <p:sp>
        <p:nvSpPr>
          <p:cNvPr id="677890" name="Rectangle 2"/>
          <p:cNvSpPr>
            <a:spLocks noGrp="1" noRot="1" noChangeAspect="1" noChangeArrowheads="1" noTextEdit="1"/>
          </p:cNvSpPr>
          <p:nvPr>
            <p:ph type="sldImg"/>
          </p:nvPr>
        </p:nvSpPr>
        <p:spPr>
          <a:ln/>
        </p:spPr>
      </p:sp>
      <p:sp>
        <p:nvSpPr>
          <p:cNvPr id="677891"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098520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1F8E18-C3A0-4494-A0B5-DBF7E7AE1592}" type="slidenum">
              <a:rPr lang="en-US" altLang="ja-JP"/>
              <a:pPr/>
              <a:t>23</a:t>
            </a:fld>
            <a:endParaRPr lang="en-US" altLang="ja-JP"/>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4136526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A015F0-3CAD-4860-9351-068DBBA4B982}" type="slidenum">
              <a:rPr lang="en-US" altLang="ja-JP"/>
              <a:pPr/>
              <a:t>24</a:t>
            </a:fld>
            <a:endParaRPr lang="en-US" altLang="ja-JP"/>
          </a:p>
        </p:txBody>
      </p:sp>
      <p:sp>
        <p:nvSpPr>
          <p:cNvPr id="679938" name="Rectangle 2"/>
          <p:cNvSpPr>
            <a:spLocks noGrp="1" noRot="1" noChangeAspect="1" noChangeArrowheads="1" noTextEdit="1"/>
          </p:cNvSpPr>
          <p:nvPr>
            <p:ph type="sldImg"/>
          </p:nvPr>
        </p:nvSpPr>
        <p:spPr>
          <a:ln/>
        </p:spPr>
      </p:sp>
      <p:sp>
        <p:nvSpPr>
          <p:cNvPr id="679939"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009583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E2CB5F-F985-40F5-A9FE-544BE0B39AB0}" type="slidenum">
              <a:rPr lang="en-US" altLang="ja-JP"/>
              <a:pPr/>
              <a:t>25</a:t>
            </a:fld>
            <a:endParaRPr lang="en-US" altLang="ja-JP"/>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818969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12B60E-CE27-4F10-A219-D9908A190249}" type="slidenum">
              <a:rPr lang="en-US" altLang="ja-JP"/>
              <a:pPr/>
              <a:t>26</a:t>
            </a:fld>
            <a:endParaRPr lang="en-US" altLang="ja-JP"/>
          </a:p>
        </p:txBody>
      </p:sp>
      <p:sp>
        <p:nvSpPr>
          <p:cNvPr id="681986" name="Rectangle 2"/>
          <p:cNvSpPr>
            <a:spLocks noGrp="1" noRot="1" noChangeAspect="1" noChangeArrowheads="1" noTextEdit="1"/>
          </p:cNvSpPr>
          <p:nvPr>
            <p:ph type="sldImg"/>
          </p:nvPr>
        </p:nvSpPr>
        <p:spPr>
          <a:ln/>
        </p:spPr>
      </p:sp>
      <p:sp>
        <p:nvSpPr>
          <p:cNvPr id="68198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9909676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34F1F9-DBBD-4824-B95F-97EAEA28549F}" type="slidenum">
              <a:rPr lang="en-US" altLang="ja-JP"/>
              <a:pPr/>
              <a:t>27</a:t>
            </a:fld>
            <a:endParaRPr lang="en-US" altLang="ja-JP"/>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560436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65FB2-DFB8-4FD4-BD56-053A52EACEC3}" type="slidenum">
              <a:rPr lang="en-US" altLang="ja-JP"/>
              <a:pPr/>
              <a:t>28</a:t>
            </a:fld>
            <a:endParaRPr lang="en-US" altLang="ja-JP"/>
          </a:p>
        </p:txBody>
      </p:sp>
      <p:sp>
        <p:nvSpPr>
          <p:cNvPr id="684034" name="Rectangle 2"/>
          <p:cNvSpPr>
            <a:spLocks noGrp="1" noRot="1" noChangeAspect="1" noChangeArrowheads="1" noTextEdit="1"/>
          </p:cNvSpPr>
          <p:nvPr>
            <p:ph type="sldImg"/>
          </p:nvPr>
        </p:nvSpPr>
        <p:spPr>
          <a:ln/>
        </p:spPr>
      </p:sp>
      <p:sp>
        <p:nvSpPr>
          <p:cNvPr id="6840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668535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73D383-64E1-4734-832A-D82B613AF06D}" type="slidenum">
              <a:rPr lang="en-US" altLang="ja-JP"/>
              <a:pPr/>
              <a:t>2</a:t>
            </a:fld>
            <a:endParaRPr lang="en-US" altLang="ja-JP"/>
          </a:p>
        </p:txBody>
      </p:sp>
      <p:sp>
        <p:nvSpPr>
          <p:cNvPr id="657410" name="Rectangle 2"/>
          <p:cNvSpPr>
            <a:spLocks noGrp="1" noRot="1" noChangeAspect="1" noChangeArrowheads="1" noTextEdit="1"/>
          </p:cNvSpPr>
          <p:nvPr>
            <p:ph type="sldImg"/>
          </p:nvPr>
        </p:nvSpPr>
        <p:spPr>
          <a:ln/>
        </p:spPr>
      </p:sp>
      <p:sp>
        <p:nvSpPr>
          <p:cNvPr id="657411"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252848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47D1DA-3BD7-4D3C-A079-7EBD2E68E762}" type="slidenum">
              <a:rPr lang="en-US" altLang="ja-JP"/>
              <a:pPr/>
              <a:t>29</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1321911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8475BF-B994-46CB-B8DA-2A3F9838481B}" type="slidenum">
              <a:rPr lang="en-US" altLang="ja-JP"/>
              <a:pPr/>
              <a:t>30</a:t>
            </a:fld>
            <a:endParaRPr lang="en-US" altLang="ja-JP"/>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244299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BF66F0-9F74-4D9C-A877-058597E3E5FA}" type="slidenum">
              <a:rPr lang="en-US" altLang="ja-JP"/>
              <a:pPr/>
              <a:t>3</a:t>
            </a:fld>
            <a:endParaRPr lang="en-US" altLang="ja-JP"/>
          </a:p>
        </p:txBody>
      </p:sp>
      <p:sp>
        <p:nvSpPr>
          <p:cNvPr id="658434" name="Rectangle 2"/>
          <p:cNvSpPr>
            <a:spLocks noGrp="1" noRot="1" noChangeAspect="1" noChangeArrowheads="1" noTextEdit="1"/>
          </p:cNvSpPr>
          <p:nvPr>
            <p:ph type="sldImg"/>
          </p:nvPr>
        </p:nvSpPr>
        <p:spPr>
          <a:ln/>
        </p:spPr>
      </p:sp>
      <p:sp>
        <p:nvSpPr>
          <p:cNvPr id="6584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764407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661FF2-2AE0-420E-B6FE-A15E216A73C3}" type="slidenum">
              <a:rPr lang="en-US" altLang="ja-JP"/>
              <a:pPr/>
              <a:t>4</a:t>
            </a:fld>
            <a:endParaRPr lang="en-US" altLang="ja-JP"/>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46283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FC7B7C-E6EA-4235-A1D1-34C91ACD6766}" type="slidenum">
              <a:rPr lang="en-US" altLang="ja-JP"/>
              <a:pPr/>
              <a:t>5</a:t>
            </a:fld>
            <a:endParaRPr lang="en-US" altLang="ja-JP"/>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671566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83604-1DF4-4FB9-A946-B0E6FEB464DB}" type="slidenum">
              <a:rPr lang="en-US" altLang="ja-JP"/>
              <a:pPr/>
              <a:t>6</a:t>
            </a:fld>
            <a:endParaRPr lang="en-US" altLang="ja-JP"/>
          </a:p>
        </p:txBody>
      </p:sp>
      <p:sp>
        <p:nvSpPr>
          <p:cNvPr id="661506" name="Rectangle 2"/>
          <p:cNvSpPr>
            <a:spLocks noGrp="1" noRot="1" noChangeAspect="1" noChangeArrowheads="1" noTextEdit="1"/>
          </p:cNvSpPr>
          <p:nvPr>
            <p:ph type="sldImg"/>
          </p:nvPr>
        </p:nvSpPr>
        <p:spPr>
          <a:ln/>
        </p:spPr>
      </p:sp>
      <p:sp>
        <p:nvSpPr>
          <p:cNvPr id="66150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484307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473FC-9389-48AC-A90A-257E302F73C2}" type="slidenum">
              <a:rPr lang="en-US" altLang="ja-JP"/>
              <a:pPr/>
              <a:t>7</a:t>
            </a:fld>
            <a:endParaRPr lang="en-US" altLang="ja-JP"/>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784085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343A77-019B-420B-ACEC-6D1838A2778D}" type="slidenum">
              <a:rPr lang="en-US" altLang="ja-JP"/>
              <a:pPr/>
              <a:t>8</a:t>
            </a:fld>
            <a:endParaRPr lang="en-US" altLang="ja-JP"/>
          </a:p>
        </p:txBody>
      </p:sp>
      <p:sp>
        <p:nvSpPr>
          <p:cNvPr id="663554" name="Rectangle 2"/>
          <p:cNvSpPr>
            <a:spLocks noGrp="1" noRot="1" noChangeAspect="1" noChangeArrowheads="1" noTextEdit="1"/>
          </p:cNvSpPr>
          <p:nvPr>
            <p:ph type="sldImg"/>
          </p:nvPr>
        </p:nvSpPr>
        <p:spPr>
          <a:ln/>
        </p:spPr>
      </p:sp>
      <p:sp>
        <p:nvSpPr>
          <p:cNvPr id="66355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861504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スライド番号プレースホルダー 3"/>
          <p:cNvSpPr>
            <a:spLocks noGrp="1"/>
          </p:cNvSpPr>
          <p:nvPr>
            <p:ph type="sldNum" sz="quarter" idx="10"/>
          </p:nvPr>
        </p:nvSpPr>
        <p:spPr/>
        <p:txBody>
          <a:bodyPr/>
          <a:lstStyle>
            <a:lvl1pPr>
              <a:defRPr/>
            </a:lvl1pPr>
          </a:lstStyle>
          <a:p>
            <a:fld id="{93F73B42-244E-4431-9C97-71027DEB988E}"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327673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66A8FAF1-8923-4ADD-82F6-4CA53B93611A}"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415414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86550" y="0"/>
            <a:ext cx="2228850" cy="62912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0" y="0"/>
            <a:ext cx="6534150" cy="62912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6A191442-9E79-4F9D-A3BE-5BD9D893716B}"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362644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BAE02DE9-E41F-4191-B2EC-21ADFDC74175}"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58583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F9D2179D-A297-496D-BE74-719192B0695C}"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81185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304800" y="838200"/>
            <a:ext cx="4229100" cy="54530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86300" y="838200"/>
            <a:ext cx="4229100" cy="54530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スライド番号プレースホルダー 4"/>
          <p:cNvSpPr>
            <a:spLocks noGrp="1"/>
          </p:cNvSpPr>
          <p:nvPr>
            <p:ph type="sldNum" sz="quarter" idx="10"/>
          </p:nvPr>
        </p:nvSpPr>
        <p:spPr/>
        <p:txBody>
          <a:bodyPr/>
          <a:lstStyle>
            <a:lvl1pPr>
              <a:defRPr/>
            </a:lvl1pPr>
          </a:lstStyle>
          <a:p>
            <a:fld id="{833877E0-89CE-4791-816F-87CC2FC26050}"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163057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スライド番号プレースホルダー 6"/>
          <p:cNvSpPr>
            <a:spLocks noGrp="1"/>
          </p:cNvSpPr>
          <p:nvPr>
            <p:ph type="sldNum" sz="quarter" idx="10"/>
          </p:nvPr>
        </p:nvSpPr>
        <p:spPr/>
        <p:txBody>
          <a:bodyPr/>
          <a:lstStyle>
            <a:lvl1pPr>
              <a:defRPr/>
            </a:lvl1pPr>
          </a:lstStyle>
          <a:p>
            <a:fld id="{F30D695F-46F4-4977-9B3F-B97F731671FA}"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55297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p:txBody>
          <a:bodyPr/>
          <a:lstStyle>
            <a:lvl1pPr>
              <a:defRPr/>
            </a:lvl1pPr>
          </a:lstStyle>
          <a:p>
            <a:fld id="{1F3A20D6-01B7-478F-8429-FAEBD3A9AE5C}"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311560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DB1A4323-BFD6-4B19-BDD8-0219E5330E80}"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377739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3FB0DD21-9250-45CE-A7A2-7992AA833C84}"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340228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A522CAEB-58DB-45D8-BF23-27F8CE59F818}" type="slidenum">
              <a:rPr lang="en-US" altLang="ja-JP"/>
              <a:pPr/>
              <a:t>‹#›</a:t>
            </a:fld>
            <a:r>
              <a:rPr lang="en-US" altLang="ja-JP"/>
              <a:t> </a:t>
            </a:r>
            <a:r>
              <a:rPr lang="en-US" altLang="ja-JP" sz="900"/>
              <a:t>/29</a:t>
            </a:r>
          </a:p>
        </p:txBody>
      </p:sp>
    </p:spTree>
    <p:extLst>
      <p:ext uri="{BB962C8B-B14F-4D97-AF65-F5344CB8AC3E}">
        <p14:creationId xmlns:p14="http://schemas.microsoft.com/office/powerpoint/2010/main" val="77034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58" name="Rectangle 34"/>
          <p:cNvSpPr>
            <a:spLocks noGrp="1" noChangeArrowheads="1"/>
          </p:cNvSpPr>
          <p:nvPr>
            <p:ph type="body" idx="1"/>
          </p:nvPr>
        </p:nvSpPr>
        <p:spPr bwMode="auto">
          <a:xfrm>
            <a:off x="304800" y="838200"/>
            <a:ext cx="8610600" cy="545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ja-JP"/>
              <a:t>24pt</a:t>
            </a:r>
            <a:r>
              <a:rPr lang="ja-JP" altLang="en-US"/>
              <a:t>　マスタ テキストの書式設定</a:t>
            </a:r>
          </a:p>
          <a:p>
            <a:pPr lvl="1"/>
            <a:r>
              <a:rPr lang="ja-JP" altLang="en-US"/>
              <a:t>第 </a:t>
            </a:r>
            <a:r>
              <a:rPr lang="en-US" altLang="ja-JP"/>
              <a:t>2 </a:t>
            </a:r>
            <a:r>
              <a:rPr lang="ja-JP" altLang="en-US"/>
              <a:t>レベル　</a:t>
            </a:r>
            <a:r>
              <a:rPr lang="en-US" altLang="ja-JP"/>
              <a:t>20</a:t>
            </a:r>
          </a:p>
          <a:p>
            <a:pPr lvl="2"/>
            <a:r>
              <a:rPr lang="ja-JP" altLang="en-US"/>
              <a:t>第 </a:t>
            </a:r>
            <a:r>
              <a:rPr lang="en-US" altLang="ja-JP"/>
              <a:t>3 </a:t>
            </a:r>
            <a:r>
              <a:rPr lang="ja-JP" altLang="en-US"/>
              <a:t>レベル　</a:t>
            </a:r>
            <a:r>
              <a:rPr lang="en-US" altLang="ja-JP"/>
              <a:t>18pt</a:t>
            </a:r>
          </a:p>
          <a:p>
            <a:pPr lvl="3"/>
            <a:r>
              <a:rPr lang="ja-JP" altLang="en-US"/>
              <a:t>第 </a:t>
            </a:r>
            <a:r>
              <a:rPr lang="en-US" altLang="ja-JP"/>
              <a:t>4 </a:t>
            </a:r>
            <a:r>
              <a:rPr lang="ja-JP" altLang="en-US"/>
              <a:t>レベル　</a:t>
            </a:r>
            <a:r>
              <a:rPr lang="en-US" altLang="ja-JP"/>
              <a:t>16pt</a:t>
            </a:r>
            <a:r>
              <a:rPr lang="ja-JP" altLang="en-US"/>
              <a:t>　（極力これ以上）</a:t>
            </a:r>
          </a:p>
          <a:p>
            <a:pPr lvl="4"/>
            <a:r>
              <a:rPr lang="ja-JP" altLang="en-US"/>
              <a:t>第 </a:t>
            </a:r>
            <a:r>
              <a:rPr lang="en-US" altLang="ja-JP"/>
              <a:t>5 </a:t>
            </a:r>
            <a:r>
              <a:rPr lang="ja-JP" altLang="en-US"/>
              <a:t>レベル　</a:t>
            </a:r>
            <a:r>
              <a:rPr lang="en-US" altLang="ja-JP"/>
              <a:t>12pt</a:t>
            </a:r>
            <a:r>
              <a:rPr lang="ja-JP" altLang="en-US"/>
              <a:t>　（表，グラフ内で）</a:t>
            </a:r>
          </a:p>
          <a:p>
            <a:pPr lvl="4"/>
            <a:r>
              <a:rPr lang="ja-JP" altLang="en-US"/>
              <a:t>特例　</a:t>
            </a:r>
            <a:r>
              <a:rPr lang="en-US" altLang="ja-JP"/>
              <a:t>8pt</a:t>
            </a:r>
            <a:r>
              <a:rPr lang="ja-JP" altLang="en-US"/>
              <a:t>　（投影での読取りを期待しない）</a:t>
            </a:r>
          </a:p>
          <a:p>
            <a:pPr lvl="4"/>
            <a:endParaRPr lang="en-US" altLang="ja-JP"/>
          </a:p>
        </p:txBody>
      </p:sp>
      <p:sp>
        <p:nvSpPr>
          <p:cNvPr id="1063" name="Rectangle 39"/>
          <p:cNvSpPr>
            <a:spLocks noGrp="1" noChangeArrowheads="1"/>
          </p:cNvSpPr>
          <p:nvPr>
            <p:ph type="sldNum" sz="quarter" idx="4"/>
          </p:nvPr>
        </p:nvSpPr>
        <p:spPr bwMode="gray">
          <a:xfrm>
            <a:off x="7812088" y="323850"/>
            <a:ext cx="1323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216000" bIns="45720" numCol="1" anchor="t" anchorCtr="0" compatLnSpc="1">
            <a:prstTxWarp prst="textNoShape">
              <a:avLst/>
            </a:prstTxWarp>
          </a:bodyPr>
          <a:lstStyle>
            <a:lvl1pPr algn="r">
              <a:defRPr sz="1500">
                <a:solidFill>
                  <a:srgbClr val="333333"/>
                </a:solidFill>
              </a:defRPr>
            </a:lvl1pPr>
          </a:lstStyle>
          <a:p>
            <a:fld id="{C5F35E54-B703-4FDC-AFB5-C0B763F68C7D}" type="slidenum">
              <a:rPr lang="en-US" altLang="ja-JP"/>
              <a:pPr/>
              <a:t>‹#›</a:t>
            </a:fld>
            <a:r>
              <a:rPr lang="en-US" altLang="ja-JP"/>
              <a:t> </a:t>
            </a:r>
            <a:r>
              <a:rPr lang="en-US" altLang="ja-JP" sz="900"/>
              <a:t>/29</a:t>
            </a:r>
          </a:p>
        </p:txBody>
      </p:sp>
      <p:sp>
        <p:nvSpPr>
          <p:cNvPr id="1085" name="Rectangle 61"/>
          <p:cNvSpPr>
            <a:spLocks noGrp="1" noChangeArrowheads="1"/>
          </p:cNvSpPr>
          <p:nvPr>
            <p:ph type="title"/>
          </p:nvPr>
        </p:nvSpPr>
        <p:spPr bwMode="gray">
          <a:xfrm>
            <a:off x="0" y="0"/>
            <a:ext cx="7524750"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8000" tIns="144000" rIns="91440" bIns="45720" numCol="1" anchor="t" anchorCtr="0" compatLnSpc="1">
            <a:prstTxWarp prst="textNoShape">
              <a:avLst/>
            </a:prstTxWarp>
          </a:bodyPr>
          <a:lstStyle/>
          <a:p>
            <a:pPr lvl="0"/>
            <a:r>
              <a:rPr lang="ja-JP" altLang="en-US"/>
              <a:t>マスタ タイトルの書式設定</a:t>
            </a:r>
          </a:p>
        </p:txBody>
      </p:sp>
      <p:sp>
        <p:nvSpPr>
          <p:cNvPr id="1122" name="Rectangle 98"/>
          <p:cNvSpPr>
            <a:spLocks noChangeArrowheads="1"/>
          </p:cNvSpPr>
          <p:nvPr userDrawn="1"/>
        </p:nvSpPr>
        <p:spPr bwMode="auto">
          <a:xfrm>
            <a:off x="0" y="6415088"/>
            <a:ext cx="914400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a:p>
        </p:txBody>
      </p:sp>
      <p:sp>
        <p:nvSpPr>
          <p:cNvPr id="1123" name="Line 99"/>
          <p:cNvSpPr>
            <a:spLocks noChangeShapeType="1"/>
          </p:cNvSpPr>
          <p:nvPr userDrawn="1"/>
        </p:nvSpPr>
        <p:spPr bwMode="auto">
          <a:xfrm>
            <a:off x="0" y="6415088"/>
            <a:ext cx="9144000" cy="0"/>
          </a:xfrm>
          <a:prstGeom prst="line">
            <a:avLst/>
          </a:prstGeom>
          <a:noFill/>
          <a:ln w="31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pic>
        <p:nvPicPr>
          <p:cNvPr id="1126" name="Picture 102" descr="DENSO[panton186C]"/>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87338" y="6557963"/>
            <a:ext cx="812800" cy="155575"/>
          </a:xfrm>
          <a:prstGeom prst="rect">
            <a:avLst/>
          </a:prstGeom>
          <a:noFill/>
          <a:extLst>
            <a:ext uri="{909E8E84-426E-40DD-AFC4-6F175D3DCCD1}">
              <a14:hiddenFill xmlns:a14="http://schemas.microsoft.com/office/drawing/2010/main">
                <a:solidFill>
                  <a:srgbClr val="FFFFFF"/>
                </a:solidFill>
              </a14:hiddenFill>
            </a:ext>
          </a:extLst>
        </p:spPr>
      </p:pic>
      <p:pic>
        <p:nvPicPr>
          <p:cNvPr id="1129" name="Picture 105"/>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331913" y="6561138"/>
            <a:ext cx="1762125" cy="1428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kumimoji="1" sz="2500" kern="1200">
          <a:solidFill>
            <a:schemeClr val="tx1"/>
          </a:solidFill>
          <a:latin typeface="+mj-lt"/>
          <a:ea typeface="+mj-ea"/>
          <a:cs typeface="+mj-cs"/>
        </a:defRPr>
      </a:lvl1pPr>
      <a:lvl2pPr algn="l" rtl="0" fontAlgn="base">
        <a:spcBef>
          <a:spcPct val="0"/>
        </a:spcBef>
        <a:spcAft>
          <a:spcPct val="0"/>
        </a:spcAft>
        <a:defRPr kumimoji="1" sz="2500">
          <a:solidFill>
            <a:schemeClr val="tx1"/>
          </a:solidFill>
          <a:latin typeface="Arial" panose="020B0604020202020204" pitchFamily="34" charset="0"/>
          <a:ea typeface="ＭＳ Ｐゴシック" panose="020B0600070205080204" pitchFamily="50" charset="-128"/>
        </a:defRPr>
      </a:lvl2pPr>
      <a:lvl3pPr algn="l" rtl="0" fontAlgn="base">
        <a:spcBef>
          <a:spcPct val="0"/>
        </a:spcBef>
        <a:spcAft>
          <a:spcPct val="0"/>
        </a:spcAft>
        <a:defRPr kumimoji="1" sz="2500">
          <a:solidFill>
            <a:schemeClr val="tx1"/>
          </a:solidFill>
          <a:latin typeface="Arial" panose="020B0604020202020204" pitchFamily="34" charset="0"/>
          <a:ea typeface="ＭＳ Ｐゴシック" panose="020B0600070205080204" pitchFamily="50" charset="-128"/>
        </a:defRPr>
      </a:lvl3pPr>
      <a:lvl4pPr algn="l" rtl="0" fontAlgn="base">
        <a:spcBef>
          <a:spcPct val="0"/>
        </a:spcBef>
        <a:spcAft>
          <a:spcPct val="0"/>
        </a:spcAft>
        <a:defRPr kumimoji="1" sz="2500">
          <a:solidFill>
            <a:schemeClr val="tx1"/>
          </a:solidFill>
          <a:latin typeface="Arial" panose="020B0604020202020204" pitchFamily="34" charset="0"/>
          <a:ea typeface="ＭＳ Ｐゴシック" panose="020B0600070205080204" pitchFamily="50" charset="-128"/>
        </a:defRPr>
      </a:lvl4pPr>
      <a:lvl5pPr algn="l" rtl="0" fontAlgn="base">
        <a:spcBef>
          <a:spcPct val="0"/>
        </a:spcBef>
        <a:spcAft>
          <a:spcPct val="0"/>
        </a:spcAft>
        <a:defRPr kumimoji="1" sz="2500">
          <a:solidFill>
            <a:schemeClr val="tx1"/>
          </a:solidFill>
          <a:latin typeface="Arial" panose="020B0604020202020204" pitchFamily="34" charset="0"/>
          <a:ea typeface="ＭＳ Ｐゴシック" panose="020B0600070205080204" pitchFamily="50" charset="-128"/>
        </a:defRPr>
      </a:lvl5pPr>
      <a:lvl6pPr marL="457200" algn="l" rtl="0" fontAlgn="base">
        <a:spcBef>
          <a:spcPct val="0"/>
        </a:spcBef>
        <a:spcAft>
          <a:spcPct val="0"/>
        </a:spcAft>
        <a:defRPr kumimoji="1" sz="2500">
          <a:solidFill>
            <a:schemeClr val="tx1"/>
          </a:solidFill>
          <a:latin typeface="Arial" panose="020B0604020202020204" pitchFamily="34" charset="0"/>
          <a:ea typeface="ＭＳ Ｐゴシック" panose="020B0600070205080204" pitchFamily="50" charset="-128"/>
        </a:defRPr>
      </a:lvl6pPr>
      <a:lvl7pPr marL="914400" algn="l" rtl="0" fontAlgn="base">
        <a:spcBef>
          <a:spcPct val="0"/>
        </a:spcBef>
        <a:spcAft>
          <a:spcPct val="0"/>
        </a:spcAft>
        <a:defRPr kumimoji="1" sz="2500">
          <a:solidFill>
            <a:schemeClr val="tx1"/>
          </a:solidFill>
          <a:latin typeface="Arial" panose="020B0604020202020204" pitchFamily="34" charset="0"/>
          <a:ea typeface="ＭＳ Ｐゴシック" panose="020B0600070205080204" pitchFamily="50" charset="-128"/>
        </a:defRPr>
      </a:lvl7pPr>
      <a:lvl8pPr marL="1371600" algn="l" rtl="0" fontAlgn="base">
        <a:spcBef>
          <a:spcPct val="0"/>
        </a:spcBef>
        <a:spcAft>
          <a:spcPct val="0"/>
        </a:spcAft>
        <a:defRPr kumimoji="1" sz="2500">
          <a:solidFill>
            <a:schemeClr val="tx1"/>
          </a:solidFill>
          <a:latin typeface="Arial" panose="020B0604020202020204" pitchFamily="34" charset="0"/>
          <a:ea typeface="ＭＳ Ｐゴシック" panose="020B0600070205080204" pitchFamily="50" charset="-128"/>
        </a:defRPr>
      </a:lvl8pPr>
      <a:lvl9pPr marL="1828800" algn="l" rtl="0" fontAlgn="base">
        <a:spcBef>
          <a:spcPct val="0"/>
        </a:spcBef>
        <a:spcAft>
          <a:spcPct val="0"/>
        </a:spcAft>
        <a:defRPr kumimoji="1" sz="2500">
          <a:solidFill>
            <a:schemeClr val="tx1"/>
          </a:solidFill>
          <a:latin typeface="Arial" panose="020B0604020202020204" pitchFamily="34" charset="0"/>
          <a:ea typeface="ＭＳ Ｐゴシック" panose="020B0600070205080204" pitchFamily="50" charset="-128"/>
        </a:defRPr>
      </a:lvl9pPr>
    </p:titleStyle>
    <p:bodyStyle>
      <a:lvl1pPr marL="342900" indent="-342900" algn="l" rtl="0" fontAlgn="base">
        <a:spcBef>
          <a:spcPct val="20000"/>
        </a:spcBef>
        <a:spcAft>
          <a:spcPct val="0"/>
        </a:spcAft>
        <a:buChar char="•"/>
        <a:defRPr kumimoji="1" sz="2400" kern="1200">
          <a:solidFill>
            <a:schemeClr val="tx1"/>
          </a:solidFill>
          <a:latin typeface="+mn-lt"/>
          <a:ea typeface="+mn-ea"/>
          <a:cs typeface="+mn-cs"/>
        </a:defRPr>
      </a:lvl1pPr>
      <a:lvl2pPr marL="742950" indent="-285750" algn="l" rtl="0" fontAlgn="base">
        <a:spcBef>
          <a:spcPct val="20000"/>
        </a:spcBef>
        <a:spcAft>
          <a:spcPct val="0"/>
        </a:spcAft>
        <a:buChar char="–"/>
        <a:defRPr kumimoji="1" sz="2000" kern="1200">
          <a:solidFill>
            <a:schemeClr val="tx1"/>
          </a:solidFill>
          <a:latin typeface="+mn-lt"/>
          <a:ea typeface="+mn-ea"/>
          <a:cs typeface="+mn-cs"/>
        </a:defRPr>
      </a:lvl2pPr>
      <a:lvl3pPr marL="1143000" indent="-228600" algn="l" rtl="0" fontAlgn="base">
        <a:spcBef>
          <a:spcPct val="20000"/>
        </a:spcBef>
        <a:spcAft>
          <a:spcPct val="0"/>
        </a:spcAft>
        <a:buChar char="•"/>
        <a:defRPr kumimoji="1" kern="1200">
          <a:solidFill>
            <a:schemeClr val="tx1"/>
          </a:solidFill>
          <a:latin typeface="+mn-lt"/>
          <a:ea typeface="+mn-ea"/>
          <a:cs typeface="+mn-cs"/>
        </a:defRPr>
      </a:lvl3pPr>
      <a:lvl4pPr marL="1600200" indent="-228600" algn="l" rtl="0" fontAlgn="base">
        <a:spcBef>
          <a:spcPct val="20000"/>
        </a:spcBef>
        <a:spcAft>
          <a:spcPct val="0"/>
        </a:spcAft>
        <a:buChar char="–"/>
        <a:defRPr kumimoji="1" sz="1600" kern="1200">
          <a:solidFill>
            <a:schemeClr val="tx1"/>
          </a:solidFill>
          <a:latin typeface="+mn-lt"/>
          <a:ea typeface="+mn-ea"/>
          <a:cs typeface="+mn-cs"/>
        </a:defRPr>
      </a:lvl4pPr>
      <a:lvl5pPr marL="2057400" indent="-228600" algn="l" rtl="0" fontAlgn="base">
        <a:spcBef>
          <a:spcPct val="20000"/>
        </a:spcBef>
        <a:spcAft>
          <a:spcPct val="0"/>
        </a:spcAft>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4.wmf"/></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0.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3"/>
          <p:cNvSpPr>
            <a:spLocks noGrp="1"/>
          </p:cNvSpPr>
          <p:nvPr>
            <p:ph type="sldNum" sz="quarter" idx="10"/>
          </p:nvPr>
        </p:nvSpPr>
        <p:spPr/>
        <p:txBody>
          <a:bodyPr/>
          <a:lstStyle/>
          <a:p>
            <a:fld id="{60876EB6-9B72-4440-82BE-489E11D8B22B}" type="slidenum">
              <a:rPr lang="en-US" altLang="ja-JP"/>
              <a:pPr/>
              <a:t>0</a:t>
            </a:fld>
            <a:r>
              <a:rPr lang="en-US" altLang="ja-JP"/>
              <a:t> </a:t>
            </a:r>
            <a:r>
              <a:rPr lang="en-US" altLang="ja-JP" sz="900"/>
              <a:t>/29</a:t>
            </a:r>
          </a:p>
        </p:txBody>
      </p:sp>
      <p:sp>
        <p:nvSpPr>
          <p:cNvPr id="565258" name="Rectangle 10"/>
          <p:cNvSpPr>
            <a:spLocks noGrp="1" noChangeArrowheads="1"/>
          </p:cNvSpPr>
          <p:nvPr>
            <p:ph type="body" idx="1"/>
          </p:nvPr>
        </p:nvSpPr>
        <p:spPr>
          <a:xfrm>
            <a:off x="179388" y="836613"/>
            <a:ext cx="8610600" cy="5437187"/>
          </a:xfrm>
        </p:spPr>
        <p:txBody>
          <a:bodyPr/>
          <a:lstStyle/>
          <a:p>
            <a:endParaRPr lang="en-US" altLang="ja-JP" dirty="0"/>
          </a:p>
          <a:p>
            <a:pPr lvl="1"/>
            <a:endParaRPr lang="en-US" altLang="ja-JP" dirty="0"/>
          </a:p>
        </p:txBody>
      </p:sp>
      <p:sp>
        <p:nvSpPr>
          <p:cNvPr id="565260" name="Text Box 12"/>
          <p:cNvSpPr txBox="1">
            <a:spLocks noChangeArrowheads="1"/>
          </p:cNvSpPr>
          <p:nvPr/>
        </p:nvSpPr>
        <p:spPr bwMode="auto">
          <a:xfrm>
            <a:off x="2818253" y="2489200"/>
            <a:ext cx="3488454" cy="132343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4000" dirty="0"/>
              <a:t>T</a:t>
            </a:r>
            <a:r>
              <a:rPr lang="ja-JP" altLang="en-US" sz="4000" dirty="0"/>
              <a:t>製品開発</a:t>
            </a:r>
            <a:endParaRPr lang="en-US" altLang="ja-JP" sz="4000" dirty="0"/>
          </a:p>
          <a:p>
            <a:r>
              <a:rPr lang="ja-JP" altLang="en-US" sz="4000" dirty="0"/>
              <a:t>テスト設計報告</a:t>
            </a:r>
          </a:p>
        </p:txBody>
      </p:sp>
      <p:sp>
        <p:nvSpPr>
          <p:cNvPr id="565261" name="Text Box 13"/>
          <p:cNvSpPr txBox="1">
            <a:spLocks noChangeArrowheads="1"/>
          </p:cNvSpPr>
          <p:nvPr/>
        </p:nvSpPr>
        <p:spPr bwMode="auto">
          <a:xfrm>
            <a:off x="3924300" y="4287838"/>
            <a:ext cx="1223963" cy="4730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MKE98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スライド番号プレースホルダー 3"/>
          <p:cNvSpPr>
            <a:spLocks noGrp="1"/>
          </p:cNvSpPr>
          <p:nvPr>
            <p:ph type="sldNum" sz="quarter" idx="10"/>
          </p:nvPr>
        </p:nvSpPr>
        <p:spPr/>
        <p:txBody>
          <a:bodyPr/>
          <a:lstStyle/>
          <a:p>
            <a:fld id="{DC9A5BD8-E93E-44EE-B896-2D35AED29E11}" type="slidenum">
              <a:rPr lang="en-US" altLang="ja-JP"/>
              <a:pPr/>
              <a:t>9</a:t>
            </a:fld>
            <a:r>
              <a:rPr lang="en-US" altLang="ja-JP"/>
              <a:t> </a:t>
            </a:r>
            <a:r>
              <a:rPr lang="en-US" altLang="ja-JP" sz="900"/>
              <a:t>/29</a:t>
            </a:r>
          </a:p>
        </p:txBody>
      </p:sp>
      <p:pic>
        <p:nvPicPr>
          <p:cNvPr id="639002"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728663"/>
            <a:ext cx="8964613" cy="56562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8978" name="Rectangle 2"/>
          <p:cNvSpPr>
            <a:spLocks noGrp="1" noChangeArrowheads="1"/>
          </p:cNvSpPr>
          <p:nvPr>
            <p:ph type="title"/>
          </p:nvPr>
        </p:nvSpPr>
        <p:spPr/>
        <p:txBody>
          <a:bodyPr/>
          <a:lstStyle/>
          <a:p>
            <a:r>
              <a:rPr lang="ja-JP" altLang="en-US"/>
              <a:t>「品質特性」を拠り所にテスト観点を抽出</a:t>
            </a:r>
          </a:p>
        </p:txBody>
      </p:sp>
      <p:sp>
        <p:nvSpPr>
          <p:cNvPr id="638983" name="Rectangle 7"/>
          <p:cNvSpPr>
            <a:spLocks noChangeArrowheads="1"/>
          </p:cNvSpPr>
          <p:nvPr/>
        </p:nvSpPr>
        <p:spPr bwMode="auto">
          <a:xfrm>
            <a:off x="1943100" y="836613"/>
            <a:ext cx="6877050" cy="5048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en-US" altLang="ja-JP" sz="2000"/>
              <a:t>ISO9126</a:t>
            </a:r>
            <a:r>
              <a:rPr lang="ja-JP" altLang="en-US" sz="2000"/>
              <a:t>の品質</a:t>
            </a:r>
            <a:r>
              <a:rPr lang="en-US" altLang="ja-JP" sz="2000"/>
              <a:t>6</a:t>
            </a:r>
            <a:r>
              <a:rPr lang="ja-JP" altLang="en-US" sz="2000"/>
              <a:t>特性の各特性を拠り所にテスト観点を抽出</a:t>
            </a:r>
          </a:p>
        </p:txBody>
      </p:sp>
      <p:sp>
        <p:nvSpPr>
          <p:cNvPr id="638986" name="Rectangle 10"/>
          <p:cNvSpPr>
            <a:spLocks noChangeArrowheads="1"/>
          </p:cNvSpPr>
          <p:nvPr/>
        </p:nvSpPr>
        <p:spPr bwMode="auto">
          <a:xfrm>
            <a:off x="215900" y="836613"/>
            <a:ext cx="1655763" cy="50482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品質</a:t>
            </a:r>
            <a:r>
              <a:rPr lang="en-US" altLang="ja-JP" sz="1800"/>
              <a:t>6</a:t>
            </a:r>
            <a:r>
              <a:rPr lang="ja-JP" altLang="en-US" sz="1800"/>
              <a:t>特性</a:t>
            </a:r>
          </a:p>
        </p:txBody>
      </p:sp>
      <p:pic>
        <p:nvPicPr>
          <p:cNvPr id="63898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5084763"/>
            <a:ext cx="2339975" cy="5619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8989" name="Picture 13" descr="MC900293466[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288" y="5373688"/>
            <a:ext cx="579437" cy="868362"/>
          </a:xfrm>
          <a:prstGeom prst="rect">
            <a:avLst/>
          </a:prstGeom>
          <a:noFill/>
          <a:extLst>
            <a:ext uri="{909E8E84-426E-40DD-AFC4-6F175D3DCCD1}">
              <a14:hiddenFill xmlns:a14="http://schemas.microsoft.com/office/drawing/2010/main">
                <a:solidFill>
                  <a:srgbClr val="FFFFFF"/>
                </a:solidFill>
              </a14:hiddenFill>
            </a:ext>
          </a:extLst>
        </p:spPr>
      </p:pic>
      <p:sp>
        <p:nvSpPr>
          <p:cNvPr id="13317" name="Rectangle 5"/>
          <p:cNvSpPr>
            <a:spLocks noChangeArrowheads="1"/>
          </p:cNvSpPr>
          <p:nvPr/>
        </p:nvSpPr>
        <p:spPr bwMode="auto">
          <a:xfrm>
            <a:off x="1135416" y="5747843"/>
            <a:ext cx="7599873" cy="517469"/>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a:ea typeface="HGP創英角ﾎﾟｯﾌﾟ体" panose="040B0A00000000000000" pitchFamily="50" charset="-128"/>
              </a:rPr>
              <a:t>非機能要求に関するテスト観点を多く抽出</a:t>
            </a:r>
            <a:endParaRPr lang="ja-JP" altLang="en-US">
              <a:latin typeface="Arial" panose="020B0604020202020204" pitchFamily="34" charset="0"/>
            </a:endParaRPr>
          </a:p>
        </p:txBody>
      </p:sp>
      <p:sp>
        <p:nvSpPr>
          <p:cNvPr id="638993" name="AutoShape 17"/>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8994" name="AutoShape 18"/>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8995" name="AutoShape 19"/>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8996" name="AutoShape 20"/>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8997" name="AutoShape 21"/>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8998" name="AutoShape 22"/>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8999" name="AutoShape 23"/>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9000" name="AutoShape 24"/>
          <p:cNvSpPr>
            <a:spLocks noChangeArrowheads="1"/>
          </p:cNvSpPr>
          <p:nvPr/>
        </p:nvSpPr>
        <p:spPr bwMode="auto">
          <a:xfrm>
            <a:off x="662463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　要求分析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38989"/>
                                        </p:tgtEl>
                                        <p:attrNameLst>
                                          <p:attrName>style.visibility</p:attrName>
                                        </p:attrNameLst>
                                      </p:cBhvr>
                                      <p:to>
                                        <p:strVal val="visible"/>
                                      </p:to>
                                    </p:set>
                                    <p:animEffect transition="in" filter="checkerboard(across)">
                                      <p:cBhvr>
                                        <p:cTn id="7" dur="500"/>
                                        <p:tgtEl>
                                          <p:spTgt spid="638989"/>
                                        </p:tgtEl>
                                      </p:cBhvr>
                                    </p:animEffect>
                                  </p:childTnLst>
                                </p:cTn>
                              </p:par>
                              <p:par>
                                <p:cTn id="8" presetID="5" presetClass="entr" presetSubtype="10" fill="hold" nodeType="withEffect">
                                  <p:stCondLst>
                                    <p:cond delay="0"/>
                                  </p:stCondLst>
                                  <p:childTnLst>
                                    <p:set>
                                      <p:cBhvr>
                                        <p:cTn id="9" dur="1" fill="hold">
                                          <p:stCondLst>
                                            <p:cond delay="0"/>
                                          </p:stCondLst>
                                        </p:cTn>
                                        <p:tgtEl>
                                          <p:spTgt spid="13317"/>
                                        </p:tgtEl>
                                        <p:attrNameLst>
                                          <p:attrName>style.visibility</p:attrName>
                                        </p:attrNameLst>
                                      </p:cBhvr>
                                      <p:to>
                                        <p:strVal val="visible"/>
                                      </p:to>
                                    </p:set>
                                    <p:animEffect transition="in" filter="checkerboard(across)">
                                      <p:cBhvr>
                                        <p:cTn id="10"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スライド番号プレースホルダー 3"/>
          <p:cNvSpPr>
            <a:spLocks noGrp="1"/>
          </p:cNvSpPr>
          <p:nvPr>
            <p:ph type="sldNum" sz="quarter" idx="10"/>
          </p:nvPr>
        </p:nvSpPr>
        <p:spPr/>
        <p:txBody>
          <a:bodyPr/>
          <a:lstStyle/>
          <a:p>
            <a:fld id="{202C914F-4122-446C-88C4-10295756BF89}" type="slidenum">
              <a:rPr lang="en-US" altLang="ja-JP"/>
              <a:pPr/>
              <a:t>10</a:t>
            </a:fld>
            <a:r>
              <a:rPr lang="en-US" altLang="ja-JP"/>
              <a:t> </a:t>
            </a:r>
            <a:r>
              <a:rPr lang="en-US" altLang="ja-JP" sz="900"/>
              <a:t>/29</a:t>
            </a:r>
          </a:p>
        </p:txBody>
      </p:sp>
      <p:sp>
        <p:nvSpPr>
          <p:cNvPr id="640002" name="Rectangle 2"/>
          <p:cNvSpPr>
            <a:spLocks noGrp="1" noChangeArrowheads="1"/>
          </p:cNvSpPr>
          <p:nvPr>
            <p:ph type="title"/>
          </p:nvPr>
        </p:nvSpPr>
        <p:spPr/>
        <p:txBody>
          <a:bodyPr/>
          <a:lstStyle/>
          <a:p>
            <a:r>
              <a:rPr lang="ja-JP" altLang="en-US"/>
              <a:t>「過去の不具合」を拠り所にテスト観点を抽出</a:t>
            </a:r>
          </a:p>
        </p:txBody>
      </p:sp>
      <p:sp>
        <p:nvSpPr>
          <p:cNvPr id="640003" name="Rectangle 3"/>
          <p:cNvSpPr>
            <a:spLocks noChangeArrowheads="1"/>
          </p:cNvSpPr>
          <p:nvPr/>
        </p:nvSpPr>
        <p:spPr bwMode="auto">
          <a:xfrm>
            <a:off x="215900" y="836613"/>
            <a:ext cx="1655763" cy="539750"/>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過去の不具合</a:t>
            </a:r>
          </a:p>
        </p:txBody>
      </p:sp>
      <p:pic>
        <p:nvPicPr>
          <p:cNvPr id="6400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3600"/>
            <a:ext cx="9144000" cy="31146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0007" name="Rectangle 7"/>
          <p:cNvSpPr>
            <a:spLocks noChangeArrowheads="1"/>
          </p:cNvSpPr>
          <p:nvPr/>
        </p:nvSpPr>
        <p:spPr bwMode="auto">
          <a:xfrm>
            <a:off x="1943100" y="836613"/>
            <a:ext cx="6877050" cy="539750"/>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endParaRPr lang="ja-JP" altLang="ja-JP" sz="2000"/>
          </a:p>
        </p:txBody>
      </p:sp>
      <p:sp>
        <p:nvSpPr>
          <p:cNvPr id="640009" name="Rectangle 9"/>
          <p:cNvSpPr>
            <a:spLocks noChangeArrowheads="1"/>
          </p:cNvSpPr>
          <p:nvPr/>
        </p:nvSpPr>
        <p:spPr bwMode="auto">
          <a:xfrm>
            <a:off x="1943100" y="836613"/>
            <a:ext cx="6877050" cy="792162"/>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t>自動販売機の過去の市場不具合を調査し、調査結果を拠り所としてテスト観点を抽出</a:t>
            </a:r>
          </a:p>
        </p:txBody>
      </p:sp>
      <p:sp>
        <p:nvSpPr>
          <p:cNvPr id="640010" name="Rectangle 10"/>
          <p:cNvSpPr>
            <a:spLocks noChangeArrowheads="1"/>
          </p:cNvSpPr>
          <p:nvPr/>
        </p:nvSpPr>
        <p:spPr bwMode="auto">
          <a:xfrm>
            <a:off x="215900" y="836613"/>
            <a:ext cx="1655763" cy="792162"/>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過去の不具合</a:t>
            </a:r>
          </a:p>
        </p:txBody>
      </p:sp>
      <p:pic>
        <p:nvPicPr>
          <p:cNvPr id="640013" name="Picture 13" descr="MC90029346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288" y="5373688"/>
            <a:ext cx="579437" cy="868362"/>
          </a:xfrm>
          <a:prstGeom prst="rect">
            <a:avLst/>
          </a:prstGeom>
          <a:noFill/>
          <a:extLst>
            <a:ext uri="{909E8E84-426E-40DD-AFC4-6F175D3DCCD1}">
              <a14:hiddenFill xmlns:a14="http://schemas.microsoft.com/office/drawing/2010/main">
                <a:solidFill>
                  <a:srgbClr val="FFFFFF"/>
                </a:solidFill>
              </a14:hiddenFill>
            </a:ext>
          </a:extLst>
        </p:spPr>
      </p:pic>
      <p:sp>
        <p:nvSpPr>
          <p:cNvPr id="13317" name="Rectangle 5"/>
          <p:cNvSpPr>
            <a:spLocks noChangeArrowheads="1"/>
          </p:cNvSpPr>
          <p:nvPr/>
        </p:nvSpPr>
        <p:spPr bwMode="auto">
          <a:xfrm>
            <a:off x="1135416" y="5747843"/>
            <a:ext cx="7599873" cy="517469"/>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a:ea typeface="HGP創英角ﾎﾟｯﾌﾟ体" panose="040B0A00000000000000" pitchFamily="50" charset="-128"/>
              </a:rPr>
              <a:t>アクティブノイズに関するテスト観点を多く抽出</a:t>
            </a:r>
            <a:endParaRPr lang="ja-JP" altLang="en-US">
              <a:latin typeface="Arial" panose="020B0604020202020204" pitchFamily="34" charset="0"/>
            </a:endParaRPr>
          </a:p>
        </p:txBody>
      </p:sp>
      <p:sp>
        <p:nvSpPr>
          <p:cNvPr id="640017" name="AutoShape 17"/>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0018" name="AutoShape 18"/>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0019" name="AutoShape 19"/>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0020" name="AutoShape 20"/>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0021" name="AutoShape 21"/>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0022" name="AutoShape 22"/>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0023" name="AutoShape 23"/>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0024" name="AutoShape 24"/>
          <p:cNvSpPr>
            <a:spLocks noChangeArrowheads="1"/>
          </p:cNvSpPr>
          <p:nvPr/>
        </p:nvSpPr>
        <p:spPr bwMode="auto">
          <a:xfrm>
            <a:off x="662463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　要求分析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40013"/>
                                        </p:tgtEl>
                                        <p:attrNameLst>
                                          <p:attrName>style.visibility</p:attrName>
                                        </p:attrNameLst>
                                      </p:cBhvr>
                                      <p:to>
                                        <p:strVal val="visible"/>
                                      </p:to>
                                    </p:set>
                                    <p:animEffect transition="in" filter="checkerboard(across)">
                                      <p:cBhvr>
                                        <p:cTn id="7" dur="500"/>
                                        <p:tgtEl>
                                          <p:spTgt spid="640013"/>
                                        </p:tgtEl>
                                      </p:cBhvr>
                                    </p:animEffect>
                                  </p:childTnLst>
                                </p:cTn>
                              </p:par>
                              <p:par>
                                <p:cTn id="8" presetID="5" presetClass="entr" presetSubtype="10" fill="hold" nodeType="withEffect">
                                  <p:stCondLst>
                                    <p:cond delay="0"/>
                                  </p:stCondLst>
                                  <p:childTnLst>
                                    <p:set>
                                      <p:cBhvr>
                                        <p:cTn id="9" dur="1" fill="hold">
                                          <p:stCondLst>
                                            <p:cond delay="0"/>
                                          </p:stCondLst>
                                        </p:cTn>
                                        <p:tgtEl>
                                          <p:spTgt spid="13317"/>
                                        </p:tgtEl>
                                        <p:attrNameLst>
                                          <p:attrName>style.visibility</p:attrName>
                                        </p:attrNameLst>
                                      </p:cBhvr>
                                      <p:to>
                                        <p:strVal val="visible"/>
                                      </p:to>
                                    </p:set>
                                    <p:animEffect transition="in" filter="checkerboard(across)">
                                      <p:cBhvr>
                                        <p:cTn id="10"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スライド番号プレースホルダー 3"/>
          <p:cNvSpPr>
            <a:spLocks noGrp="1"/>
          </p:cNvSpPr>
          <p:nvPr>
            <p:ph type="sldNum" sz="quarter" idx="10"/>
          </p:nvPr>
        </p:nvSpPr>
        <p:spPr/>
        <p:txBody>
          <a:bodyPr/>
          <a:lstStyle/>
          <a:p>
            <a:fld id="{3934110D-06DA-4426-8826-6DDEC7A90E74}" type="slidenum">
              <a:rPr lang="en-US" altLang="ja-JP"/>
              <a:pPr/>
              <a:t>11</a:t>
            </a:fld>
            <a:r>
              <a:rPr lang="en-US" altLang="ja-JP"/>
              <a:t> </a:t>
            </a:r>
            <a:r>
              <a:rPr lang="en-US" altLang="ja-JP" sz="900"/>
              <a:t>/29</a:t>
            </a:r>
          </a:p>
        </p:txBody>
      </p:sp>
      <p:pic>
        <p:nvPicPr>
          <p:cNvPr id="64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5175"/>
            <a:ext cx="9144000" cy="50069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1026" name="Rectangle 2"/>
          <p:cNvSpPr>
            <a:spLocks noGrp="1" noChangeArrowheads="1"/>
          </p:cNvSpPr>
          <p:nvPr>
            <p:ph type="title"/>
          </p:nvPr>
        </p:nvSpPr>
        <p:spPr/>
        <p:txBody>
          <a:bodyPr/>
          <a:lstStyle/>
          <a:p>
            <a:r>
              <a:rPr lang="ja-JP" altLang="en-US"/>
              <a:t>「システムの知識」を拠り所にテスト観点を抽出</a:t>
            </a:r>
          </a:p>
        </p:txBody>
      </p:sp>
      <p:sp>
        <p:nvSpPr>
          <p:cNvPr id="641027" name="Rectangle 3"/>
          <p:cNvSpPr>
            <a:spLocks noChangeArrowheads="1"/>
          </p:cNvSpPr>
          <p:nvPr/>
        </p:nvSpPr>
        <p:spPr bwMode="auto">
          <a:xfrm>
            <a:off x="215900" y="836613"/>
            <a:ext cx="1655763" cy="684212"/>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システムの知識</a:t>
            </a:r>
          </a:p>
        </p:txBody>
      </p:sp>
      <p:pic>
        <p:nvPicPr>
          <p:cNvPr id="64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1557338"/>
            <a:ext cx="2339975" cy="5619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032" name="Picture 8" descr="MC900293466[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288" y="5373688"/>
            <a:ext cx="579437" cy="868362"/>
          </a:xfrm>
          <a:prstGeom prst="rect">
            <a:avLst/>
          </a:prstGeom>
          <a:noFill/>
          <a:extLst>
            <a:ext uri="{909E8E84-426E-40DD-AFC4-6F175D3DCCD1}">
              <a14:hiddenFill xmlns:a14="http://schemas.microsoft.com/office/drawing/2010/main">
                <a:solidFill>
                  <a:srgbClr val="FFFFFF"/>
                </a:solidFill>
              </a14:hiddenFill>
            </a:ext>
          </a:extLst>
        </p:spPr>
      </p:pic>
      <p:sp>
        <p:nvSpPr>
          <p:cNvPr id="13317" name="Rectangle 5"/>
          <p:cNvSpPr>
            <a:spLocks noChangeArrowheads="1"/>
          </p:cNvSpPr>
          <p:nvPr/>
        </p:nvSpPr>
        <p:spPr bwMode="auto">
          <a:xfrm>
            <a:off x="1135416" y="5747843"/>
            <a:ext cx="7599873" cy="517469"/>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en-US" altLang="ja-JP">
                <a:latin typeface="HGP創英角ﾎﾟｯﾌﾟ体" panose="040B0A00000000000000" pitchFamily="50" charset="-128"/>
                <a:ea typeface="HGP創英角ﾎﾟｯﾌﾟ体" panose="040B0A00000000000000" pitchFamily="50" charset="-128"/>
              </a:rPr>
              <a:t>HW</a:t>
            </a:r>
            <a:r>
              <a:rPr lang="ja-JP" altLang="en-US">
                <a:ea typeface="HGP創英角ﾎﾟｯﾌﾟ体" panose="040B0A00000000000000" pitchFamily="50" charset="-128"/>
              </a:rPr>
              <a:t>周り、ノイズ、タイミングなどのテスト観点を抽出</a:t>
            </a:r>
            <a:endParaRPr lang="ja-JP" altLang="en-US">
              <a:latin typeface="Arial" panose="020B0604020202020204" pitchFamily="34" charset="0"/>
            </a:endParaRPr>
          </a:p>
        </p:txBody>
      </p:sp>
      <p:sp>
        <p:nvSpPr>
          <p:cNvPr id="641028" name="Rectangle 4"/>
          <p:cNvSpPr>
            <a:spLocks noChangeArrowheads="1"/>
          </p:cNvSpPr>
          <p:nvPr/>
        </p:nvSpPr>
        <p:spPr bwMode="auto">
          <a:xfrm>
            <a:off x="1943100" y="836613"/>
            <a:ext cx="6877050" cy="684212"/>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t>類似システムとして自動車</a:t>
            </a:r>
            <a:r>
              <a:rPr lang="en-US" altLang="ja-JP" sz="2000"/>
              <a:t>ECU</a:t>
            </a:r>
            <a:r>
              <a:rPr lang="ja-JP" altLang="en-US" sz="2000"/>
              <a:t>の知識を活用して、テスト観点を抽出</a:t>
            </a:r>
          </a:p>
        </p:txBody>
      </p:sp>
      <p:sp>
        <p:nvSpPr>
          <p:cNvPr id="641036" name="AutoShape 12"/>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1037" name="AutoShape 13"/>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1038" name="AutoShape 14"/>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1039" name="AutoShape 15"/>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1040" name="AutoShape 16"/>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1041" name="AutoShape 17"/>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1042" name="AutoShape 18"/>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1043" name="AutoShape 19"/>
          <p:cNvSpPr>
            <a:spLocks noChangeArrowheads="1"/>
          </p:cNvSpPr>
          <p:nvPr/>
        </p:nvSpPr>
        <p:spPr bwMode="auto">
          <a:xfrm>
            <a:off x="662463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　要求分析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41032"/>
                                        </p:tgtEl>
                                        <p:attrNameLst>
                                          <p:attrName>style.visibility</p:attrName>
                                        </p:attrNameLst>
                                      </p:cBhvr>
                                      <p:to>
                                        <p:strVal val="visible"/>
                                      </p:to>
                                    </p:set>
                                    <p:animEffect transition="in" filter="checkerboard(across)">
                                      <p:cBhvr>
                                        <p:cTn id="7" dur="500"/>
                                        <p:tgtEl>
                                          <p:spTgt spid="641032"/>
                                        </p:tgtEl>
                                      </p:cBhvr>
                                    </p:animEffect>
                                  </p:childTnLst>
                                </p:cTn>
                              </p:par>
                              <p:par>
                                <p:cTn id="8" presetID="5" presetClass="entr" presetSubtype="10" fill="hold" nodeType="withEffect">
                                  <p:stCondLst>
                                    <p:cond delay="0"/>
                                  </p:stCondLst>
                                  <p:childTnLst>
                                    <p:set>
                                      <p:cBhvr>
                                        <p:cTn id="9" dur="1" fill="hold">
                                          <p:stCondLst>
                                            <p:cond delay="0"/>
                                          </p:stCondLst>
                                        </p:cTn>
                                        <p:tgtEl>
                                          <p:spTgt spid="13317"/>
                                        </p:tgtEl>
                                        <p:attrNameLst>
                                          <p:attrName>style.visibility</p:attrName>
                                        </p:attrNameLst>
                                      </p:cBhvr>
                                      <p:to>
                                        <p:strVal val="visible"/>
                                      </p:to>
                                    </p:set>
                                    <p:animEffect transition="in" filter="checkerboard(across)">
                                      <p:cBhvr>
                                        <p:cTn id="10"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スライド番号プレースホルダー 3"/>
          <p:cNvSpPr>
            <a:spLocks noGrp="1"/>
          </p:cNvSpPr>
          <p:nvPr>
            <p:ph type="sldNum" sz="quarter" idx="10"/>
          </p:nvPr>
        </p:nvSpPr>
        <p:spPr/>
        <p:txBody>
          <a:bodyPr/>
          <a:lstStyle/>
          <a:p>
            <a:fld id="{7C8A165F-FAB2-4EA2-886E-A4BF5A62A259}" type="slidenum">
              <a:rPr lang="en-US" altLang="ja-JP"/>
              <a:pPr/>
              <a:t>12</a:t>
            </a:fld>
            <a:r>
              <a:rPr lang="en-US" altLang="ja-JP"/>
              <a:t> </a:t>
            </a:r>
            <a:r>
              <a:rPr lang="en-US" altLang="ja-JP" sz="900"/>
              <a:t>/29</a:t>
            </a:r>
          </a:p>
        </p:txBody>
      </p:sp>
      <p:pic>
        <p:nvPicPr>
          <p:cNvPr id="646166"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7225"/>
            <a:ext cx="9144000" cy="52943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6146" name="Rectangle 2"/>
          <p:cNvSpPr>
            <a:spLocks noGrp="1" noChangeArrowheads="1"/>
          </p:cNvSpPr>
          <p:nvPr>
            <p:ph type="title"/>
          </p:nvPr>
        </p:nvSpPr>
        <p:spPr/>
        <p:txBody>
          <a:bodyPr/>
          <a:lstStyle/>
          <a:p>
            <a:r>
              <a:rPr lang="ja-JP" altLang="en-US"/>
              <a:t>テスト観点一覧の作成</a:t>
            </a:r>
          </a:p>
        </p:txBody>
      </p:sp>
      <p:pic>
        <p:nvPicPr>
          <p:cNvPr id="64615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520825"/>
            <a:ext cx="2089150" cy="5016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6153" name="Rectangle 9"/>
          <p:cNvSpPr>
            <a:spLocks noChangeArrowheads="1"/>
          </p:cNvSpPr>
          <p:nvPr/>
        </p:nvSpPr>
        <p:spPr bwMode="auto">
          <a:xfrm>
            <a:off x="142875" y="800100"/>
            <a:ext cx="4897438" cy="39687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r>
              <a:rPr lang="ja-JP" altLang="en-US" sz="2000"/>
              <a:t>抽出した観点をまとめ、一覧に整理する</a:t>
            </a:r>
          </a:p>
        </p:txBody>
      </p:sp>
      <p:sp>
        <p:nvSpPr>
          <p:cNvPr id="13317" name="Rectangle 5"/>
          <p:cNvSpPr>
            <a:spLocks noChangeArrowheads="1"/>
          </p:cNvSpPr>
          <p:nvPr/>
        </p:nvSpPr>
        <p:spPr bwMode="auto">
          <a:xfrm>
            <a:off x="884101" y="5857381"/>
            <a:ext cx="8029815" cy="517468"/>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a:latin typeface="HGP創英角ﾎﾟｯﾌﾟ体" panose="040B0A00000000000000" pitchFamily="50" charset="-128"/>
                <a:ea typeface="HGP創英角ﾎﾟｯﾌﾟ体" panose="040B0A00000000000000" pitchFamily="50" charset="-128"/>
              </a:rPr>
              <a:t>拠り所の活用で、自力では気づけないテスト観点に気づけた</a:t>
            </a:r>
            <a:endParaRPr lang="ja-JP" altLang="en-US">
              <a:latin typeface="Arial" panose="020B0604020202020204" pitchFamily="34" charset="0"/>
            </a:endParaRPr>
          </a:p>
        </p:txBody>
      </p:sp>
      <p:pic>
        <p:nvPicPr>
          <p:cNvPr id="646157" name="Picture 13" descr="MC900293466[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5481638"/>
            <a:ext cx="579437" cy="868362"/>
          </a:xfrm>
          <a:prstGeom prst="rect">
            <a:avLst/>
          </a:prstGeom>
          <a:noFill/>
          <a:extLst>
            <a:ext uri="{909E8E84-426E-40DD-AFC4-6F175D3DCCD1}">
              <a14:hiddenFill xmlns:a14="http://schemas.microsoft.com/office/drawing/2010/main">
                <a:solidFill>
                  <a:srgbClr val="FFFFFF"/>
                </a:solidFill>
              </a14:hiddenFill>
            </a:ext>
          </a:extLst>
        </p:spPr>
      </p:pic>
      <p:sp>
        <p:nvSpPr>
          <p:cNvPr id="646158" name="AutoShape 14"/>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6159" name="AutoShape 15"/>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6160" name="AutoShape 16"/>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6161" name="AutoShape 17"/>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6162" name="AutoShape 18"/>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6163" name="AutoShape 19"/>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6164" name="AutoShape 20"/>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6165" name="AutoShape 21"/>
          <p:cNvSpPr>
            <a:spLocks noChangeArrowheads="1"/>
          </p:cNvSpPr>
          <p:nvPr/>
        </p:nvSpPr>
        <p:spPr bwMode="auto">
          <a:xfrm>
            <a:off x="662463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　要求分析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checkerboard(across)">
                                      <p:cBhvr>
                                        <p:cTn id="7" dur="500"/>
                                        <p:tgtEl>
                                          <p:spTgt spid="13317"/>
                                        </p:tgtEl>
                                      </p:cBhvr>
                                    </p:animEffect>
                                  </p:childTnLst>
                                </p:cTn>
                              </p:par>
                              <p:par>
                                <p:cTn id="8" presetID="5" presetClass="entr" presetSubtype="10" fill="hold" nodeType="withEffect">
                                  <p:stCondLst>
                                    <p:cond delay="0"/>
                                  </p:stCondLst>
                                  <p:childTnLst>
                                    <p:set>
                                      <p:cBhvr>
                                        <p:cTn id="9" dur="1" fill="hold">
                                          <p:stCondLst>
                                            <p:cond delay="0"/>
                                          </p:stCondLst>
                                        </p:cTn>
                                        <p:tgtEl>
                                          <p:spTgt spid="646157"/>
                                        </p:tgtEl>
                                        <p:attrNameLst>
                                          <p:attrName>style.visibility</p:attrName>
                                        </p:attrNameLst>
                                      </p:cBhvr>
                                      <p:to>
                                        <p:strVal val="visible"/>
                                      </p:to>
                                    </p:set>
                                    <p:animEffect transition="in" filter="checkerboard(across)">
                                      <p:cBhvr>
                                        <p:cTn id="10" dur="500"/>
                                        <p:tgtEl>
                                          <p:spTgt spid="646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スライド番号プレースホルダー 3"/>
          <p:cNvSpPr>
            <a:spLocks noGrp="1"/>
          </p:cNvSpPr>
          <p:nvPr>
            <p:ph type="sldNum" sz="quarter" idx="10"/>
          </p:nvPr>
        </p:nvSpPr>
        <p:spPr/>
        <p:txBody>
          <a:bodyPr/>
          <a:lstStyle/>
          <a:p>
            <a:fld id="{5933FE8E-4A2A-4833-97C4-14D93ECF4B10}" type="slidenum">
              <a:rPr lang="en-US" altLang="ja-JP"/>
              <a:pPr/>
              <a:t>13</a:t>
            </a:fld>
            <a:r>
              <a:rPr lang="en-US" altLang="ja-JP"/>
              <a:t> </a:t>
            </a:r>
            <a:r>
              <a:rPr lang="en-US" altLang="ja-JP" sz="900"/>
              <a:t>/29</a:t>
            </a:r>
          </a:p>
        </p:txBody>
      </p:sp>
      <p:pic>
        <p:nvPicPr>
          <p:cNvPr id="64923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57450"/>
            <a:ext cx="7777163" cy="39036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9219" name="Rectangle 3"/>
          <p:cNvSpPr>
            <a:spLocks noGrp="1" noChangeArrowheads="1"/>
          </p:cNvSpPr>
          <p:nvPr>
            <p:ph type="title"/>
          </p:nvPr>
        </p:nvSpPr>
        <p:spPr/>
        <p:txBody>
          <a:bodyPr/>
          <a:lstStyle/>
          <a:p>
            <a:r>
              <a:rPr lang="ja-JP" altLang="en-US"/>
              <a:t>目指したこと</a:t>
            </a:r>
          </a:p>
        </p:txBody>
      </p:sp>
      <p:sp>
        <p:nvSpPr>
          <p:cNvPr id="649221" name="Rectangle 5"/>
          <p:cNvSpPr>
            <a:spLocks noChangeArrowheads="1"/>
          </p:cNvSpPr>
          <p:nvPr/>
        </p:nvSpPr>
        <p:spPr bwMode="auto">
          <a:xfrm>
            <a:off x="323850" y="836613"/>
            <a:ext cx="2700338" cy="720725"/>
          </a:xfrm>
          <a:prstGeom prst="rect">
            <a:avLst/>
          </a:prstGeom>
          <a:solidFill>
            <a:srgbClr val="969696"/>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テストの実施漏れを</a:t>
            </a:r>
          </a:p>
          <a:p>
            <a:pPr algn="l"/>
            <a:r>
              <a:rPr lang="ja-JP" altLang="en-US" sz="2000">
                <a:latin typeface="Tahoma" panose="020B0604030504040204" pitchFamily="34" charset="0"/>
              </a:rPr>
              <a:t>無くしたい</a:t>
            </a:r>
          </a:p>
        </p:txBody>
      </p:sp>
      <p:sp>
        <p:nvSpPr>
          <p:cNvPr id="649222" name="AutoShape 6"/>
          <p:cNvSpPr>
            <a:spLocks noChangeArrowheads="1"/>
          </p:cNvSpPr>
          <p:nvPr/>
        </p:nvSpPr>
        <p:spPr bwMode="auto">
          <a:xfrm>
            <a:off x="3132138" y="977900"/>
            <a:ext cx="473075" cy="485775"/>
          </a:xfrm>
          <a:prstGeom prst="rightArrow">
            <a:avLst>
              <a:gd name="adj1" fmla="val 49676"/>
              <a:gd name="adj2" fmla="val 40940"/>
            </a:avLst>
          </a:prstGeom>
          <a:solidFill>
            <a:srgbClr val="96969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9223" name="Rectangle 7"/>
          <p:cNvSpPr>
            <a:spLocks noChangeArrowheads="1"/>
          </p:cNvSpPr>
          <p:nvPr/>
        </p:nvSpPr>
        <p:spPr bwMode="auto">
          <a:xfrm>
            <a:off x="3708400" y="1663700"/>
            <a:ext cx="5184775" cy="7207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テストアーキテクチャ設計工程で、</a:t>
            </a:r>
          </a:p>
          <a:p>
            <a:pPr algn="l"/>
            <a:r>
              <a:rPr lang="ja-JP" altLang="en-US" sz="2000">
                <a:latin typeface="Tahoma" panose="020B0604030504040204" pitchFamily="34" charset="0"/>
              </a:rPr>
              <a:t>テストを効率的に進めるためテストを設計</a:t>
            </a:r>
          </a:p>
        </p:txBody>
      </p:sp>
      <p:sp>
        <p:nvSpPr>
          <p:cNvPr id="649224" name="Rectangle 8"/>
          <p:cNvSpPr>
            <a:spLocks noChangeArrowheads="1"/>
          </p:cNvSpPr>
          <p:nvPr/>
        </p:nvSpPr>
        <p:spPr bwMode="auto">
          <a:xfrm>
            <a:off x="323850" y="1663700"/>
            <a:ext cx="2700338" cy="7207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テストを効率的に</a:t>
            </a:r>
          </a:p>
          <a:p>
            <a:pPr algn="l"/>
            <a:r>
              <a:rPr lang="ja-JP" altLang="en-US" sz="2000">
                <a:latin typeface="Tahoma" panose="020B0604030504040204" pitchFamily="34" charset="0"/>
              </a:rPr>
              <a:t>進めたい</a:t>
            </a:r>
          </a:p>
        </p:txBody>
      </p:sp>
      <p:sp>
        <p:nvSpPr>
          <p:cNvPr id="649225" name="AutoShape 9"/>
          <p:cNvSpPr>
            <a:spLocks noChangeArrowheads="1"/>
          </p:cNvSpPr>
          <p:nvPr/>
        </p:nvSpPr>
        <p:spPr bwMode="auto">
          <a:xfrm>
            <a:off x="3132138" y="1804988"/>
            <a:ext cx="473075" cy="485775"/>
          </a:xfrm>
          <a:prstGeom prst="rightArrow">
            <a:avLst>
              <a:gd name="adj1" fmla="val 49676"/>
              <a:gd name="adj2" fmla="val 40940"/>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pic>
        <p:nvPicPr>
          <p:cNvPr id="649226" name="Picture 10" descr="AMPOI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8350" y="4652963"/>
            <a:ext cx="608013" cy="1711325"/>
          </a:xfrm>
          <a:prstGeom prst="rect">
            <a:avLst/>
          </a:prstGeom>
          <a:noFill/>
          <a:extLst>
            <a:ext uri="{909E8E84-426E-40DD-AFC4-6F175D3DCCD1}">
              <a14:hiddenFill xmlns:a14="http://schemas.microsoft.com/office/drawing/2010/main">
                <a:solidFill>
                  <a:srgbClr val="FFFFFF"/>
                </a:solidFill>
              </a14:hiddenFill>
            </a:ext>
          </a:extLst>
        </p:spPr>
      </p:pic>
      <p:sp>
        <p:nvSpPr>
          <p:cNvPr id="649228" name="Oval 12"/>
          <p:cNvSpPr>
            <a:spLocks noChangeArrowheads="1"/>
          </p:cNvSpPr>
          <p:nvPr/>
        </p:nvSpPr>
        <p:spPr bwMode="auto">
          <a:xfrm>
            <a:off x="539750" y="4976813"/>
            <a:ext cx="1439863" cy="684212"/>
          </a:xfrm>
          <a:prstGeom prst="ellipse">
            <a:avLst/>
          </a:prstGeom>
          <a:noFill/>
          <a:ln w="63500" algn="ctr">
            <a:solidFill>
              <a:srgbClr val="FF0000"/>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9230" name="Oval 14"/>
          <p:cNvSpPr>
            <a:spLocks noChangeArrowheads="1"/>
          </p:cNvSpPr>
          <p:nvPr/>
        </p:nvSpPr>
        <p:spPr bwMode="auto">
          <a:xfrm>
            <a:off x="2484438" y="4976813"/>
            <a:ext cx="1403350" cy="684212"/>
          </a:xfrm>
          <a:prstGeom prst="ellipse">
            <a:avLst/>
          </a:prstGeom>
          <a:noFill/>
          <a:ln w="63500" algn="ctr">
            <a:solidFill>
              <a:srgbClr val="FF0000"/>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9231" name="AutoShape 15"/>
          <p:cNvSpPr>
            <a:spLocks noChangeArrowheads="1"/>
          </p:cNvSpPr>
          <p:nvPr/>
        </p:nvSpPr>
        <p:spPr bwMode="auto">
          <a:xfrm>
            <a:off x="4356100" y="4905375"/>
            <a:ext cx="1187450" cy="466725"/>
          </a:xfrm>
          <a:prstGeom prst="flowChartDocument">
            <a:avLst/>
          </a:prstGeom>
          <a:noFill/>
          <a:ln w="635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400"/>
          </a:p>
        </p:txBody>
      </p:sp>
      <p:sp>
        <p:nvSpPr>
          <p:cNvPr id="649232" name="AutoShape 16"/>
          <p:cNvSpPr>
            <a:spLocks noChangeArrowheads="1"/>
          </p:cNvSpPr>
          <p:nvPr/>
        </p:nvSpPr>
        <p:spPr bwMode="auto">
          <a:xfrm>
            <a:off x="4356100" y="5589588"/>
            <a:ext cx="1187450" cy="466725"/>
          </a:xfrm>
          <a:prstGeom prst="flowChartDocument">
            <a:avLst/>
          </a:prstGeom>
          <a:noFill/>
          <a:ln w="635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400"/>
          </a:p>
        </p:txBody>
      </p:sp>
      <p:sp>
        <p:nvSpPr>
          <p:cNvPr id="649234" name="AutoShape 18"/>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9235" name="AutoShape 19"/>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9236" name="AutoShape 20"/>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9237" name="AutoShape 21"/>
          <p:cNvSpPr>
            <a:spLocks noChangeArrowheads="1"/>
          </p:cNvSpPr>
          <p:nvPr/>
        </p:nvSpPr>
        <p:spPr bwMode="auto">
          <a:xfrm>
            <a:off x="7402513"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sp>
        <p:nvSpPr>
          <p:cNvPr id="649238" name="Rectangle 22"/>
          <p:cNvSpPr>
            <a:spLocks noChangeArrowheads="1"/>
          </p:cNvSpPr>
          <p:nvPr/>
        </p:nvSpPr>
        <p:spPr bwMode="auto">
          <a:xfrm>
            <a:off x="3708400" y="836613"/>
            <a:ext cx="5184775" cy="720725"/>
          </a:xfrm>
          <a:prstGeom prst="rect">
            <a:avLst/>
          </a:prstGeom>
          <a:solidFill>
            <a:srgbClr val="969696"/>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テスト要求分析の工程で、</a:t>
            </a:r>
          </a:p>
          <a:p>
            <a:pPr algn="l"/>
            <a:r>
              <a:rPr lang="ja-JP" altLang="en-US" sz="2000">
                <a:latin typeface="Tahoma" panose="020B0604030504040204" pitchFamily="34" charset="0"/>
              </a:rPr>
              <a:t>できるだけ多くのテスト観点を抽出</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スライド番号プレースホルダー 3"/>
          <p:cNvSpPr>
            <a:spLocks noGrp="1"/>
          </p:cNvSpPr>
          <p:nvPr>
            <p:ph type="sldNum" sz="quarter" idx="10"/>
          </p:nvPr>
        </p:nvSpPr>
        <p:spPr/>
        <p:txBody>
          <a:bodyPr/>
          <a:lstStyle/>
          <a:p>
            <a:fld id="{33C130D4-A70B-4115-AF3D-4561A56DC7B6}" type="slidenum">
              <a:rPr lang="en-US" altLang="ja-JP"/>
              <a:pPr/>
              <a:t>14</a:t>
            </a:fld>
            <a:r>
              <a:rPr lang="en-US" altLang="ja-JP"/>
              <a:t> </a:t>
            </a:r>
            <a:r>
              <a:rPr lang="en-US" altLang="ja-JP" sz="900"/>
              <a:t>/29</a:t>
            </a:r>
          </a:p>
        </p:txBody>
      </p:sp>
      <p:sp>
        <p:nvSpPr>
          <p:cNvPr id="629762" name="Rectangle 2"/>
          <p:cNvSpPr>
            <a:spLocks noGrp="1" noChangeArrowheads="1"/>
          </p:cNvSpPr>
          <p:nvPr>
            <p:ph type="title"/>
          </p:nvPr>
        </p:nvSpPr>
        <p:spPr>
          <a:xfrm>
            <a:off x="0" y="0"/>
            <a:ext cx="9144000" cy="620713"/>
          </a:xfrm>
        </p:spPr>
        <p:txBody>
          <a:bodyPr/>
          <a:lstStyle/>
          <a:p>
            <a:r>
              <a:rPr lang="ja-JP" altLang="en-US"/>
              <a:t>テストを効率的に進めるための工夫　</a:t>
            </a:r>
            <a:r>
              <a:rPr lang="en-US" altLang="ja-JP"/>
              <a:t>(</a:t>
            </a:r>
            <a:r>
              <a:rPr lang="ja-JP" altLang="en-US"/>
              <a:t>問題点①</a:t>
            </a:r>
            <a:r>
              <a:rPr lang="en-US" altLang="ja-JP"/>
              <a:t>)</a:t>
            </a:r>
          </a:p>
        </p:txBody>
      </p:sp>
      <p:sp>
        <p:nvSpPr>
          <p:cNvPr id="629764" name="AutoShape 4"/>
          <p:cNvSpPr>
            <a:spLocks noChangeArrowheads="1"/>
          </p:cNvSpPr>
          <p:nvPr/>
        </p:nvSpPr>
        <p:spPr bwMode="auto">
          <a:xfrm>
            <a:off x="3059113" y="2997200"/>
            <a:ext cx="2376487" cy="754063"/>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マスタ</a:t>
            </a:r>
            <a:r>
              <a:rPr lang="en-US" altLang="ja-JP" sz="1800"/>
              <a:t>CPU</a:t>
            </a:r>
          </a:p>
        </p:txBody>
      </p:sp>
      <p:sp>
        <p:nvSpPr>
          <p:cNvPr id="629765" name="AutoShape 5"/>
          <p:cNvSpPr>
            <a:spLocks noChangeArrowheads="1"/>
          </p:cNvSpPr>
          <p:nvPr/>
        </p:nvSpPr>
        <p:spPr bwMode="auto">
          <a:xfrm>
            <a:off x="142875" y="4322763"/>
            <a:ext cx="1009650" cy="1042987"/>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貨幣処理</a:t>
            </a:r>
          </a:p>
          <a:p>
            <a:r>
              <a:rPr lang="en-US" altLang="ja-JP" sz="1800"/>
              <a:t>CPU</a:t>
            </a:r>
          </a:p>
        </p:txBody>
      </p:sp>
      <p:sp>
        <p:nvSpPr>
          <p:cNvPr id="629766" name="AutoShape 6"/>
          <p:cNvSpPr>
            <a:spLocks noChangeArrowheads="1"/>
          </p:cNvSpPr>
          <p:nvPr/>
        </p:nvSpPr>
        <p:spPr bwMode="auto">
          <a:xfrm>
            <a:off x="1554163" y="4322763"/>
            <a:ext cx="915987" cy="942975"/>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800"/>
          </a:p>
        </p:txBody>
      </p:sp>
      <p:sp>
        <p:nvSpPr>
          <p:cNvPr id="629767" name="AutoShape 7"/>
          <p:cNvSpPr>
            <a:spLocks noChangeArrowheads="1"/>
          </p:cNvSpPr>
          <p:nvPr/>
        </p:nvSpPr>
        <p:spPr bwMode="auto">
          <a:xfrm>
            <a:off x="2519363" y="4322763"/>
            <a:ext cx="1009650" cy="1042987"/>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販売ﾎﾞﾀﾝ</a:t>
            </a:r>
          </a:p>
          <a:p>
            <a:r>
              <a:rPr lang="en-US" altLang="ja-JP" sz="1800"/>
              <a:t>CPU</a:t>
            </a:r>
          </a:p>
        </p:txBody>
      </p:sp>
      <p:sp>
        <p:nvSpPr>
          <p:cNvPr id="629768" name="AutoShape 8"/>
          <p:cNvSpPr>
            <a:spLocks noChangeArrowheads="1"/>
          </p:cNvSpPr>
          <p:nvPr/>
        </p:nvSpPr>
        <p:spPr bwMode="auto">
          <a:xfrm>
            <a:off x="3600450" y="4322763"/>
            <a:ext cx="1009650" cy="1042987"/>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商品</a:t>
            </a:r>
          </a:p>
          <a:p>
            <a:r>
              <a:rPr lang="ja-JP" altLang="en-US" sz="1800"/>
              <a:t>取出し口</a:t>
            </a:r>
          </a:p>
          <a:p>
            <a:r>
              <a:rPr lang="en-US" altLang="ja-JP" sz="1800"/>
              <a:t>CPU</a:t>
            </a:r>
          </a:p>
        </p:txBody>
      </p:sp>
      <p:sp>
        <p:nvSpPr>
          <p:cNvPr id="629769" name="AutoShape 9"/>
          <p:cNvSpPr>
            <a:spLocks noChangeArrowheads="1"/>
          </p:cNvSpPr>
          <p:nvPr/>
        </p:nvSpPr>
        <p:spPr bwMode="auto">
          <a:xfrm>
            <a:off x="1439863" y="4394200"/>
            <a:ext cx="915987" cy="942975"/>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800"/>
          </a:p>
        </p:txBody>
      </p:sp>
      <p:sp>
        <p:nvSpPr>
          <p:cNvPr id="629770" name="AutoShape 10"/>
          <p:cNvSpPr>
            <a:spLocks noChangeArrowheads="1"/>
          </p:cNvSpPr>
          <p:nvPr/>
        </p:nvSpPr>
        <p:spPr bwMode="auto">
          <a:xfrm>
            <a:off x="1295400" y="4467225"/>
            <a:ext cx="915988" cy="942975"/>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800"/>
          </a:p>
        </p:txBody>
      </p:sp>
      <p:sp>
        <p:nvSpPr>
          <p:cNvPr id="629771" name="AutoShape 11"/>
          <p:cNvSpPr>
            <a:spLocks noChangeArrowheads="1"/>
          </p:cNvSpPr>
          <p:nvPr/>
        </p:nvSpPr>
        <p:spPr bwMode="auto">
          <a:xfrm>
            <a:off x="1187450" y="4538663"/>
            <a:ext cx="915988" cy="942975"/>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ラック</a:t>
            </a:r>
          </a:p>
          <a:p>
            <a:r>
              <a:rPr lang="en-US" altLang="ja-JP" sz="1800"/>
              <a:t>CPU</a:t>
            </a:r>
          </a:p>
        </p:txBody>
      </p:sp>
      <p:sp>
        <p:nvSpPr>
          <p:cNvPr id="629772" name="AutoShape 12"/>
          <p:cNvSpPr>
            <a:spLocks noChangeArrowheads="1"/>
          </p:cNvSpPr>
          <p:nvPr/>
        </p:nvSpPr>
        <p:spPr bwMode="auto">
          <a:xfrm>
            <a:off x="4679950" y="4322763"/>
            <a:ext cx="1009650" cy="1042987"/>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懸賞</a:t>
            </a:r>
          </a:p>
          <a:p>
            <a:r>
              <a:rPr lang="ja-JP" altLang="en-US" sz="1800"/>
              <a:t>ﾙｰﾚｯﾄ機</a:t>
            </a:r>
          </a:p>
          <a:p>
            <a:r>
              <a:rPr lang="en-US" altLang="ja-JP" sz="1800"/>
              <a:t>CPU</a:t>
            </a:r>
          </a:p>
        </p:txBody>
      </p:sp>
      <p:sp>
        <p:nvSpPr>
          <p:cNvPr id="629773" name="AutoShape 13"/>
          <p:cNvSpPr>
            <a:spLocks noChangeArrowheads="1"/>
          </p:cNvSpPr>
          <p:nvPr/>
        </p:nvSpPr>
        <p:spPr bwMode="auto">
          <a:xfrm>
            <a:off x="5759450" y="4322763"/>
            <a:ext cx="1009650" cy="1042987"/>
          </a:xfrm>
          <a:prstGeom prst="flowChartAlternateProcess">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売り上げ</a:t>
            </a:r>
          </a:p>
          <a:p>
            <a:r>
              <a:rPr lang="en-US" altLang="ja-JP" sz="1800"/>
              <a:t>DB</a:t>
            </a:r>
          </a:p>
          <a:p>
            <a:r>
              <a:rPr lang="en-US" altLang="ja-JP" sz="1800"/>
              <a:t>CPU</a:t>
            </a:r>
          </a:p>
        </p:txBody>
      </p:sp>
      <p:sp>
        <p:nvSpPr>
          <p:cNvPr id="629774" name="AutoShape 14"/>
          <p:cNvSpPr>
            <a:spLocks noChangeArrowheads="1"/>
          </p:cNvSpPr>
          <p:nvPr/>
        </p:nvSpPr>
        <p:spPr bwMode="auto">
          <a:xfrm>
            <a:off x="6840538" y="4322763"/>
            <a:ext cx="1009650" cy="1042987"/>
          </a:xfrm>
          <a:prstGeom prst="flowChartAlternateProcess">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紙幣管理</a:t>
            </a:r>
          </a:p>
          <a:p>
            <a:r>
              <a:rPr lang="en-US" altLang="ja-JP" sz="1800"/>
              <a:t>CPU</a:t>
            </a:r>
          </a:p>
        </p:txBody>
      </p:sp>
      <p:sp>
        <p:nvSpPr>
          <p:cNvPr id="629775" name="AutoShape 15"/>
          <p:cNvSpPr>
            <a:spLocks noChangeArrowheads="1"/>
          </p:cNvSpPr>
          <p:nvPr/>
        </p:nvSpPr>
        <p:spPr bwMode="auto">
          <a:xfrm>
            <a:off x="7920038" y="4322763"/>
            <a:ext cx="1009650" cy="1042987"/>
          </a:xfrm>
          <a:prstGeom prst="flowChartAlternateProcess">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硬貨管理</a:t>
            </a:r>
          </a:p>
          <a:p>
            <a:r>
              <a:rPr lang="en-US" altLang="ja-JP" sz="1800"/>
              <a:t>CPU</a:t>
            </a:r>
          </a:p>
        </p:txBody>
      </p:sp>
      <p:cxnSp>
        <p:nvCxnSpPr>
          <p:cNvPr id="629776" name="AutoShape 16"/>
          <p:cNvCxnSpPr>
            <a:cxnSpLocks noChangeShapeType="1"/>
            <a:stCxn id="629765" idx="0"/>
            <a:endCxn id="629764" idx="2"/>
          </p:cNvCxnSpPr>
          <p:nvPr/>
        </p:nvCxnSpPr>
        <p:spPr bwMode="auto">
          <a:xfrm rot="16200000">
            <a:off x="2162175" y="2236788"/>
            <a:ext cx="571500" cy="360045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9777" name="AutoShape 17"/>
          <p:cNvCxnSpPr>
            <a:cxnSpLocks noChangeShapeType="1"/>
            <a:stCxn id="629767" idx="0"/>
            <a:endCxn id="629764" idx="2"/>
          </p:cNvCxnSpPr>
          <p:nvPr/>
        </p:nvCxnSpPr>
        <p:spPr bwMode="auto">
          <a:xfrm rot="16200000">
            <a:off x="3350419" y="3425032"/>
            <a:ext cx="571500" cy="1223962"/>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9778" name="AutoShape 18"/>
          <p:cNvCxnSpPr>
            <a:cxnSpLocks noChangeShapeType="1"/>
            <a:stCxn id="629768" idx="0"/>
            <a:endCxn id="629764" idx="2"/>
          </p:cNvCxnSpPr>
          <p:nvPr/>
        </p:nvCxnSpPr>
        <p:spPr bwMode="auto">
          <a:xfrm rot="16200000">
            <a:off x="3890963" y="3965575"/>
            <a:ext cx="571500" cy="14287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9779" name="AutoShape 19"/>
          <p:cNvCxnSpPr>
            <a:cxnSpLocks noChangeShapeType="1"/>
            <a:stCxn id="629772" idx="0"/>
            <a:endCxn id="629764" idx="2"/>
          </p:cNvCxnSpPr>
          <p:nvPr/>
        </p:nvCxnSpPr>
        <p:spPr bwMode="auto">
          <a:xfrm rot="5400000" flipH="1">
            <a:off x="4430713" y="3568700"/>
            <a:ext cx="571500" cy="93662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9780" name="AutoShape 20"/>
          <p:cNvCxnSpPr>
            <a:cxnSpLocks noChangeShapeType="1"/>
            <a:stCxn id="629773" idx="0"/>
            <a:endCxn id="629764" idx="2"/>
          </p:cNvCxnSpPr>
          <p:nvPr/>
        </p:nvCxnSpPr>
        <p:spPr bwMode="auto">
          <a:xfrm rot="5400000" flipH="1">
            <a:off x="4970463" y="3028950"/>
            <a:ext cx="571500" cy="201612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9781" name="AutoShape 21"/>
          <p:cNvCxnSpPr>
            <a:cxnSpLocks noChangeShapeType="1"/>
            <a:stCxn id="629774" idx="0"/>
            <a:endCxn id="629764" idx="2"/>
          </p:cNvCxnSpPr>
          <p:nvPr/>
        </p:nvCxnSpPr>
        <p:spPr bwMode="auto">
          <a:xfrm rot="5400000" flipH="1">
            <a:off x="5511007" y="2488406"/>
            <a:ext cx="571500" cy="309721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9782" name="AutoShape 22"/>
          <p:cNvCxnSpPr>
            <a:cxnSpLocks noChangeShapeType="1"/>
            <a:stCxn id="629775" idx="0"/>
            <a:endCxn id="629764" idx="2"/>
          </p:cNvCxnSpPr>
          <p:nvPr/>
        </p:nvCxnSpPr>
        <p:spPr bwMode="auto">
          <a:xfrm rot="5400000" flipH="1">
            <a:off x="6050757" y="1948656"/>
            <a:ext cx="571500" cy="417671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9783" name="AutoShape 23"/>
          <p:cNvCxnSpPr>
            <a:cxnSpLocks noChangeShapeType="1"/>
            <a:stCxn id="629766" idx="0"/>
            <a:endCxn id="629764" idx="2"/>
          </p:cNvCxnSpPr>
          <p:nvPr/>
        </p:nvCxnSpPr>
        <p:spPr bwMode="auto">
          <a:xfrm rot="16200000">
            <a:off x="2844800" y="2919413"/>
            <a:ext cx="571500" cy="22352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9784" name="Rectangle 24"/>
          <p:cNvSpPr>
            <a:spLocks noChangeArrowheads="1"/>
          </p:cNvSpPr>
          <p:nvPr/>
        </p:nvSpPr>
        <p:spPr bwMode="auto">
          <a:xfrm>
            <a:off x="395288" y="2420938"/>
            <a:ext cx="2124075" cy="395287"/>
          </a:xfrm>
          <a:prstGeom prst="rect">
            <a:avLst/>
          </a:prstGeom>
          <a:solidFill>
            <a:srgbClr val="808080"/>
          </a:solidFill>
          <a:ln>
            <a:noFill/>
          </a:ln>
          <a:effectLst>
            <a:prstShdw prst="shdw17" dist="17961" dir="2700000">
              <a:srgbClr val="808080">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r>
              <a:rPr lang="ja-JP" altLang="en-US" sz="2000" b="1">
                <a:solidFill>
                  <a:schemeClr val="bg1"/>
                </a:solidFill>
                <a:effectLst>
                  <a:outerShdw blurRad="38100" dist="38100" dir="2700000" algn="tl">
                    <a:srgbClr val="000000"/>
                  </a:outerShdw>
                </a:effectLst>
              </a:rPr>
              <a:t>テスト対象の構成</a:t>
            </a:r>
          </a:p>
        </p:txBody>
      </p:sp>
      <p:pic>
        <p:nvPicPr>
          <p:cNvPr id="629797"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5938" y="2817813"/>
            <a:ext cx="720725" cy="70643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9799" name="AutoShape 39"/>
          <p:cNvSpPr>
            <a:spLocks noChangeArrowheads="1"/>
          </p:cNvSpPr>
          <p:nvPr/>
        </p:nvSpPr>
        <p:spPr bwMode="auto">
          <a:xfrm>
            <a:off x="5976938" y="2097088"/>
            <a:ext cx="1765300" cy="609600"/>
          </a:xfrm>
          <a:prstGeom prst="cloudCallout">
            <a:avLst>
              <a:gd name="adj1" fmla="val 71764"/>
              <a:gd name="adj2" fmla="val 80468"/>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ja-JP" altLang="en-US" sz="1600"/>
              <a:t>複雑だなぁ</a:t>
            </a:r>
          </a:p>
        </p:txBody>
      </p:sp>
      <p:sp>
        <p:nvSpPr>
          <p:cNvPr id="629800" name="Rectangle 40"/>
          <p:cNvSpPr>
            <a:spLocks noChangeArrowheads="1"/>
          </p:cNvSpPr>
          <p:nvPr/>
        </p:nvSpPr>
        <p:spPr bwMode="auto">
          <a:xfrm>
            <a:off x="287338" y="909638"/>
            <a:ext cx="8534400" cy="755650"/>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r>
              <a:rPr lang="ja-JP" altLang="en-US" sz="2000"/>
              <a:t>全</a:t>
            </a:r>
            <a:r>
              <a:rPr lang="en-US" altLang="ja-JP" sz="2000"/>
              <a:t>CPU</a:t>
            </a:r>
            <a:r>
              <a:rPr lang="ja-JP" altLang="en-US" sz="2000"/>
              <a:t>を統合した状態でいきなりテストすると、</a:t>
            </a:r>
            <a:br>
              <a:rPr lang="ja-JP" altLang="en-US" sz="2000"/>
            </a:br>
            <a:r>
              <a:rPr lang="ja-JP" altLang="en-US" sz="2000"/>
              <a:t>不具合が発生したときに、不具合分析の範囲が広くて時間がかかる</a:t>
            </a:r>
          </a:p>
        </p:txBody>
      </p:sp>
      <p:pic>
        <p:nvPicPr>
          <p:cNvPr id="629801"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75" y="1054100"/>
            <a:ext cx="503238" cy="4921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9802" name="AutoShape 42"/>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29803" name="AutoShape 43"/>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29804" name="AutoShape 44"/>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29817" name="AutoShape 57"/>
          <p:cNvSpPr>
            <a:spLocks noChangeArrowheads="1"/>
          </p:cNvSpPr>
          <p:nvPr/>
        </p:nvSpPr>
        <p:spPr bwMode="auto">
          <a:xfrm>
            <a:off x="738028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スライド番号プレースホルダー 3"/>
          <p:cNvSpPr>
            <a:spLocks noGrp="1"/>
          </p:cNvSpPr>
          <p:nvPr>
            <p:ph type="sldNum" sz="quarter" idx="10"/>
          </p:nvPr>
        </p:nvSpPr>
        <p:spPr/>
        <p:txBody>
          <a:bodyPr/>
          <a:lstStyle/>
          <a:p>
            <a:fld id="{E6EB0719-CCF8-4894-90F0-56A2A70C7180}" type="slidenum">
              <a:rPr lang="en-US" altLang="ja-JP"/>
              <a:pPr/>
              <a:t>15</a:t>
            </a:fld>
            <a:r>
              <a:rPr lang="en-US" altLang="ja-JP"/>
              <a:t> </a:t>
            </a:r>
            <a:r>
              <a:rPr lang="en-US" altLang="ja-JP" sz="900"/>
              <a:t>/29</a:t>
            </a:r>
          </a:p>
        </p:txBody>
      </p:sp>
      <p:sp>
        <p:nvSpPr>
          <p:cNvPr id="631847" name="AutoShape 39"/>
          <p:cNvSpPr>
            <a:spLocks noChangeArrowheads="1"/>
          </p:cNvSpPr>
          <p:nvPr/>
        </p:nvSpPr>
        <p:spPr bwMode="auto">
          <a:xfrm>
            <a:off x="468313" y="3392488"/>
            <a:ext cx="1009650" cy="1042987"/>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800"/>
          </a:p>
        </p:txBody>
      </p:sp>
      <p:sp>
        <p:nvSpPr>
          <p:cNvPr id="631846" name="AutoShape 38"/>
          <p:cNvSpPr>
            <a:spLocks noChangeArrowheads="1"/>
          </p:cNvSpPr>
          <p:nvPr/>
        </p:nvSpPr>
        <p:spPr bwMode="auto">
          <a:xfrm>
            <a:off x="395288" y="3321050"/>
            <a:ext cx="1009650" cy="1042988"/>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800"/>
          </a:p>
        </p:txBody>
      </p:sp>
      <p:sp>
        <p:nvSpPr>
          <p:cNvPr id="631812" name="AutoShape 4"/>
          <p:cNvSpPr>
            <a:spLocks noChangeArrowheads="1"/>
          </p:cNvSpPr>
          <p:nvPr/>
        </p:nvSpPr>
        <p:spPr bwMode="auto">
          <a:xfrm>
            <a:off x="2268538" y="3032125"/>
            <a:ext cx="2916237" cy="1260475"/>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アプリ層</a:t>
            </a:r>
          </a:p>
        </p:txBody>
      </p:sp>
      <p:sp>
        <p:nvSpPr>
          <p:cNvPr id="631813" name="AutoShape 5"/>
          <p:cNvSpPr>
            <a:spLocks noChangeArrowheads="1"/>
          </p:cNvSpPr>
          <p:nvPr/>
        </p:nvSpPr>
        <p:spPr bwMode="auto">
          <a:xfrm>
            <a:off x="2268538" y="4329113"/>
            <a:ext cx="2916237" cy="900112"/>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ドライバ層</a:t>
            </a:r>
          </a:p>
        </p:txBody>
      </p:sp>
      <p:sp>
        <p:nvSpPr>
          <p:cNvPr id="631814" name="AutoShape 6"/>
          <p:cNvSpPr>
            <a:spLocks noChangeArrowheads="1"/>
          </p:cNvSpPr>
          <p:nvPr/>
        </p:nvSpPr>
        <p:spPr bwMode="auto">
          <a:xfrm>
            <a:off x="2268538" y="5264150"/>
            <a:ext cx="2916237" cy="323850"/>
          </a:xfrm>
          <a:prstGeom prst="roundRect">
            <a:avLst>
              <a:gd name="adj" fmla="val 5171"/>
            </a:avLst>
          </a:prstGeom>
          <a:solidFill>
            <a:srgbClr val="808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r>
              <a:rPr lang="en-US" altLang="ja-JP" sz="1800">
                <a:solidFill>
                  <a:schemeClr val="bg1"/>
                </a:solidFill>
              </a:rPr>
              <a:t>CPU</a:t>
            </a:r>
            <a:r>
              <a:rPr lang="ja-JP" altLang="en-US" sz="1800">
                <a:solidFill>
                  <a:schemeClr val="bg1"/>
                </a:solidFill>
              </a:rPr>
              <a:t>　</a:t>
            </a:r>
            <a:r>
              <a:rPr lang="en-US" altLang="ja-JP" sz="1800">
                <a:solidFill>
                  <a:schemeClr val="bg1"/>
                </a:solidFill>
              </a:rPr>
              <a:t>(</a:t>
            </a:r>
            <a:r>
              <a:rPr lang="ja-JP" altLang="en-US" sz="1800">
                <a:solidFill>
                  <a:schemeClr val="bg1"/>
                </a:solidFill>
              </a:rPr>
              <a:t>例：ラック</a:t>
            </a:r>
            <a:r>
              <a:rPr lang="en-US" altLang="ja-JP" sz="1800">
                <a:solidFill>
                  <a:schemeClr val="bg1"/>
                </a:solidFill>
              </a:rPr>
              <a:t>CPU)</a:t>
            </a:r>
          </a:p>
        </p:txBody>
      </p:sp>
      <p:sp>
        <p:nvSpPr>
          <p:cNvPr id="631815" name="AutoShape 7"/>
          <p:cNvSpPr>
            <a:spLocks noChangeArrowheads="1"/>
          </p:cNvSpPr>
          <p:nvPr/>
        </p:nvSpPr>
        <p:spPr bwMode="auto">
          <a:xfrm>
            <a:off x="2268538" y="1844675"/>
            <a:ext cx="2916237" cy="1150938"/>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マネージャ層</a:t>
            </a:r>
          </a:p>
        </p:txBody>
      </p:sp>
      <p:sp>
        <p:nvSpPr>
          <p:cNvPr id="631816" name="AutoShape 8"/>
          <p:cNvSpPr>
            <a:spLocks noChangeArrowheads="1"/>
          </p:cNvSpPr>
          <p:nvPr/>
        </p:nvSpPr>
        <p:spPr bwMode="auto">
          <a:xfrm>
            <a:off x="323850" y="1881188"/>
            <a:ext cx="1008063" cy="1042987"/>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マスタ</a:t>
            </a:r>
          </a:p>
          <a:p>
            <a:r>
              <a:rPr lang="en-US" altLang="ja-JP" sz="1800"/>
              <a:t>CPU</a:t>
            </a:r>
          </a:p>
        </p:txBody>
      </p:sp>
      <p:sp>
        <p:nvSpPr>
          <p:cNvPr id="631817" name="AutoShape 9"/>
          <p:cNvSpPr>
            <a:spLocks noChangeArrowheads="1"/>
          </p:cNvSpPr>
          <p:nvPr/>
        </p:nvSpPr>
        <p:spPr bwMode="auto">
          <a:xfrm>
            <a:off x="323850" y="3248025"/>
            <a:ext cx="1009650" cy="1042988"/>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マスタ</a:t>
            </a:r>
          </a:p>
          <a:p>
            <a:r>
              <a:rPr lang="ja-JP" altLang="en-US" sz="1800"/>
              <a:t>以外</a:t>
            </a:r>
          </a:p>
          <a:p>
            <a:r>
              <a:rPr lang="en-US" altLang="ja-JP" sz="1800"/>
              <a:t>CPU</a:t>
            </a:r>
          </a:p>
        </p:txBody>
      </p:sp>
      <p:sp>
        <p:nvSpPr>
          <p:cNvPr id="631819" name="Rectangle 11"/>
          <p:cNvSpPr>
            <a:spLocks noChangeArrowheads="1"/>
          </p:cNvSpPr>
          <p:nvPr/>
        </p:nvSpPr>
        <p:spPr bwMode="auto">
          <a:xfrm>
            <a:off x="2484438" y="2492375"/>
            <a:ext cx="1116012"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商品提供</a:t>
            </a:r>
          </a:p>
        </p:txBody>
      </p:sp>
      <p:sp>
        <p:nvSpPr>
          <p:cNvPr id="631821" name="Rectangle 13"/>
          <p:cNvSpPr>
            <a:spLocks noChangeArrowheads="1"/>
          </p:cNvSpPr>
          <p:nvPr/>
        </p:nvSpPr>
        <p:spPr bwMode="auto">
          <a:xfrm>
            <a:off x="2484438" y="3429000"/>
            <a:ext cx="1116012"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商品送出</a:t>
            </a:r>
          </a:p>
        </p:txBody>
      </p:sp>
      <p:sp>
        <p:nvSpPr>
          <p:cNvPr id="631822" name="Rectangle 14"/>
          <p:cNvSpPr>
            <a:spLocks noChangeArrowheads="1"/>
          </p:cNvSpPr>
          <p:nvPr/>
        </p:nvSpPr>
        <p:spPr bwMode="auto">
          <a:xfrm>
            <a:off x="3203575" y="3897313"/>
            <a:ext cx="1116013"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時間管理</a:t>
            </a:r>
          </a:p>
        </p:txBody>
      </p:sp>
      <p:sp>
        <p:nvSpPr>
          <p:cNvPr id="631823" name="Rectangle 15"/>
          <p:cNvSpPr>
            <a:spLocks noChangeArrowheads="1"/>
          </p:cNvSpPr>
          <p:nvPr/>
        </p:nvSpPr>
        <p:spPr bwMode="auto">
          <a:xfrm>
            <a:off x="3924300" y="4724400"/>
            <a:ext cx="1116013"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温度センサ</a:t>
            </a:r>
          </a:p>
        </p:txBody>
      </p:sp>
      <p:sp>
        <p:nvSpPr>
          <p:cNvPr id="631824" name="Rectangle 16"/>
          <p:cNvSpPr>
            <a:spLocks noChangeArrowheads="1"/>
          </p:cNvSpPr>
          <p:nvPr/>
        </p:nvSpPr>
        <p:spPr bwMode="auto">
          <a:xfrm>
            <a:off x="2484438" y="4797425"/>
            <a:ext cx="1116012"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送出</a:t>
            </a:r>
            <a:r>
              <a:rPr lang="en-US" altLang="ja-JP" sz="1600"/>
              <a:t>HW</a:t>
            </a:r>
          </a:p>
        </p:txBody>
      </p:sp>
      <p:sp>
        <p:nvSpPr>
          <p:cNvPr id="631825" name="AutoShape 17"/>
          <p:cNvSpPr>
            <a:spLocks/>
          </p:cNvSpPr>
          <p:nvPr/>
        </p:nvSpPr>
        <p:spPr bwMode="auto">
          <a:xfrm>
            <a:off x="6226175" y="4257675"/>
            <a:ext cx="107950" cy="1331913"/>
          </a:xfrm>
          <a:prstGeom prst="rightBrace">
            <a:avLst>
              <a:gd name="adj1" fmla="val 102819"/>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1826" name="AutoShape 18"/>
          <p:cNvSpPr>
            <a:spLocks/>
          </p:cNvSpPr>
          <p:nvPr/>
        </p:nvSpPr>
        <p:spPr bwMode="auto">
          <a:xfrm>
            <a:off x="6045200" y="3033713"/>
            <a:ext cx="107950" cy="2233612"/>
          </a:xfrm>
          <a:prstGeom prst="rightBrace">
            <a:avLst>
              <a:gd name="adj1" fmla="val 172426"/>
              <a:gd name="adj2" fmla="val 24319"/>
            </a:avLst>
          </a:prstGeom>
          <a:noFill/>
          <a:ln w="9525">
            <a:solidFill>
              <a:schemeClr val="tx1"/>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1827" name="Text Box 19"/>
          <p:cNvSpPr txBox="1">
            <a:spLocks noChangeArrowheads="1"/>
          </p:cNvSpPr>
          <p:nvPr/>
        </p:nvSpPr>
        <p:spPr bwMode="auto">
          <a:xfrm>
            <a:off x="6334125" y="4616450"/>
            <a:ext cx="2630488" cy="6842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ja-JP" sz="2000" u="sng"/>
              <a:t>CPU,HW</a:t>
            </a:r>
            <a:r>
              <a:rPr lang="ja-JP" altLang="en-US" sz="2000" u="sng"/>
              <a:t>の制御部分</a:t>
            </a:r>
          </a:p>
          <a:p>
            <a:r>
              <a:rPr lang="ja-JP" altLang="en-US" sz="2000" u="sng"/>
              <a:t>をテスト</a:t>
            </a:r>
          </a:p>
        </p:txBody>
      </p:sp>
      <p:sp>
        <p:nvSpPr>
          <p:cNvPr id="631828" name="Text Box 20"/>
          <p:cNvSpPr txBox="1">
            <a:spLocks noChangeArrowheads="1"/>
          </p:cNvSpPr>
          <p:nvPr/>
        </p:nvSpPr>
        <p:spPr bwMode="auto">
          <a:xfrm>
            <a:off x="6297613" y="3249613"/>
            <a:ext cx="2703512" cy="6842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sz="2000" u="sng"/>
              <a:t>各</a:t>
            </a:r>
            <a:r>
              <a:rPr lang="en-US" altLang="ja-JP" sz="2000" u="sng"/>
              <a:t>CPU</a:t>
            </a:r>
            <a:r>
              <a:rPr lang="ja-JP" altLang="en-US" sz="2000" u="sng"/>
              <a:t>のロジック部分</a:t>
            </a:r>
          </a:p>
          <a:p>
            <a:r>
              <a:rPr lang="ja-JP" altLang="en-US" sz="2000" u="sng"/>
              <a:t>をテスト</a:t>
            </a:r>
          </a:p>
        </p:txBody>
      </p:sp>
      <p:sp>
        <p:nvSpPr>
          <p:cNvPr id="631829" name="Text Box 21"/>
          <p:cNvSpPr txBox="1">
            <a:spLocks noChangeArrowheads="1"/>
          </p:cNvSpPr>
          <p:nvPr/>
        </p:nvSpPr>
        <p:spPr bwMode="auto">
          <a:xfrm>
            <a:off x="6118225" y="2060575"/>
            <a:ext cx="2844800" cy="6842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ja-JP" altLang="en-US" sz="2000" u="sng"/>
              <a:t>自動販売機全体</a:t>
            </a:r>
          </a:p>
          <a:p>
            <a:r>
              <a:rPr lang="ja-JP" altLang="en-US" sz="2000" u="sng"/>
              <a:t>をテスト</a:t>
            </a:r>
          </a:p>
        </p:txBody>
      </p:sp>
      <p:sp>
        <p:nvSpPr>
          <p:cNvPr id="631830" name="AutoShape 22"/>
          <p:cNvSpPr>
            <a:spLocks/>
          </p:cNvSpPr>
          <p:nvPr/>
        </p:nvSpPr>
        <p:spPr bwMode="auto">
          <a:xfrm>
            <a:off x="5865813" y="1844675"/>
            <a:ext cx="107950" cy="2374900"/>
          </a:xfrm>
          <a:prstGeom prst="rightBrace">
            <a:avLst>
              <a:gd name="adj1" fmla="val 183333"/>
              <a:gd name="adj2" fmla="val 24273"/>
            </a:avLst>
          </a:prstGeom>
          <a:noFill/>
          <a:ln w="9525">
            <a:solidFill>
              <a:schemeClr val="tx1"/>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pic>
        <p:nvPicPr>
          <p:cNvPr id="631831" name="Picture 23" descr="MC90029346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288" y="5376863"/>
            <a:ext cx="579437" cy="868362"/>
          </a:xfrm>
          <a:prstGeom prst="rect">
            <a:avLst/>
          </a:prstGeom>
          <a:noFill/>
          <a:extLst>
            <a:ext uri="{909E8E84-426E-40DD-AFC4-6F175D3DCCD1}">
              <a14:hiddenFill xmlns:a14="http://schemas.microsoft.com/office/drawing/2010/main">
                <a:solidFill>
                  <a:srgbClr val="FFFFFF"/>
                </a:solidFill>
              </a14:hiddenFill>
            </a:ext>
          </a:extLst>
        </p:spPr>
      </p:pic>
      <p:sp>
        <p:nvSpPr>
          <p:cNvPr id="631835" name="Line 27"/>
          <p:cNvSpPr>
            <a:spLocks noChangeShapeType="1"/>
          </p:cNvSpPr>
          <p:nvPr/>
        </p:nvSpPr>
        <p:spPr bwMode="auto">
          <a:xfrm>
            <a:off x="1476375" y="2349500"/>
            <a:ext cx="719138" cy="0"/>
          </a:xfrm>
          <a:prstGeom prst="line">
            <a:avLst/>
          </a:prstGeom>
          <a:noFill/>
          <a:ln w="158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31837" name="Line 29"/>
          <p:cNvSpPr>
            <a:spLocks noChangeShapeType="1"/>
          </p:cNvSpPr>
          <p:nvPr/>
        </p:nvSpPr>
        <p:spPr bwMode="auto">
          <a:xfrm>
            <a:off x="1476375" y="3681413"/>
            <a:ext cx="755650" cy="0"/>
          </a:xfrm>
          <a:prstGeom prst="line">
            <a:avLst/>
          </a:prstGeom>
          <a:noFill/>
          <a:ln w="158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31840" name="Line 32"/>
          <p:cNvSpPr>
            <a:spLocks noChangeShapeType="1"/>
          </p:cNvSpPr>
          <p:nvPr/>
        </p:nvSpPr>
        <p:spPr bwMode="auto">
          <a:xfrm>
            <a:off x="1439863" y="4113213"/>
            <a:ext cx="755650" cy="431800"/>
          </a:xfrm>
          <a:prstGeom prst="line">
            <a:avLst/>
          </a:prstGeom>
          <a:noFill/>
          <a:ln w="158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31842" name="Rectangle 34"/>
          <p:cNvSpPr>
            <a:spLocks noChangeArrowheads="1"/>
          </p:cNvSpPr>
          <p:nvPr/>
        </p:nvSpPr>
        <p:spPr bwMode="auto">
          <a:xfrm>
            <a:off x="358775" y="800100"/>
            <a:ext cx="8461375" cy="900113"/>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wrap="none" anchor="ctr"/>
          <a:lstStyle/>
          <a:p>
            <a:pPr algn="l">
              <a:buFontTx/>
              <a:buChar char="•"/>
            </a:pPr>
            <a:r>
              <a:rPr lang="ja-JP" altLang="en-US" sz="2000">
                <a:latin typeface="Tahoma" panose="020B0604030504040204" pitchFamily="34" charset="0"/>
              </a:rPr>
              <a:t>各</a:t>
            </a:r>
            <a:r>
              <a:rPr lang="en-US" altLang="ja-JP" sz="2000">
                <a:latin typeface="Tahoma" panose="020B0604030504040204" pitchFamily="34" charset="0"/>
              </a:rPr>
              <a:t>CPU</a:t>
            </a:r>
            <a:r>
              <a:rPr lang="ja-JP" altLang="en-US" sz="2000">
                <a:latin typeface="Tahoma" panose="020B0604030504040204" pitchFamily="34" charset="0"/>
              </a:rPr>
              <a:t>が担う機能を「テストしやすい大きさ」「階層毎」に分割し、構造化</a:t>
            </a:r>
          </a:p>
          <a:p>
            <a:pPr algn="l">
              <a:buFontTx/>
              <a:buChar char="•"/>
            </a:pPr>
            <a:r>
              <a:rPr lang="ja-JP" altLang="en-US" sz="2000">
                <a:latin typeface="Tahoma" panose="020B0604030504040204" pitchFamily="34" charset="0"/>
              </a:rPr>
              <a:t>ドライバ層、アプリ層、マネージャ層の順番でテストを実行</a:t>
            </a:r>
          </a:p>
        </p:txBody>
      </p:sp>
      <p:sp>
        <p:nvSpPr>
          <p:cNvPr id="631848" name="Rectangle 40"/>
          <p:cNvSpPr>
            <a:spLocks noChangeArrowheads="1"/>
          </p:cNvSpPr>
          <p:nvPr/>
        </p:nvSpPr>
        <p:spPr bwMode="auto">
          <a:xfrm>
            <a:off x="3924300" y="3321050"/>
            <a:ext cx="1116013"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ラック状態</a:t>
            </a:r>
          </a:p>
        </p:txBody>
      </p:sp>
      <p:sp>
        <p:nvSpPr>
          <p:cNvPr id="631850" name="AutoShape 42"/>
          <p:cNvSpPr>
            <a:spLocks noChangeArrowheads="1"/>
          </p:cNvSpPr>
          <p:nvPr/>
        </p:nvSpPr>
        <p:spPr bwMode="auto">
          <a:xfrm>
            <a:off x="5326063" y="1844675"/>
            <a:ext cx="468312" cy="3708400"/>
          </a:xfrm>
          <a:prstGeom prst="upArrow">
            <a:avLst>
              <a:gd name="adj1" fmla="val 53898"/>
              <a:gd name="adj2" fmla="val 59976"/>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ltLang="ja-JP" sz="1600" b="1">
              <a:latin typeface="Tahoma" panose="020B0604030504040204" pitchFamily="34" charset="0"/>
            </a:endParaRPr>
          </a:p>
          <a:p>
            <a:r>
              <a:rPr lang="ja-JP" altLang="en-US" sz="1600" b="1">
                <a:latin typeface="Tahoma" panose="020B0604030504040204" pitchFamily="34" charset="0"/>
              </a:rPr>
              <a:t>下</a:t>
            </a:r>
          </a:p>
          <a:p>
            <a:r>
              <a:rPr lang="ja-JP" altLang="en-US" sz="1600" b="1">
                <a:latin typeface="Tahoma" panose="020B0604030504040204" pitchFamily="34" charset="0"/>
              </a:rPr>
              <a:t>位</a:t>
            </a:r>
          </a:p>
          <a:p>
            <a:r>
              <a:rPr lang="ja-JP" altLang="en-US" sz="1600" b="1">
                <a:latin typeface="Tahoma" panose="020B0604030504040204" pitchFamily="34" charset="0"/>
              </a:rPr>
              <a:t>層</a:t>
            </a:r>
          </a:p>
          <a:p>
            <a:r>
              <a:rPr lang="ja-JP" altLang="en-US" sz="1600" b="1">
                <a:latin typeface="Tahoma" panose="020B0604030504040204" pitchFamily="34" charset="0"/>
              </a:rPr>
              <a:t>か</a:t>
            </a:r>
          </a:p>
          <a:p>
            <a:r>
              <a:rPr lang="ja-JP" altLang="en-US" sz="1600" b="1">
                <a:latin typeface="Tahoma" panose="020B0604030504040204" pitchFamily="34" charset="0"/>
              </a:rPr>
              <a:t>ら</a:t>
            </a:r>
          </a:p>
          <a:p>
            <a:r>
              <a:rPr lang="ja-JP" altLang="en-US" sz="1600" b="1">
                <a:latin typeface="Tahoma" panose="020B0604030504040204" pitchFamily="34" charset="0"/>
              </a:rPr>
              <a:t>順</a:t>
            </a:r>
          </a:p>
          <a:p>
            <a:r>
              <a:rPr lang="ja-JP" altLang="en-US" sz="1600" b="1">
                <a:latin typeface="Tahoma" panose="020B0604030504040204" pitchFamily="34" charset="0"/>
              </a:rPr>
              <a:t>に</a:t>
            </a:r>
          </a:p>
          <a:p>
            <a:r>
              <a:rPr lang="ja-JP" altLang="en-US" sz="1600" b="1">
                <a:latin typeface="Tahoma" panose="020B0604030504040204" pitchFamily="34" charset="0"/>
              </a:rPr>
              <a:t>テ</a:t>
            </a:r>
          </a:p>
          <a:p>
            <a:r>
              <a:rPr lang="ja-JP" altLang="en-US" sz="1600" b="1">
                <a:latin typeface="Tahoma" panose="020B0604030504040204" pitchFamily="34" charset="0"/>
              </a:rPr>
              <a:t>ス</a:t>
            </a:r>
          </a:p>
          <a:p>
            <a:r>
              <a:rPr lang="ja-JP" altLang="en-US" sz="1600" b="1">
                <a:latin typeface="Tahoma" panose="020B0604030504040204" pitchFamily="34" charset="0"/>
              </a:rPr>
              <a:t>ト</a:t>
            </a:r>
          </a:p>
          <a:p>
            <a:endParaRPr lang="ja-JP" altLang="en-US" sz="1600" b="1">
              <a:latin typeface="Tahoma" panose="020B0604030504040204" pitchFamily="34" charset="0"/>
            </a:endParaRPr>
          </a:p>
          <a:p>
            <a:endParaRPr lang="en-US" altLang="ja-JP" sz="1600" b="1">
              <a:latin typeface="Tahoma" panose="020B0604030504040204" pitchFamily="34" charset="0"/>
            </a:endParaRPr>
          </a:p>
        </p:txBody>
      </p:sp>
      <p:sp>
        <p:nvSpPr>
          <p:cNvPr id="13317" name="Rectangle 5"/>
          <p:cNvSpPr>
            <a:spLocks noChangeArrowheads="1"/>
          </p:cNvSpPr>
          <p:nvPr/>
        </p:nvSpPr>
        <p:spPr bwMode="auto">
          <a:xfrm>
            <a:off x="1135416" y="5747843"/>
            <a:ext cx="7599873" cy="517469"/>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a:ea typeface="HGP創英角ﾎﾟｯﾌﾟ体" panose="040B0A00000000000000" pitchFamily="50" charset="-128"/>
              </a:rPr>
              <a:t>下位</a:t>
            </a:r>
            <a:r>
              <a:rPr lang="en-US" altLang="ja-JP">
                <a:ea typeface="HGP創英角ﾎﾟｯﾌﾟ体" panose="040B0A00000000000000" pitchFamily="50" charset="-128"/>
              </a:rPr>
              <a:t>(</a:t>
            </a:r>
            <a:r>
              <a:rPr lang="ja-JP" altLang="en-US">
                <a:ea typeface="HGP創英角ﾎﾟｯﾌﾟ体" panose="040B0A00000000000000" pitchFamily="50" charset="-128"/>
              </a:rPr>
              <a:t>ドライバ</a:t>
            </a:r>
            <a:r>
              <a:rPr lang="en-US" altLang="ja-JP">
                <a:ea typeface="HGP創英角ﾎﾟｯﾌﾟ体" panose="040B0A00000000000000" pitchFamily="50" charset="-128"/>
              </a:rPr>
              <a:t>)</a:t>
            </a:r>
            <a:r>
              <a:rPr lang="ja-JP" altLang="en-US">
                <a:ea typeface="HGP創英角ﾎﾟｯﾌﾟ体" panose="040B0A00000000000000" pitchFamily="50" charset="-128"/>
              </a:rPr>
              <a:t>層から順に保証範囲を少しずつ広げる</a:t>
            </a:r>
            <a:endParaRPr lang="ja-JP" altLang="en-US">
              <a:latin typeface="Arial" panose="020B0604020202020204" pitchFamily="34" charset="0"/>
            </a:endParaRPr>
          </a:p>
        </p:txBody>
      </p:sp>
      <p:sp>
        <p:nvSpPr>
          <p:cNvPr id="631852" name="Rectangle 44"/>
          <p:cNvSpPr>
            <a:spLocks noGrp="1" noChangeArrowheads="1"/>
          </p:cNvSpPr>
          <p:nvPr>
            <p:ph type="title"/>
          </p:nvPr>
        </p:nvSpPr>
        <p:spPr>
          <a:xfrm>
            <a:off x="0" y="0"/>
            <a:ext cx="9144000" cy="620713"/>
          </a:xfrm>
          <a:noFill/>
          <a:ln/>
        </p:spPr>
        <p:txBody>
          <a:bodyPr/>
          <a:lstStyle/>
          <a:p>
            <a:r>
              <a:rPr lang="ja-JP" altLang="en-US"/>
              <a:t>テストを効率的に進めるための工夫</a:t>
            </a:r>
          </a:p>
        </p:txBody>
      </p:sp>
      <p:sp>
        <p:nvSpPr>
          <p:cNvPr id="631853" name="Rectangle 45"/>
          <p:cNvSpPr>
            <a:spLocks noChangeArrowheads="1"/>
          </p:cNvSpPr>
          <p:nvPr/>
        </p:nvSpPr>
        <p:spPr bwMode="auto">
          <a:xfrm>
            <a:off x="3851275" y="1989138"/>
            <a:ext cx="1116013"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販売調停</a:t>
            </a:r>
          </a:p>
        </p:txBody>
      </p:sp>
      <p:cxnSp>
        <p:nvCxnSpPr>
          <p:cNvPr id="631854" name="AutoShape 46"/>
          <p:cNvCxnSpPr>
            <a:cxnSpLocks noChangeShapeType="1"/>
            <a:stCxn id="631821" idx="2"/>
            <a:endCxn id="631824" idx="0"/>
          </p:cNvCxnSpPr>
          <p:nvPr/>
        </p:nvCxnSpPr>
        <p:spPr bwMode="auto">
          <a:xfrm>
            <a:off x="3043238" y="3752850"/>
            <a:ext cx="0" cy="10445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55" name="AutoShape 47"/>
          <p:cNvCxnSpPr>
            <a:cxnSpLocks noChangeShapeType="1"/>
            <a:stCxn id="631819" idx="2"/>
            <a:endCxn id="631821" idx="0"/>
          </p:cNvCxnSpPr>
          <p:nvPr/>
        </p:nvCxnSpPr>
        <p:spPr bwMode="auto">
          <a:xfrm>
            <a:off x="3043238" y="2816225"/>
            <a:ext cx="0" cy="61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56" name="AutoShape 48"/>
          <p:cNvCxnSpPr>
            <a:cxnSpLocks noChangeShapeType="1"/>
            <a:stCxn id="631853" idx="2"/>
            <a:endCxn id="631819" idx="0"/>
          </p:cNvCxnSpPr>
          <p:nvPr/>
        </p:nvCxnSpPr>
        <p:spPr bwMode="auto">
          <a:xfrm flipH="1">
            <a:off x="3043238" y="2312988"/>
            <a:ext cx="1366837" cy="1793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57" name="AutoShape 49"/>
          <p:cNvCxnSpPr>
            <a:cxnSpLocks noChangeShapeType="1"/>
            <a:stCxn id="631819" idx="2"/>
            <a:endCxn id="631848" idx="0"/>
          </p:cNvCxnSpPr>
          <p:nvPr/>
        </p:nvCxnSpPr>
        <p:spPr bwMode="auto">
          <a:xfrm>
            <a:off x="3043238" y="2816225"/>
            <a:ext cx="1439862" cy="5048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58" name="AutoShape 50"/>
          <p:cNvCxnSpPr>
            <a:cxnSpLocks noChangeShapeType="1"/>
            <a:stCxn id="631848" idx="2"/>
            <a:endCxn id="631823" idx="0"/>
          </p:cNvCxnSpPr>
          <p:nvPr/>
        </p:nvCxnSpPr>
        <p:spPr bwMode="auto">
          <a:xfrm>
            <a:off x="4483100" y="3644900"/>
            <a:ext cx="0" cy="1079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1859" name="AutoShape 51"/>
          <p:cNvCxnSpPr>
            <a:cxnSpLocks noChangeShapeType="1"/>
            <a:stCxn id="631848" idx="2"/>
            <a:endCxn id="631822" idx="0"/>
          </p:cNvCxnSpPr>
          <p:nvPr/>
        </p:nvCxnSpPr>
        <p:spPr bwMode="auto">
          <a:xfrm flipH="1">
            <a:off x="3762375" y="3644900"/>
            <a:ext cx="720725" cy="252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1860" name="AutoShape 52"/>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1861" name="AutoShape 53"/>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1862" name="AutoShape 54"/>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1863" name="AutoShape 55"/>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1864" name="AutoShape 56"/>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1865" name="AutoShape 57"/>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1866" name="AutoShape 58"/>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1867" name="AutoShape 59"/>
          <p:cNvSpPr>
            <a:spLocks noChangeArrowheads="1"/>
          </p:cNvSpPr>
          <p:nvPr/>
        </p:nvSpPr>
        <p:spPr bwMode="auto">
          <a:xfrm>
            <a:off x="738028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31831"/>
                                        </p:tgtEl>
                                        <p:attrNameLst>
                                          <p:attrName>style.visibility</p:attrName>
                                        </p:attrNameLst>
                                      </p:cBhvr>
                                      <p:to>
                                        <p:strVal val="visible"/>
                                      </p:to>
                                    </p:set>
                                    <p:animEffect transition="in" filter="checkerboard(across)">
                                      <p:cBhvr>
                                        <p:cTn id="7" dur="500"/>
                                        <p:tgtEl>
                                          <p:spTgt spid="631831"/>
                                        </p:tgtEl>
                                      </p:cBhvr>
                                    </p:animEffect>
                                  </p:childTnLst>
                                </p:cTn>
                              </p:par>
                              <p:par>
                                <p:cTn id="8" presetID="5" presetClass="entr" presetSubtype="10" fill="hold" nodeType="withEffect">
                                  <p:stCondLst>
                                    <p:cond delay="0"/>
                                  </p:stCondLst>
                                  <p:childTnLst>
                                    <p:set>
                                      <p:cBhvr>
                                        <p:cTn id="9" dur="1" fill="hold">
                                          <p:stCondLst>
                                            <p:cond delay="0"/>
                                          </p:stCondLst>
                                        </p:cTn>
                                        <p:tgtEl>
                                          <p:spTgt spid="13317"/>
                                        </p:tgtEl>
                                        <p:attrNameLst>
                                          <p:attrName>style.visibility</p:attrName>
                                        </p:attrNameLst>
                                      </p:cBhvr>
                                      <p:to>
                                        <p:strVal val="visible"/>
                                      </p:to>
                                    </p:set>
                                    <p:animEffect transition="in" filter="checkerboard(across)">
                                      <p:cBhvr>
                                        <p:cTn id="10"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スライド番号プレースホルダー 3"/>
          <p:cNvSpPr>
            <a:spLocks noGrp="1"/>
          </p:cNvSpPr>
          <p:nvPr>
            <p:ph type="sldNum" sz="quarter" idx="10"/>
          </p:nvPr>
        </p:nvSpPr>
        <p:spPr/>
        <p:txBody>
          <a:bodyPr/>
          <a:lstStyle/>
          <a:p>
            <a:fld id="{774E76DF-1C14-43CB-92A7-2ADD7A5D9634}" type="slidenum">
              <a:rPr lang="en-US" altLang="ja-JP"/>
              <a:pPr/>
              <a:t>16</a:t>
            </a:fld>
            <a:r>
              <a:rPr lang="en-US" altLang="ja-JP"/>
              <a:t> </a:t>
            </a:r>
            <a:r>
              <a:rPr lang="en-US" altLang="ja-JP" sz="900"/>
              <a:t>/29</a:t>
            </a:r>
          </a:p>
        </p:txBody>
      </p:sp>
      <p:sp>
        <p:nvSpPr>
          <p:cNvPr id="632859" name="Rectangle 27"/>
          <p:cNvSpPr>
            <a:spLocks noChangeArrowheads="1"/>
          </p:cNvSpPr>
          <p:nvPr/>
        </p:nvSpPr>
        <p:spPr bwMode="auto">
          <a:xfrm>
            <a:off x="431800" y="4797425"/>
            <a:ext cx="8207375" cy="1403350"/>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buFontTx/>
              <a:buChar char="•"/>
            </a:pPr>
            <a:r>
              <a:rPr lang="ja-JP" altLang="en-US" sz="2000">
                <a:latin typeface="Tahoma" panose="020B0604030504040204" pitchFamily="34" charset="0"/>
              </a:rPr>
              <a:t>状況により、単機能毎にテストしていくか、統合してからテストするか</a:t>
            </a:r>
            <a:br>
              <a:rPr lang="ja-JP" altLang="en-US" sz="2000">
                <a:latin typeface="Tahoma" panose="020B0604030504040204" pitchFamily="34" charset="0"/>
              </a:rPr>
            </a:br>
            <a:r>
              <a:rPr lang="ja-JP" altLang="en-US" sz="2000">
                <a:latin typeface="Tahoma" panose="020B0604030504040204" pitchFamily="34" charset="0"/>
              </a:rPr>
              <a:t> 検討する必要がある。</a:t>
            </a:r>
          </a:p>
          <a:p>
            <a:pPr algn="l">
              <a:buFontTx/>
              <a:buChar char="•"/>
            </a:pPr>
            <a:r>
              <a:rPr lang="ja-JP" altLang="en-US" sz="2000">
                <a:latin typeface="Tahoma" panose="020B0604030504040204" pitchFamily="34" charset="0"/>
              </a:rPr>
              <a:t>機能分割、階層化、構造化だけだと、統合していく過程でどのような</a:t>
            </a:r>
            <a:br>
              <a:rPr lang="ja-JP" altLang="en-US" sz="2000">
                <a:latin typeface="Tahoma" panose="020B0604030504040204" pitchFamily="34" charset="0"/>
              </a:rPr>
            </a:br>
            <a:r>
              <a:rPr lang="ja-JP" altLang="en-US" sz="2000">
                <a:latin typeface="Tahoma" panose="020B0604030504040204" pitchFamily="34" charset="0"/>
              </a:rPr>
              <a:t> テストをするのかが見えにくい。</a:t>
            </a:r>
          </a:p>
        </p:txBody>
      </p:sp>
      <p:sp>
        <p:nvSpPr>
          <p:cNvPr id="632862" name="AutoShape 30"/>
          <p:cNvSpPr>
            <a:spLocks noChangeArrowheads="1"/>
          </p:cNvSpPr>
          <p:nvPr/>
        </p:nvSpPr>
        <p:spPr bwMode="auto">
          <a:xfrm>
            <a:off x="431800" y="873125"/>
            <a:ext cx="468313" cy="3708400"/>
          </a:xfrm>
          <a:prstGeom prst="upArrow">
            <a:avLst>
              <a:gd name="adj1" fmla="val 53898"/>
              <a:gd name="adj2" fmla="val 59976"/>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anchor="ctr"/>
          <a:lstStyle/>
          <a:p>
            <a:endParaRPr lang="en-US" altLang="ja-JP" sz="1600" b="1">
              <a:latin typeface="Tahoma" panose="020B0604030504040204" pitchFamily="34" charset="0"/>
            </a:endParaRPr>
          </a:p>
          <a:p>
            <a:r>
              <a:rPr lang="ja-JP" altLang="en-US" sz="1600" b="1">
                <a:latin typeface="Tahoma" panose="020B0604030504040204" pitchFamily="34" charset="0"/>
              </a:rPr>
              <a:t>下</a:t>
            </a:r>
          </a:p>
          <a:p>
            <a:r>
              <a:rPr lang="ja-JP" altLang="en-US" sz="1600" b="1">
                <a:latin typeface="Tahoma" panose="020B0604030504040204" pitchFamily="34" charset="0"/>
              </a:rPr>
              <a:t>位</a:t>
            </a:r>
          </a:p>
          <a:p>
            <a:r>
              <a:rPr lang="ja-JP" altLang="en-US" sz="1600" b="1">
                <a:latin typeface="Tahoma" panose="020B0604030504040204" pitchFamily="34" charset="0"/>
              </a:rPr>
              <a:t>層</a:t>
            </a:r>
          </a:p>
          <a:p>
            <a:r>
              <a:rPr lang="ja-JP" altLang="en-US" sz="1600" b="1">
                <a:latin typeface="Tahoma" panose="020B0604030504040204" pitchFamily="34" charset="0"/>
              </a:rPr>
              <a:t>か</a:t>
            </a:r>
          </a:p>
          <a:p>
            <a:r>
              <a:rPr lang="ja-JP" altLang="en-US" sz="1600" b="1">
                <a:latin typeface="Tahoma" panose="020B0604030504040204" pitchFamily="34" charset="0"/>
              </a:rPr>
              <a:t>ら</a:t>
            </a:r>
          </a:p>
          <a:p>
            <a:r>
              <a:rPr lang="ja-JP" altLang="en-US" sz="1600" b="1">
                <a:latin typeface="Tahoma" panose="020B0604030504040204" pitchFamily="34" charset="0"/>
              </a:rPr>
              <a:t>順</a:t>
            </a:r>
          </a:p>
          <a:p>
            <a:r>
              <a:rPr lang="ja-JP" altLang="en-US" sz="1600" b="1">
                <a:latin typeface="Tahoma" panose="020B0604030504040204" pitchFamily="34" charset="0"/>
              </a:rPr>
              <a:t>に</a:t>
            </a:r>
          </a:p>
          <a:p>
            <a:r>
              <a:rPr lang="ja-JP" altLang="en-US" sz="1600" b="1">
                <a:latin typeface="Tahoma" panose="020B0604030504040204" pitchFamily="34" charset="0"/>
              </a:rPr>
              <a:t>テ</a:t>
            </a:r>
          </a:p>
          <a:p>
            <a:r>
              <a:rPr lang="ja-JP" altLang="en-US" sz="1600" b="1">
                <a:latin typeface="Tahoma" panose="020B0604030504040204" pitchFamily="34" charset="0"/>
              </a:rPr>
              <a:t>ス</a:t>
            </a:r>
          </a:p>
          <a:p>
            <a:r>
              <a:rPr lang="ja-JP" altLang="en-US" sz="1600" b="1">
                <a:latin typeface="Tahoma" panose="020B0604030504040204" pitchFamily="34" charset="0"/>
              </a:rPr>
              <a:t>ト</a:t>
            </a:r>
          </a:p>
          <a:p>
            <a:endParaRPr lang="ja-JP" altLang="en-US" sz="1600" b="1">
              <a:latin typeface="Tahoma" panose="020B0604030504040204" pitchFamily="34" charset="0"/>
            </a:endParaRPr>
          </a:p>
          <a:p>
            <a:endParaRPr lang="en-US" altLang="ja-JP" sz="1600" b="1">
              <a:latin typeface="Tahoma" panose="020B0604030504040204" pitchFamily="34" charset="0"/>
            </a:endParaRPr>
          </a:p>
        </p:txBody>
      </p:sp>
      <p:sp>
        <p:nvSpPr>
          <p:cNvPr id="632884" name="Rectangle 52"/>
          <p:cNvSpPr>
            <a:spLocks noGrp="1" noChangeArrowheads="1"/>
          </p:cNvSpPr>
          <p:nvPr>
            <p:ph type="title"/>
          </p:nvPr>
        </p:nvSpPr>
        <p:spPr>
          <a:noFill/>
          <a:ln/>
        </p:spPr>
        <p:txBody>
          <a:bodyPr/>
          <a:lstStyle/>
          <a:p>
            <a:r>
              <a:rPr lang="ja-JP" altLang="en-US"/>
              <a:t>テストを効率的に進めるための工夫　</a:t>
            </a:r>
            <a:r>
              <a:rPr lang="en-US" altLang="ja-JP"/>
              <a:t>(</a:t>
            </a:r>
            <a:r>
              <a:rPr lang="ja-JP" altLang="en-US"/>
              <a:t>問題点②</a:t>
            </a:r>
            <a:r>
              <a:rPr lang="en-US" altLang="ja-JP"/>
              <a:t>)</a:t>
            </a:r>
          </a:p>
        </p:txBody>
      </p:sp>
      <p:sp>
        <p:nvSpPr>
          <p:cNvPr id="632897" name="AutoShape 65"/>
          <p:cNvSpPr>
            <a:spLocks noChangeArrowheads="1"/>
          </p:cNvSpPr>
          <p:nvPr/>
        </p:nvSpPr>
        <p:spPr bwMode="auto">
          <a:xfrm>
            <a:off x="1150938" y="2024063"/>
            <a:ext cx="2916237" cy="1260475"/>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アプリ層</a:t>
            </a:r>
          </a:p>
        </p:txBody>
      </p:sp>
      <p:sp>
        <p:nvSpPr>
          <p:cNvPr id="632898" name="AutoShape 66"/>
          <p:cNvSpPr>
            <a:spLocks noChangeArrowheads="1"/>
          </p:cNvSpPr>
          <p:nvPr/>
        </p:nvSpPr>
        <p:spPr bwMode="auto">
          <a:xfrm>
            <a:off x="1150938" y="3321050"/>
            <a:ext cx="2916237" cy="900113"/>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ドライバ層</a:t>
            </a:r>
          </a:p>
        </p:txBody>
      </p:sp>
      <p:sp>
        <p:nvSpPr>
          <p:cNvPr id="632899" name="AutoShape 67"/>
          <p:cNvSpPr>
            <a:spLocks noChangeArrowheads="1"/>
          </p:cNvSpPr>
          <p:nvPr/>
        </p:nvSpPr>
        <p:spPr bwMode="auto">
          <a:xfrm>
            <a:off x="1150938" y="4256088"/>
            <a:ext cx="2916237" cy="323850"/>
          </a:xfrm>
          <a:prstGeom prst="roundRect">
            <a:avLst>
              <a:gd name="adj" fmla="val 5171"/>
            </a:avLst>
          </a:prstGeom>
          <a:solidFill>
            <a:srgbClr val="808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r>
              <a:rPr lang="en-US" altLang="ja-JP" sz="1800">
                <a:solidFill>
                  <a:schemeClr val="bg1"/>
                </a:solidFill>
              </a:rPr>
              <a:t>CPU</a:t>
            </a:r>
            <a:r>
              <a:rPr lang="ja-JP" altLang="en-US" sz="1800">
                <a:solidFill>
                  <a:schemeClr val="bg1"/>
                </a:solidFill>
              </a:rPr>
              <a:t>　</a:t>
            </a:r>
            <a:r>
              <a:rPr lang="en-US" altLang="ja-JP" sz="1800">
                <a:solidFill>
                  <a:schemeClr val="bg1"/>
                </a:solidFill>
              </a:rPr>
              <a:t>(</a:t>
            </a:r>
            <a:r>
              <a:rPr lang="ja-JP" altLang="en-US" sz="1800">
                <a:solidFill>
                  <a:schemeClr val="bg1"/>
                </a:solidFill>
              </a:rPr>
              <a:t>例：ラック</a:t>
            </a:r>
            <a:r>
              <a:rPr lang="en-US" altLang="ja-JP" sz="1800">
                <a:solidFill>
                  <a:schemeClr val="bg1"/>
                </a:solidFill>
              </a:rPr>
              <a:t>CPU)</a:t>
            </a:r>
          </a:p>
        </p:txBody>
      </p:sp>
      <p:sp>
        <p:nvSpPr>
          <p:cNvPr id="632900" name="AutoShape 68"/>
          <p:cNvSpPr>
            <a:spLocks noChangeArrowheads="1"/>
          </p:cNvSpPr>
          <p:nvPr/>
        </p:nvSpPr>
        <p:spPr bwMode="auto">
          <a:xfrm>
            <a:off x="1150938" y="836613"/>
            <a:ext cx="2916237" cy="1150937"/>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マネージャ層</a:t>
            </a:r>
          </a:p>
        </p:txBody>
      </p:sp>
      <p:sp>
        <p:nvSpPr>
          <p:cNvPr id="632901" name="Rectangle 69"/>
          <p:cNvSpPr>
            <a:spLocks noChangeArrowheads="1"/>
          </p:cNvSpPr>
          <p:nvPr/>
        </p:nvSpPr>
        <p:spPr bwMode="auto">
          <a:xfrm>
            <a:off x="1366838" y="1484313"/>
            <a:ext cx="1116012"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商品提供</a:t>
            </a:r>
          </a:p>
        </p:txBody>
      </p:sp>
      <p:sp>
        <p:nvSpPr>
          <p:cNvPr id="632902" name="Rectangle 70"/>
          <p:cNvSpPr>
            <a:spLocks noChangeArrowheads="1"/>
          </p:cNvSpPr>
          <p:nvPr/>
        </p:nvSpPr>
        <p:spPr bwMode="auto">
          <a:xfrm>
            <a:off x="1366838" y="2420938"/>
            <a:ext cx="1116012"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商品送出</a:t>
            </a:r>
          </a:p>
        </p:txBody>
      </p:sp>
      <p:sp>
        <p:nvSpPr>
          <p:cNvPr id="632903" name="Rectangle 71"/>
          <p:cNvSpPr>
            <a:spLocks noChangeArrowheads="1"/>
          </p:cNvSpPr>
          <p:nvPr/>
        </p:nvSpPr>
        <p:spPr bwMode="auto">
          <a:xfrm>
            <a:off x="2085975" y="2889250"/>
            <a:ext cx="1116013"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時間管理</a:t>
            </a:r>
          </a:p>
        </p:txBody>
      </p:sp>
      <p:sp>
        <p:nvSpPr>
          <p:cNvPr id="632904" name="Rectangle 72"/>
          <p:cNvSpPr>
            <a:spLocks noChangeArrowheads="1"/>
          </p:cNvSpPr>
          <p:nvPr/>
        </p:nvSpPr>
        <p:spPr bwMode="auto">
          <a:xfrm>
            <a:off x="2806700" y="3716338"/>
            <a:ext cx="1116013"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温度センサ</a:t>
            </a:r>
          </a:p>
        </p:txBody>
      </p:sp>
      <p:sp>
        <p:nvSpPr>
          <p:cNvPr id="632905" name="Rectangle 73"/>
          <p:cNvSpPr>
            <a:spLocks noChangeArrowheads="1"/>
          </p:cNvSpPr>
          <p:nvPr/>
        </p:nvSpPr>
        <p:spPr bwMode="auto">
          <a:xfrm>
            <a:off x="1366838" y="3789363"/>
            <a:ext cx="1116012"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送出</a:t>
            </a:r>
            <a:r>
              <a:rPr lang="en-US" altLang="ja-JP" sz="1600"/>
              <a:t>HW</a:t>
            </a:r>
          </a:p>
        </p:txBody>
      </p:sp>
      <p:sp>
        <p:nvSpPr>
          <p:cNvPr id="632906" name="Rectangle 74"/>
          <p:cNvSpPr>
            <a:spLocks noChangeArrowheads="1"/>
          </p:cNvSpPr>
          <p:nvPr/>
        </p:nvSpPr>
        <p:spPr bwMode="auto">
          <a:xfrm>
            <a:off x="2806700" y="2312988"/>
            <a:ext cx="1116013"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ラック状態</a:t>
            </a:r>
          </a:p>
        </p:txBody>
      </p:sp>
      <p:sp>
        <p:nvSpPr>
          <p:cNvPr id="632907" name="Rectangle 75"/>
          <p:cNvSpPr>
            <a:spLocks noChangeArrowheads="1"/>
          </p:cNvSpPr>
          <p:nvPr/>
        </p:nvSpPr>
        <p:spPr bwMode="auto">
          <a:xfrm>
            <a:off x="2733675" y="981075"/>
            <a:ext cx="1116013" cy="323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販売調停</a:t>
            </a:r>
          </a:p>
        </p:txBody>
      </p:sp>
      <p:cxnSp>
        <p:nvCxnSpPr>
          <p:cNvPr id="632908" name="AutoShape 76"/>
          <p:cNvCxnSpPr>
            <a:cxnSpLocks noChangeShapeType="1"/>
            <a:stCxn id="632902" idx="2"/>
            <a:endCxn id="632905" idx="0"/>
          </p:cNvCxnSpPr>
          <p:nvPr/>
        </p:nvCxnSpPr>
        <p:spPr bwMode="auto">
          <a:xfrm>
            <a:off x="1925638" y="2744788"/>
            <a:ext cx="0" cy="10445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2909" name="AutoShape 77"/>
          <p:cNvCxnSpPr>
            <a:cxnSpLocks noChangeShapeType="1"/>
            <a:stCxn id="632901" idx="2"/>
            <a:endCxn id="632902" idx="0"/>
          </p:cNvCxnSpPr>
          <p:nvPr/>
        </p:nvCxnSpPr>
        <p:spPr bwMode="auto">
          <a:xfrm>
            <a:off x="1925638" y="1808163"/>
            <a:ext cx="0" cy="61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2910" name="AutoShape 78"/>
          <p:cNvCxnSpPr>
            <a:cxnSpLocks noChangeShapeType="1"/>
            <a:stCxn id="632907" idx="2"/>
            <a:endCxn id="632901" idx="0"/>
          </p:cNvCxnSpPr>
          <p:nvPr/>
        </p:nvCxnSpPr>
        <p:spPr bwMode="auto">
          <a:xfrm flipH="1">
            <a:off x="1925638" y="1304925"/>
            <a:ext cx="1366837" cy="1793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2911" name="AutoShape 79"/>
          <p:cNvCxnSpPr>
            <a:cxnSpLocks noChangeShapeType="1"/>
            <a:stCxn id="632901" idx="2"/>
            <a:endCxn id="632906" idx="0"/>
          </p:cNvCxnSpPr>
          <p:nvPr/>
        </p:nvCxnSpPr>
        <p:spPr bwMode="auto">
          <a:xfrm>
            <a:off x="1925638" y="1808163"/>
            <a:ext cx="1439862" cy="5048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2912" name="AutoShape 80"/>
          <p:cNvCxnSpPr>
            <a:cxnSpLocks noChangeShapeType="1"/>
            <a:stCxn id="632906" idx="2"/>
            <a:endCxn id="632904" idx="0"/>
          </p:cNvCxnSpPr>
          <p:nvPr/>
        </p:nvCxnSpPr>
        <p:spPr bwMode="auto">
          <a:xfrm>
            <a:off x="3365500" y="2636838"/>
            <a:ext cx="0" cy="1079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2913" name="AutoShape 81"/>
          <p:cNvCxnSpPr>
            <a:cxnSpLocks noChangeShapeType="1"/>
            <a:stCxn id="632906" idx="2"/>
            <a:endCxn id="632903" idx="0"/>
          </p:cNvCxnSpPr>
          <p:nvPr/>
        </p:nvCxnSpPr>
        <p:spPr bwMode="auto">
          <a:xfrm flipH="1">
            <a:off x="2644775" y="2636838"/>
            <a:ext cx="720725" cy="2524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2917" name="AutoShape 85"/>
          <p:cNvSpPr>
            <a:spLocks noChangeArrowheads="1"/>
          </p:cNvSpPr>
          <p:nvPr/>
        </p:nvSpPr>
        <p:spPr bwMode="auto">
          <a:xfrm>
            <a:off x="4392613" y="873125"/>
            <a:ext cx="4464050" cy="1655763"/>
          </a:xfrm>
          <a:prstGeom prst="wedgeRectCallout">
            <a:avLst>
              <a:gd name="adj1" fmla="val -60954"/>
              <a:gd name="adj2" fmla="val 29097"/>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buFontTx/>
              <a:buChar char="•"/>
            </a:pPr>
            <a:r>
              <a:rPr lang="ja-JP" altLang="en-US" sz="1800"/>
              <a:t>出力する機能は特に難しい制御もしていないので、</a:t>
            </a:r>
            <a:r>
              <a:rPr lang="ja-JP" altLang="en-US" sz="1800" u="sng">
                <a:solidFill>
                  <a:srgbClr val="FF0000"/>
                </a:solidFill>
              </a:rPr>
              <a:t>アプリ層の機能と統合してからテストしたい</a:t>
            </a:r>
            <a:r>
              <a:rPr lang="ja-JP" altLang="en-US" sz="1800"/>
              <a:t>。</a:t>
            </a:r>
          </a:p>
          <a:p>
            <a:pPr algn="l">
              <a:buFontTx/>
              <a:buChar char="•"/>
            </a:pPr>
            <a:r>
              <a:rPr lang="ja-JP" altLang="en-US" sz="1800"/>
              <a:t>結果的にドライバ層の機能確認が別のテストで確認できるから</a:t>
            </a:r>
            <a:r>
              <a:rPr lang="ja-JP" altLang="en-US" sz="1800" u="sng">
                <a:solidFill>
                  <a:srgbClr val="FF0000"/>
                </a:solidFill>
              </a:rPr>
              <a:t>先に統合した方が効率的</a:t>
            </a:r>
            <a:r>
              <a:rPr lang="ja-JP" altLang="en-US" sz="1800"/>
              <a:t>。</a:t>
            </a:r>
          </a:p>
        </p:txBody>
      </p:sp>
      <p:sp>
        <p:nvSpPr>
          <p:cNvPr id="632918" name="AutoShape 86"/>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2919" name="AutoShape 87"/>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2920" name="AutoShape 88"/>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2921" name="AutoShape 89"/>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2922" name="AutoShape 90"/>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2923" name="AutoShape 91"/>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2924" name="AutoShape 92"/>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2925" name="AutoShape 93"/>
          <p:cNvSpPr>
            <a:spLocks noChangeArrowheads="1"/>
          </p:cNvSpPr>
          <p:nvPr/>
        </p:nvSpPr>
        <p:spPr bwMode="auto">
          <a:xfrm>
            <a:off x="738028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sp>
        <p:nvSpPr>
          <p:cNvPr id="632926" name="AutoShape 94"/>
          <p:cNvSpPr>
            <a:spLocks noChangeArrowheads="1"/>
          </p:cNvSpPr>
          <p:nvPr/>
        </p:nvSpPr>
        <p:spPr bwMode="auto">
          <a:xfrm>
            <a:off x="4392613" y="2673350"/>
            <a:ext cx="4464050" cy="1836738"/>
          </a:xfrm>
          <a:prstGeom prst="wedgeRectCallout">
            <a:avLst>
              <a:gd name="adj1" fmla="val -61843"/>
              <a:gd name="adj2" fmla="val -6093"/>
            </a:avLst>
          </a:prstGeom>
          <a:solidFill>
            <a:srgbClr val="FFCC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buFontTx/>
              <a:buChar char="•"/>
            </a:pPr>
            <a:r>
              <a:rPr lang="ja-JP" altLang="en-US" sz="1800"/>
              <a:t>何かを入力とする機能はチャタリング除去などテストを先にやっておきたいから</a:t>
            </a:r>
            <a:r>
              <a:rPr lang="ja-JP" altLang="en-US" sz="1800" u="sng">
                <a:solidFill>
                  <a:srgbClr val="FF0000"/>
                </a:solidFill>
              </a:rPr>
              <a:t>単独で先にテストしたい</a:t>
            </a:r>
            <a:r>
              <a:rPr lang="ja-JP" altLang="en-US" sz="1800"/>
              <a:t>。</a:t>
            </a:r>
          </a:p>
          <a:p>
            <a:pPr algn="l">
              <a:buFontTx/>
              <a:buChar char="•"/>
            </a:pPr>
            <a:r>
              <a:rPr lang="ja-JP" altLang="en-US" sz="1800"/>
              <a:t>確認するパターンが複数ある場合は、</a:t>
            </a:r>
            <a:r>
              <a:rPr lang="ja-JP" altLang="en-US" sz="1800" u="sng">
                <a:solidFill>
                  <a:srgbClr val="FF0000"/>
                </a:solidFill>
              </a:rPr>
              <a:t>単独で全パターンテスト</a:t>
            </a:r>
            <a:r>
              <a:rPr lang="ja-JP" altLang="en-US" sz="1800"/>
              <a:t>して、統合後のテストでは代表値だけ見たい。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スライド番号プレースホルダー 3"/>
          <p:cNvSpPr>
            <a:spLocks noGrp="1"/>
          </p:cNvSpPr>
          <p:nvPr>
            <p:ph type="sldNum" sz="quarter" idx="10"/>
          </p:nvPr>
        </p:nvSpPr>
        <p:spPr/>
        <p:txBody>
          <a:bodyPr/>
          <a:lstStyle/>
          <a:p>
            <a:fld id="{5502B5EC-2703-449A-AE57-ABED7C9658FB}" type="slidenum">
              <a:rPr lang="en-US" altLang="ja-JP"/>
              <a:pPr/>
              <a:t>17</a:t>
            </a:fld>
            <a:r>
              <a:rPr lang="en-US" altLang="ja-JP"/>
              <a:t> </a:t>
            </a:r>
            <a:r>
              <a:rPr lang="en-US" altLang="ja-JP" sz="900"/>
              <a:t>/29</a:t>
            </a:r>
          </a:p>
        </p:txBody>
      </p:sp>
      <p:sp>
        <p:nvSpPr>
          <p:cNvPr id="633860" name="AutoShape 4"/>
          <p:cNvSpPr>
            <a:spLocks noChangeArrowheads="1"/>
          </p:cNvSpPr>
          <p:nvPr/>
        </p:nvSpPr>
        <p:spPr bwMode="auto">
          <a:xfrm>
            <a:off x="323850" y="5192713"/>
            <a:ext cx="1909763" cy="773112"/>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ドライバ層</a:t>
            </a:r>
          </a:p>
        </p:txBody>
      </p:sp>
      <p:sp>
        <p:nvSpPr>
          <p:cNvPr id="633861" name="AutoShape 5"/>
          <p:cNvSpPr>
            <a:spLocks noChangeArrowheads="1"/>
          </p:cNvSpPr>
          <p:nvPr/>
        </p:nvSpPr>
        <p:spPr bwMode="auto">
          <a:xfrm>
            <a:off x="323850" y="6019800"/>
            <a:ext cx="1909763" cy="323850"/>
          </a:xfrm>
          <a:prstGeom prst="roundRect">
            <a:avLst>
              <a:gd name="adj" fmla="val 5171"/>
            </a:avLst>
          </a:prstGeom>
          <a:solidFill>
            <a:srgbClr val="808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r>
              <a:rPr lang="ja-JP" altLang="en-US" sz="1800">
                <a:solidFill>
                  <a:schemeClr val="bg1"/>
                </a:solidFill>
              </a:rPr>
              <a:t>メイン</a:t>
            </a:r>
            <a:r>
              <a:rPr lang="en-US" altLang="ja-JP" sz="1800">
                <a:solidFill>
                  <a:schemeClr val="bg1"/>
                </a:solidFill>
              </a:rPr>
              <a:t>CPU</a:t>
            </a:r>
          </a:p>
        </p:txBody>
      </p:sp>
      <p:sp>
        <p:nvSpPr>
          <p:cNvPr id="633862" name="AutoShape 6"/>
          <p:cNvSpPr>
            <a:spLocks noChangeArrowheads="1"/>
          </p:cNvSpPr>
          <p:nvPr/>
        </p:nvSpPr>
        <p:spPr bwMode="auto">
          <a:xfrm>
            <a:off x="323850" y="1304925"/>
            <a:ext cx="8461375" cy="2344738"/>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endParaRPr lang="en-US" altLang="ja-JP" sz="1800"/>
          </a:p>
          <a:p>
            <a:pPr algn="l"/>
            <a:r>
              <a:rPr lang="ja-JP" altLang="en-US" sz="1800"/>
              <a:t>マネージャ層</a:t>
            </a:r>
          </a:p>
        </p:txBody>
      </p:sp>
      <p:sp>
        <p:nvSpPr>
          <p:cNvPr id="633885" name="Rectangle 29"/>
          <p:cNvSpPr>
            <a:spLocks noChangeArrowheads="1"/>
          </p:cNvSpPr>
          <p:nvPr/>
        </p:nvSpPr>
        <p:spPr bwMode="auto">
          <a:xfrm>
            <a:off x="358775" y="765175"/>
            <a:ext cx="8461375" cy="431800"/>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wrap="none" anchor="ctr"/>
          <a:lstStyle/>
          <a:p>
            <a:r>
              <a:rPr lang="ja-JP" altLang="en-US" sz="2000">
                <a:latin typeface="Tahoma" panose="020B0604030504040204" pitchFamily="34" charset="0"/>
              </a:rPr>
              <a:t>テストタイプ</a:t>
            </a:r>
            <a:r>
              <a:rPr lang="en-US" altLang="ja-JP" sz="2000">
                <a:latin typeface="Tahoma" panose="020B0604030504040204" pitchFamily="34" charset="0"/>
              </a:rPr>
              <a:t>BOX</a:t>
            </a:r>
            <a:r>
              <a:rPr lang="ja-JP" altLang="en-US" sz="2000">
                <a:latin typeface="Tahoma" panose="020B0604030504040204" pitchFamily="34" charset="0"/>
              </a:rPr>
              <a:t>と実線・点線で、統合の進め方とどんなテストをするか表現</a:t>
            </a:r>
          </a:p>
        </p:txBody>
      </p:sp>
      <p:sp>
        <p:nvSpPr>
          <p:cNvPr id="633886" name="AutoShape 30"/>
          <p:cNvSpPr>
            <a:spLocks noChangeArrowheads="1"/>
          </p:cNvSpPr>
          <p:nvPr/>
        </p:nvSpPr>
        <p:spPr bwMode="auto">
          <a:xfrm>
            <a:off x="5724525" y="3721100"/>
            <a:ext cx="3059113" cy="1439863"/>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アプリ層</a:t>
            </a:r>
          </a:p>
        </p:txBody>
      </p:sp>
      <p:sp>
        <p:nvSpPr>
          <p:cNvPr id="633887" name="AutoShape 31"/>
          <p:cNvSpPr>
            <a:spLocks noChangeArrowheads="1"/>
          </p:cNvSpPr>
          <p:nvPr/>
        </p:nvSpPr>
        <p:spPr bwMode="auto">
          <a:xfrm>
            <a:off x="5724525" y="5192713"/>
            <a:ext cx="3059113" cy="773112"/>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ドライバ層</a:t>
            </a:r>
          </a:p>
        </p:txBody>
      </p:sp>
      <p:sp>
        <p:nvSpPr>
          <p:cNvPr id="633888" name="AutoShape 32"/>
          <p:cNvSpPr>
            <a:spLocks noChangeArrowheads="1"/>
          </p:cNvSpPr>
          <p:nvPr/>
        </p:nvSpPr>
        <p:spPr bwMode="auto">
          <a:xfrm>
            <a:off x="5724525" y="6019800"/>
            <a:ext cx="3059113" cy="323850"/>
          </a:xfrm>
          <a:prstGeom prst="roundRect">
            <a:avLst>
              <a:gd name="adj" fmla="val 5171"/>
            </a:avLst>
          </a:prstGeom>
          <a:solidFill>
            <a:srgbClr val="808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r>
              <a:rPr lang="en-US" altLang="ja-JP" sz="1800">
                <a:solidFill>
                  <a:schemeClr val="bg1"/>
                </a:solidFill>
              </a:rPr>
              <a:t>CPU</a:t>
            </a:r>
          </a:p>
        </p:txBody>
      </p:sp>
      <p:sp>
        <p:nvSpPr>
          <p:cNvPr id="633889" name="AutoShape 33"/>
          <p:cNvSpPr>
            <a:spLocks noChangeArrowheads="1"/>
          </p:cNvSpPr>
          <p:nvPr/>
        </p:nvSpPr>
        <p:spPr bwMode="auto">
          <a:xfrm>
            <a:off x="2270125" y="3706813"/>
            <a:ext cx="3059113" cy="1439862"/>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アプリ層</a:t>
            </a:r>
          </a:p>
        </p:txBody>
      </p:sp>
      <p:sp>
        <p:nvSpPr>
          <p:cNvPr id="633890" name="AutoShape 34"/>
          <p:cNvSpPr>
            <a:spLocks noChangeArrowheads="1"/>
          </p:cNvSpPr>
          <p:nvPr/>
        </p:nvSpPr>
        <p:spPr bwMode="auto">
          <a:xfrm>
            <a:off x="2270125" y="5192713"/>
            <a:ext cx="3059113" cy="773112"/>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800"/>
              <a:t>ドライバ層</a:t>
            </a:r>
          </a:p>
        </p:txBody>
      </p:sp>
      <p:sp>
        <p:nvSpPr>
          <p:cNvPr id="633891" name="AutoShape 35"/>
          <p:cNvSpPr>
            <a:spLocks noChangeArrowheads="1"/>
          </p:cNvSpPr>
          <p:nvPr/>
        </p:nvSpPr>
        <p:spPr bwMode="auto">
          <a:xfrm>
            <a:off x="2270125" y="6019800"/>
            <a:ext cx="3059113" cy="323850"/>
          </a:xfrm>
          <a:prstGeom prst="roundRect">
            <a:avLst>
              <a:gd name="adj" fmla="val 5171"/>
            </a:avLst>
          </a:prstGeom>
          <a:solidFill>
            <a:srgbClr val="808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lstStyle/>
          <a:p>
            <a:r>
              <a:rPr lang="ja-JP" altLang="en-US" sz="1800">
                <a:solidFill>
                  <a:schemeClr val="bg1"/>
                </a:solidFill>
              </a:rPr>
              <a:t>ラック</a:t>
            </a:r>
            <a:r>
              <a:rPr lang="en-US" altLang="ja-JP" sz="1800">
                <a:solidFill>
                  <a:schemeClr val="bg1"/>
                </a:solidFill>
              </a:rPr>
              <a:t>CPU</a:t>
            </a:r>
          </a:p>
        </p:txBody>
      </p:sp>
      <p:sp>
        <p:nvSpPr>
          <p:cNvPr id="633859" name="AutoShape 3"/>
          <p:cNvSpPr>
            <a:spLocks noChangeArrowheads="1"/>
          </p:cNvSpPr>
          <p:nvPr/>
        </p:nvSpPr>
        <p:spPr bwMode="auto">
          <a:xfrm>
            <a:off x="323850" y="3429000"/>
            <a:ext cx="1909763" cy="1728788"/>
          </a:xfrm>
          <a:prstGeom prst="roundRect">
            <a:avLst>
              <a:gd name="adj" fmla="val 5171"/>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endParaRPr lang="ja-JP" altLang="ja-JP" sz="1800"/>
          </a:p>
        </p:txBody>
      </p:sp>
      <p:sp>
        <p:nvSpPr>
          <p:cNvPr id="633892" name="AutoShape 36"/>
          <p:cNvSpPr>
            <a:spLocks noChangeArrowheads="1"/>
          </p:cNvSpPr>
          <p:nvPr/>
        </p:nvSpPr>
        <p:spPr bwMode="auto">
          <a:xfrm>
            <a:off x="323850" y="3355975"/>
            <a:ext cx="1981200" cy="288925"/>
          </a:xfrm>
          <a:prstGeom prst="roundRect">
            <a:avLst>
              <a:gd name="adj" fmla="val 50000"/>
            </a:avLst>
          </a:prstGeom>
          <a:solidFill>
            <a:schemeClr val="bg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a:p>
        </p:txBody>
      </p:sp>
      <p:sp>
        <p:nvSpPr>
          <p:cNvPr id="633893" name="Rectangle 37"/>
          <p:cNvSpPr>
            <a:spLocks noChangeArrowheads="1"/>
          </p:cNvSpPr>
          <p:nvPr/>
        </p:nvSpPr>
        <p:spPr bwMode="auto">
          <a:xfrm>
            <a:off x="3062288" y="3290888"/>
            <a:ext cx="1116012"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商品提供</a:t>
            </a:r>
          </a:p>
        </p:txBody>
      </p:sp>
      <p:sp>
        <p:nvSpPr>
          <p:cNvPr id="633894" name="Rectangle 38"/>
          <p:cNvSpPr>
            <a:spLocks noChangeArrowheads="1"/>
          </p:cNvSpPr>
          <p:nvPr/>
        </p:nvSpPr>
        <p:spPr bwMode="auto">
          <a:xfrm>
            <a:off x="2520950" y="4327525"/>
            <a:ext cx="1116013"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商品送出</a:t>
            </a:r>
          </a:p>
        </p:txBody>
      </p:sp>
      <p:sp>
        <p:nvSpPr>
          <p:cNvPr id="633895" name="Rectangle 39"/>
          <p:cNvSpPr>
            <a:spLocks noChangeArrowheads="1"/>
          </p:cNvSpPr>
          <p:nvPr/>
        </p:nvSpPr>
        <p:spPr bwMode="auto">
          <a:xfrm>
            <a:off x="3241675" y="4797425"/>
            <a:ext cx="1116013"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時間管理</a:t>
            </a:r>
          </a:p>
        </p:txBody>
      </p:sp>
      <p:sp>
        <p:nvSpPr>
          <p:cNvPr id="633896" name="Rectangle 40"/>
          <p:cNvSpPr>
            <a:spLocks noChangeArrowheads="1"/>
          </p:cNvSpPr>
          <p:nvPr/>
        </p:nvSpPr>
        <p:spPr bwMode="auto">
          <a:xfrm>
            <a:off x="3962400" y="5624513"/>
            <a:ext cx="1116013"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温度センサ</a:t>
            </a:r>
          </a:p>
        </p:txBody>
      </p:sp>
      <p:sp>
        <p:nvSpPr>
          <p:cNvPr id="633897" name="Rectangle 41"/>
          <p:cNvSpPr>
            <a:spLocks noChangeArrowheads="1"/>
          </p:cNvSpPr>
          <p:nvPr/>
        </p:nvSpPr>
        <p:spPr bwMode="auto">
          <a:xfrm>
            <a:off x="2520950" y="5624513"/>
            <a:ext cx="1116013"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送出</a:t>
            </a:r>
            <a:r>
              <a:rPr lang="en-US" altLang="ja-JP" sz="1600"/>
              <a:t>HW</a:t>
            </a:r>
          </a:p>
        </p:txBody>
      </p:sp>
      <p:sp>
        <p:nvSpPr>
          <p:cNvPr id="633898" name="Rectangle 42"/>
          <p:cNvSpPr>
            <a:spLocks noChangeArrowheads="1"/>
          </p:cNvSpPr>
          <p:nvPr/>
        </p:nvSpPr>
        <p:spPr bwMode="auto">
          <a:xfrm>
            <a:off x="3962400" y="4327525"/>
            <a:ext cx="1116013"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ラック状態</a:t>
            </a:r>
          </a:p>
        </p:txBody>
      </p:sp>
      <p:sp>
        <p:nvSpPr>
          <p:cNvPr id="633899" name="Rectangle 43"/>
          <p:cNvSpPr>
            <a:spLocks noChangeArrowheads="1"/>
          </p:cNvSpPr>
          <p:nvPr/>
        </p:nvSpPr>
        <p:spPr bwMode="auto">
          <a:xfrm>
            <a:off x="3276600" y="2606675"/>
            <a:ext cx="3384550"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販売調停</a:t>
            </a:r>
          </a:p>
        </p:txBody>
      </p:sp>
      <p:cxnSp>
        <p:nvCxnSpPr>
          <p:cNvPr id="633900" name="AutoShape 44"/>
          <p:cNvCxnSpPr>
            <a:cxnSpLocks noChangeShapeType="1"/>
            <a:stCxn id="633894" idx="2"/>
            <a:endCxn id="633897" idx="0"/>
          </p:cNvCxnSpPr>
          <p:nvPr/>
        </p:nvCxnSpPr>
        <p:spPr bwMode="auto">
          <a:xfrm>
            <a:off x="3079750" y="4616450"/>
            <a:ext cx="0" cy="10080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3901" name="AutoShape 45"/>
          <p:cNvCxnSpPr>
            <a:cxnSpLocks noChangeShapeType="1"/>
            <a:stCxn id="633893" idx="2"/>
            <a:endCxn id="633926" idx="0"/>
          </p:cNvCxnSpPr>
          <p:nvPr/>
        </p:nvCxnSpPr>
        <p:spPr bwMode="auto">
          <a:xfrm flipH="1">
            <a:off x="3079750" y="3579813"/>
            <a:ext cx="541338" cy="490537"/>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3902" name="AutoShape 46"/>
          <p:cNvCxnSpPr>
            <a:cxnSpLocks noChangeShapeType="1"/>
            <a:stCxn id="633899" idx="2"/>
            <a:endCxn id="633934" idx="0"/>
          </p:cNvCxnSpPr>
          <p:nvPr/>
        </p:nvCxnSpPr>
        <p:spPr bwMode="auto">
          <a:xfrm flipH="1">
            <a:off x="3619500" y="2895600"/>
            <a:ext cx="1349375" cy="173038"/>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3903" name="AutoShape 47"/>
          <p:cNvCxnSpPr>
            <a:cxnSpLocks noChangeShapeType="1"/>
            <a:stCxn id="633893" idx="2"/>
            <a:endCxn id="633924" idx="0"/>
          </p:cNvCxnSpPr>
          <p:nvPr/>
        </p:nvCxnSpPr>
        <p:spPr bwMode="auto">
          <a:xfrm>
            <a:off x="3621088" y="3579813"/>
            <a:ext cx="898525" cy="490537"/>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3904" name="AutoShape 48"/>
          <p:cNvCxnSpPr>
            <a:cxnSpLocks noChangeShapeType="1"/>
            <a:stCxn id="633898" idx="2"/>
            <a:endCxn id="633923" idx="0"/>
          </p:cNvCxnSpPr>
          <p:nvPr/>
        </p:nvCxnSpPr>
        <p:spPr bwMode="auto">
          <a:xfrm flipH="1">
            <a:off x="4519613" y="4616450"/>
            <a:ext cx="1587" cy="755650"/>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3905" name="AutoShape 49"/>
          <p:cNvCxnSpPr>
            <a:cxnSpLocks noChangeShapeType="1"/>
            <a:stCxn id="633898" idx="2"/>
            <a:endCxn id="633895" idx="0"/>
          </p:cNvCxnSpPr>
          <p:nvPr/>
        </p:nvCxnSpPr>
        <p:spPr bwMode="auto">
          <a:xfrm flipH="1">
            <a:off x="3800475" y="4616450"/>
            <a:ext cx="720725" cy="1809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3906" name="Rectangle 50"/>
          <p:cNvSpPr>
            <a:spLocks noChangeArrowheads="1"/>
          </p:cNvSpPr>
          <p:nvPr/>
        </p:nvSpPr>
        <p:spPr bwMode="auto">
          <a:xfrm>
            <a:off x="7524750" y="5624513"/>
            <a:ext cx="1116013"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ボタン制御</a:t>
            </a:r>
          </a:p>
        </p:txBody>
      </p:sp>
      <p:sp>
        <p:nvSpPr>
          <p:cNvPr id="633907" name="Rectangle 51"/>
          <p:cNvSpPr>
            <a:spLocks noChangeArrowheads="1"/>
          </p:cNvSpPr>
          <p:nvPr/>
        </p:nvSpPr>
        <p:spPr bwMode="auto">
          <a:xfrm>
            <a:off x="5976938" y="5624513"/>
            <a:ext cx="1116012"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ランプ制御</a:t>
            </a:r>
          </a:p>
        </p:txBody>
      </p:sp>
      <p:sp>
        <p:nvSpPr>
          <p:cNvPr id="633908" name="Rectangle 52"/>
          <p:cNvSpPr>
            <a:spLocks noChangeArrowheads="1"/>
          </p:cNvSpPr>
          <p:nvPr/>
        </p:nvSpPr>
        <p:spPr bwMode="auto">
          <a:xfrm>
            <a:off x="5942013" y="4400550"/>
            <a:ext cx="1116012"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状態管理</a:t>
            </a:r>
          </a:p>
        </p:txBody>
      </p:sp>
      <p:sp>
        <p:nvSpPr>
          <p:cNvPr id="633909" name="Rectangle 53"/>
          <p:cNvSpPr>
            <a:spLocks noChangeArrowheads="1"/>
          </p:cNvSpPr>
          <p:nvPr/>
        </p:nvSpPr>
        <p:spPr bwMode="auto">
          <a:xfrm>
            <a:off x="6805613" y="4797425"/>
            <a:ext cx="1116012"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時間管理</a:t>
            </a:r>
          </a:p>
        </p:txBody>
      </p:sp>
      <p:sp>
        <p:nvSpPr>
          <p:cNvPr id="633910" name="Rectangle 54"/>
          <p:cNvSpPr>
            <a:spLocks noChangeArrowheads="1"/>
          </p:cNvSpPr>
          <p:nvPr/>
        </p:nvSpPr>
        <p:spPr bwMode="auto">
          <a:xfrm>
            <a:off x="7524750" y="4292600"/>
            <a:ext cx="1116013"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押下判定</a:t>
            </a:r>
          </a:p>
        </p:txBody>
      </p:sp>
      <p:cxnSp>
        <p:nvCxnSpPr>
          <p:cNvPr id="633911" name="AutoShape 55"/>
          <p:cNvCxnSpPr>
            <a:cxnSpLocks noChangeShapeType="1"/>
            <a:stCxn id="633899" idx="2"/>
            <a:endCxn id="633927" idx="0"/>
          </p:cNvCxnSpPr>
          <p:nvPr/>
        </p:nvCxnSpPr>
        <p:spPr bwMode="auto">
          <a:xfrm>
            <a:off x="4968875" y="2895600"/>
            <a:ext cx="3114675" cy="1144588"/>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3913" name="AutoShape 57"/>
          <p:cNvCxnSpPr>
            <a:cxnSpLocks noChangeShapeType="1"/>
            <a:stCxn id="633908" idx="2"/>
            <a:endCxn id="633909" idx="0"/>
          </p:cNvCxnSpPr>
          <p:nvPr/>
        </p:nvCxnSpPr>
        <p:spPr bwMode="auto">
          <a:xfrm>
            <a:off x="6500813" y="4689475"/>
            <a:ext cx="863600" cy="107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3914" name="Rectangle 58"/>
          <p:cNvSpPr>
            <a:spLocks noChangeArrowheads="1"/>
          </p:cNvSpPr>
          <p:nvPr/>
        </p:nvSpPr>
        <p:spPr bwMode="auto">
          <a:xfrm>
            <a:off x="541338" y="5624513"/>
            <a:ext cx="1116012"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扉センサ</a:t>
            </a:r>
          </a:p>
        </p:txBody>
      </p:sp>
      <p:sp>
        <p:nvSpPr>
          <p:cNvPr id="633915" name="Rectangle 59"/>
          <p:cNvSpPr>
            <a:spLocks noChangeArrowheads="1"/>
          </p:cNvSpPr>
          <p:nvPr/>
        </p:nvSpPr>
        <p:spPr bwMode="auto">
          <a:xfrm>
            <a:off x="541338" y="4152900"/>
            <a:ext cx="1116012"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1600"/>
              <a:t>HW</a:t>
            </a:r>
            <a:r>
              <a:rPr lang="ja-JP" altLang="en-US" sz="1600"/>
              <a:t>状態</a:t>
            </a:r>
          </a:p>
        </p:txBody>
      </p:sp>
      <p:sp>
        <p:nvSpPr>
          <p:cNvPr id="633916" name="Rectangle 60"/>
          <p:cNvSpPr>
            <a:spLocks noChangeArrowheads="1"/>
          </p:cNvSpPr>
          <p:nvPr/>
        </p:nvSpPr>
        <p:spPr bwMode="auto">
          <a:xfrm>
            <a:off x="1838325" y="1773238"/>
            <a:ext cx="3382963" cy="28892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開始・停止</a:t>
            </a:r>
          </a:p>
        </p:txBody>
      </p:sp>
      <p:cxnSp>
        <p:nvCxnSpPr>
          <p:cNvPr id="633917" name="AutoShape 61"/>
          <p:cNvCxnSpPr>
            <a:cxnSpLocks noChangeShapeType="1"/>
            <a:stCxn id="633916" idx="2"/>
            <a:endCxn id="633937" idx="0"/>
          </p:cNvCxnSpPr>
          <p:nvPr/>
        </p:nvCxnSpPr>
        <p:spPr bwMode="auto">
          <a:xfrm flipH="1">
            <a:off x="1100138" y="2062163"/>
            <a:ext cx="2430462" cy="1835150"/>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3918" name="AutoShape 62"/>
          <p:cNvCxnSpPr>
            <a:cxnSpLocks noChangeShapeType="1"/>
            <a:stCxn id="633916" idx="2"/>
            <a:endCxn id="633935" idx="0"/>
          </p:cNvCxnSpPr>
          <p:nvPr/>
        </p:nvCxnSpPr>
        <p:spPr bwMode="auto">
          <a:xfrm>
            <a:off x="3530600" y="2062163"/>
            <a:ext cx="1439863" cy="287337"/>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3919" name="Text Box 63"/>
          <p:cNvSpPr txBox="1">
            <a:spLocks noChangeArrowheads="1"/>
          </p:cNvSpPr>
          <p:nvPr/>
        </p:nvSpPr>
        <p:spPr bwMode="auto">
          <a:xfrm>
            <a:off x="5267325" y="4292600"/>
            <a:ext cx="56515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a:t>・・・</a:t>
            </a:r>
          </a:p>
        </p:txBody>
      </p:sp>
      <p:sp>
        <p:nvSpPr>
          <p:cNvPr id="633920" name="Text Box 64"/>
          <p:cNvSpPr txBox="1">
            <a:spLocks noChangeArrowheads="1"/>
          </p:cNvSpPr>
          <p:nvPr/>
        </p:nvSpPr>
        <p:spPr bwMode="auto">
          <a:xfrm>
            <a:off x="5257800" y="5300663"/>
            <a:ext cx="56515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a:t>・・・</a:t>
            </a:r>
          </a:p>
        </p:txBody>
      </p:sp>
      <p:sp>
        <p:nvSpPr>
          <p:cNvPr id="633921" name="Text Box 65"/>
          <p:cNvSpPr txBox="1">
            <a:spLocks noChangeArrowheads="1"/>
          </p:cNvSpPr>
          <p:nvPr/>
        </p:nvSpPr>
        <p:spPr bwMode="auto">
          <a:xfrm>
            <a:off x="5221288" y="5948363"/>
            <a:ext cx="565150" cy="396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a:t>・・・</a:t>
            </a:r>
          </a:p>
        </p:txBody>
      </p:sp>
      <p:cxnSp>
        <p:nvCxnSpPr>
          <p:cNvPr id="633922" name="AutoShape 66"/>
          <p:cNvCxnSpPr>
            <a:cxnSpLocks noChangeShapeType="1"/>
            <a:stCxn id="633915" idx="2"/>
            <a:endCxn id="633938" idx="0"/>
          </p:cNvCxnSpPr>
          <p:nvPr/>
        </p:nvCxnSpPr>
        <p:spPr bwMode="auto">
          <a:xfrm>
            <a:off x="1100138" y="4441825"/>
            <a:ext cx="0" cy="93186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3923" name="Rectangle 67"/>
          <p:cNvSpPr>
            <a:spLocks noChangeArrowheads="1"/>
          </p:cNvSpPr>
          <p:nvPr/>
        </p:nvSpPr>
        <p:spPr bwMode="auto">
          <a:xfrm>
            <a:off x="3960813" y="5372100"/>
            <a:ext cx="1116012"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sp>
        <p:nvSpPr>
          <p:cNvPr id="633924" name="Rectangle 68"/>
          <p:cNvSpPr>
            <a:spLocks noChangeArrowheads="1"/>
          </p:cNvSpPr>
          <p:nvPr/>
        </p:nvSpPr>
        <p:spPr bwMode="auto">
          <a:xfrm>
            <a:off x="3960813" y="4070350"/>
            <a:ext cx="1116012"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sp>
        <p:nvSpPr>
          <p:cNvPr id="633925" name="Rectangle 69"/>
          <p:cNvSpPr>
            <a:spLocks noGrp="1" noChangeArrowheads="1"/>
          </p:cNvSpPr>
          <p:nvPr>
            <p:ph type="title"/>
          </p:nvPr>
        </p:nvSpPr>
        <p:spPr>
          <a:xfrm>
            <a:off x="0" y="0"/>
            <a:ext cx="9144000" cy="620713"/>
          </a:xfrm>
          <a:noFill/>
          <a:ln/>
        </p:spPr>
        <p:txBody>
          <a:bodyPr/>
          <a:lstStyle/>
          <a:p>
            <a:r>
              <a:rPr lang="ja-JP" altLang="en-US"/>
              <a:t>テストを効率的に進めるための工夫　</a:t>
            </a:r>
            <a:r>
              <a:rPr lang="en-US" altLang="ja-JP"/>
              <a:t>(</a:t>
            </a:r>
            <a:r>
              <a:rPr lang="ja-JP" altLang="en-US"/>
              <a:t>ﾃｽﾄｱｰｷﾃｸﾁｬ一部抜粋</a:t>
            </a:r>
            <a:r>
              <a:rPr lang="en-US" altLang="ja-JP"/>
              <a:t>)</a:t>
            </a:r>
          </a:p>
        </p:txBody>
      </p:sp>
      <p:sp>
        <p:nvSpPr>
          <p:cNvPr id="633926" name="Rectangle 70"/>
          <p:cNvSpPr>
            <a:spLocks noChangeArrowheads="1"/>
          </p:cNvSpPr>
          <p:nvPr/>
        </p:nvSpPr>
        <p:spPr bwMode="auto">
          <a:xfrm>
            <a:off x="2520950" y="4070350"/>
            <a:ext cx="1116013"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sp>
        <p:nvSpPr>
          <p:cNvPr id="633927" name="Rectangle 71"/>
          <p:cNvSpPr>
            <a:spLocks noChangeArrowheads="1"/>
          </p:cNvSpPr>
          <p:nvPr/>
        </p:nvSpPr>
        <p:spPr bwMode="auto">
          <a:xfrm>
            <a:off x="7524750" y="4040188"/>
            <a:ext cx="1116013" cy="252412"/>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cxnSp>
        <p:nvCxnSpPr>
          <p:cNvPr id="633928" name="AutoShape 72"/>
          <p:cNvCxnSpPr>
            <a:cxnSpLocks noChangeShapeType="1"/>
            <a:stCxn id="633893" idx="2"/>
            <a:endCxn id="633942" idx="0"/>
          </p:cNvCxnSpPr>
          <p:nvPr/>
        </p:nvCxnSpPr>
        <p:spPr bwMode="auto">
          <a:xfrm>
            <a:off x="3621088" y="3579813"/>
            <a:ext cx="2879725" cy="317500"/>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3929" name="Rectangle 73"/>
          <p:cNvSpPr>
            <a:spLocks noChangeArrowheads="1"/>
          </p:cNvSpPr>
          <p:nvPr/>
        </p:nvSpPr>
        <p:spPr bwMode="auto">
          <a:xfrm>
            <a:off x="5942013" y="4149725"/>
            <a:ext cx="1116012"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sp>
        <p:nvSpPr>
          <p:cNvPr id="633930" name="Rectangle 74"/>
          <p:cNvSpPr>
            <a:spLocks noChangeArrowheads="1"/>
          </p:cNvSpPr>
          <p:nvPr/>
        </p:nvSpPr>
        <p:spPr bwMode="auto">
          <a:xfrm>
            <a:off x="7524750" y="5373688"/>
            <a:ext cx="1116013" cy="252412"/>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cxnSp>
        <p:nvCxnSpPr>
          <p:cNvPr id="633931" name="AutoShape 75"/>
          <p:cNvCxnSpPr>
            <a:cxnSpLocks noChangeShapeType="1"/>
            <a:stCxn id="633908" idx="2"/>
            <a:endCxn id="633907" idx="0"/>
          </p:cNvCxnSpPr>
          <p:nvPr/>
        </p:nvCxnSpPr>
        <p:spPr bwMode="auto">
          <a:xfrm>
            <a:off x="6500813" y="4689475"/>
            <a:ext cx="34925" cy="9350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3932" name="AutoShape 76"/>
          <p:cNvCxnSpPr>
            <a:cxnSpLocks noChangeShapeType="1"/>
            <a:stCxn id="633910" idx="2"/>
            <a:endCxn id="633930" idx="0"/>
          </p:cNvCxnSpPr>
          <p:nvPr/>
        </p:nvCxnSpPr>
        <p:spPr bwMode="auto">
          <a:xfrm>
            <a:off x="8083550" y="4581525"/>
            <a:ext cx="0" cy="79216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3933" name="Rectangle 77"/>
          <p:cNvSpPr>
            <a:spLocks noChangeArrowheads="1"/>
          </p:cNvSpPr>
          <p:nvPr/>
        </p:nvSpPr>
        <p:spPr bwMode="auto">
          <a:xfrm>
            <a:off x="3276600" y="2349500"/>
            <a:ext cx="1116013"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sp>
        <p:nvSpPr>
          <p:cNvPr id="633934" name="Rectangle 78"/>
          <p:cNvSpPr>
            <a:spLocks noChangeArrowheads="1"/>
          </p:cNvSpPr>
          <p:nvPr/>
        </p:nvSpPr>
        <p:spPr bwMode="auto">
          <a:xfrm>
            <a:off x="3060700" y="3068638"/>
            <a:ext cx="1116013" cy="252412"/>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sp>
        <p:nvSpPr>
          <p:cNvPr id="633935" name="Rectangle 79"/>
          <p:cNvSpPr>
            <a:spLocks noChangeArrowheads="1"/>
          </p:cNvSpPr>
          <p:nvPr/>
        </p:nvSpPr>
        <p:spPr bwMode="auto">
          <a:xfrm>
            <a:off x="4394200" y="2349500"/>
            <a:ext cx="1150938"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solidFill>
                  <a:schemeClr val="accent2"/>
                </a:solidFill>
              </a:rPr>
              <a:t>状態遷移ﾃｽﾄ</a:t>
            </a:r>
          </a:p>
        </p:txBody>
      </p:sp>
      <p:sp>
        <p:nvSpPr>
          <p:cNvPr id="633936" name="Rectangle 80"/>
          <p:cNvSpPr>
            <a:spLocks noChangeArrowheads="1"/>
          </p:cNvSpPr>
          <p:nvPr/>
        </p:nvSpPr>
        <p:spPr bwMode="auto">
          <a:xfrm>
            <a:off x="5545138" y="2349500"/>
            <a:ext cx="1116012"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solidFill>
                  <a:schemeClr val="accent2"/>
                </a:solidFill>
              </a:rPr>
              <a:t>ﾘｿｰｽﾃｽﾄ</a:t>
            </a:r>
          </a:p>
        </p:txBody>
      </p:sp>
      <p:sp>
        <p:nvSpPr>
          <p:cNvPr id="633937" name="Rectangle 81"/>
          <p:cNvSpPr>
            <a:spLocks noChangeArrowheads="1"/>
          </p:cNvSpPr>
          <p:nvPr/>
        </p:nvSpPr>
        <p:spPr bwMode="auto">
          <a:xfrm>
            <a:off x="541338" y="3897313"/>
            <a:ext cx="1116012" cy="252412"/>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sp>
        <p:nvSpPr>
          <p:cNvPr id="633938" name="Rectangle 82"/>
          <p:cNvSpPr>
            <a:spLocks noChangeArrowheads="1"/>
          </p:cNvSpPr>
          <p:nvPr/>
        </p:nvSpPr>
        <p:spPr bwMode="auto">
          <a:xfrm>
            <a:off x="541338" y="5373688"/>
            <a:ext cx="1116012" cy="252412"/>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sp>
        <p:nvSpPr>
          <p:cNvPr id="633939" name="Rectangle 83"/>
          <p:cNvSpPr>
            <a:spLocks noChangeArrowheads="1"/>
          </p:cNvSpPr>
          <p:nvPr/>
        </p:nvSpPr>
        <p:spPr bwMode="auto">
          <a:xfrm>
            <a:off x="1836738" y="1520825"/>
            <a:ext cx="1150937"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solidFill>
                  <a:schemeClr val="accent2"/>
                </a:solidFill>
              </a:rPr>
              <a:t>状態遷移ﾃｽﾄ</a:t>
            </a:r>
          </a:p>
        </p:txBody>
      </p:sp>
      <p:sp>
        <p:nvSpPr>
          <p:cNvPr id="633940" name="Rectangle 84"/>
          <p:cNvSpPr>
            <a:spLocks noChangeArrowheads="1"/>
          </p:cNvSpPr>
          <p:nvPr/>
        </p:nvSpPr>
        <p:spPr bwMode="auto">
          <a:xfrm>
            <a:off x="2989263" y="1520825"/>
            <a:ext cx="1116012"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solidFill>
                  <a:schemeClr val="accent2"/>
                </a:solidFill>
              </a:rPr>
              <a:t>組合せﾃｽﾄ</a:t>
            </a:r>
          </a:p>
        </p:txBody>
      </p:sp>
      <p:sp>
        <p:nvSpPr>
          <p:cNvPr id="633941" name="Rectangle 85"/>
          <p:cNvSpPr>
            <a:spLocks noChangeArrowheads="1"/>
          </p:cNvSpPr>
          <p:nvPr/>
        </p:nvSpPr>
        <p:spPr bwMode="auto">
          <a:xfrm>
            <a:off x="4105275" y="1520825"/>
            <a:ext cx="1116013" cy="252413"/>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機能テスト</a:t>
            </a:r>
          </a:p>
        </p:txBody>
      </p:sp>
      <p:sp>
        <p:nvSpPr>
          <p:cNvPr id="633942" name="Rectangle 86"/>
          <p:cNvSpPr>
            <a:spLocks noChangeArrowheads="1"/>
          </p:cNvSpPr>
          <p:nvPr/>
        </p:nvSpPr>
        <p:spPr bwMode="auto">
          <a:xfrm>
            <a:off x="5942013" y="3897313"/>
            <a:ext cx="1116012" cy="252412"/>
          </a:xfrm>
          <a:prstGeom prst="rect">
            <a:avLst/>
          </a:prstGeom>
          <a:solidFill>
            <a:srgbClr val="CC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solidFill>
                  <a:schemeClr val="accent2"/>
                </a:solidFill>
              </a:rPr>
              <a:t>使用性ﾃｽﾄ</a:t>
            </a:r>
          </a:p>
        </p:txBody>
      </p:sp>
      <p:sp>
        <p:nvSpPr>
          <p:cNvPr id="633943" name="AutoShape 87"/>
          <p:cNvSpPr>
            <a:spLocks noChangeArrowheads="1"/>
          </p:cNvSpPr>
          <p:nvPr/>
        </p:nvSpPr>
        <p:spPr bwMode="auto">
          <a:xfrm>
            <a:off x="541338" y="2212975"/>
            <a:ext cx="1512887" cy="827088"/>
          </a:xfrm>
          <a:prstGeom prst="wedgeRectCallout">
            <a:avLst>
              <a:gd name="adj1" fmla="val 66472"/>
              <a:gd name="adj2" fmla="val 34644"/>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ja-JP" altLang="en-US" sz="1200" b="1">
                <a:solidFill>
                  <a:srgbClr val="FF0000"/>
                </a:solidFill>
              </a:rPr>
              <a:t>点線</a:t>
            </a:r>
            <a:r>
              <a:rPr lang="ja-JP" altLang="en-US" sz="1200"/>
              <a:t>は、子機能の機能テストは既に終了していることを意味する。</a:t>
            </a:r>
          </a:p>
        </p:txBody>
      </p:sp>
      <p:sp>
        <p:nvSpPr>
          <p:cNvPr id="633944" name="AutoShape 88"/>
          <p:cNvSpPr>
            <a:spLocks noChangeArrowheads="1"/>
          </p:cNvSpPr>
          <p:nvPr/>
        </p:nvSpPr>
        <p:spPr bwMode="auto">
          <a:xfrm>
            <a:off x="1223963" y="4616450"/>
            <a:ext cx="1512887" cy="792163"/>
          </a:xfrm>
          <a:prstGeom prst="wedgeRectCallout">
            <a:avLst>
              <a:gd name="adj1" fmla="val 73083"/>
              <a:gd name="adj2" fmla="val -16134"/>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ja-JP" altLang="en-US" sz="1200" b="1">
                <a:solidFill>
                  <a:srgbClr val="FF0000"/>
                </a:solidFill>
              </a:rPr>
              <a:t>実線</a:t>
            </a:r>
            <a:r>
              <a:rPr lang="ja-JP" altLang="en-US" sz="1200"/>
              <a:t>は、子機能の機能テストを統合後に実施することを意味する。</a:t>
            </a:r>
          </a:p>
        </p:txBody>
      </p:sp>
      <p:sp>
        <p:nvSpPr>
          <p:cNvPr id="633946" name="AutoShape 90"/>
          <p:cNvSpPr>
            <a:spLocks noChangeArrowheads="1"/>
          </p:cNvSpPr>
          <p:nvPr/>
        </p:nvSpPr>
        <p:spPr bwMode="auto">
          <a:xfrm>
            <a:off x="5581650" y="1376363"/>
            <a:ext cx="3059113" cy="647700"/>
          </a:xfrm>
          <a:prstGeom prst="wedgeRectCallout">
            <a:avLst>
              <a:gd name="adj1" fmla="val -25921"/>
              <a:gd name="adj2" fmla="val 22306"/>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ja-JP" altLang="en-US" sz="1200"/>
              <a:t>ドライバ層→アプリ層→マネージャ層の順番でテストして、どんどん統合していく。</a:t>
            </a:r>
          </a:p>
          <a:p>
            <a:pPr algn="l"/>
            <a:r>
              <a:rPr lang="en-US" altLang="ja-JP" sz="1200"/>
              <a:t>CPU</a:t>
            </a:r>
            <a:r>
              <a:rPr lang="ja-JP" altLang="en-US" sz="1200"/>
              <a:t>毎にテストを実施する。</a:t>
            </a:r>
          </a:p>
        </p:txBody>
      </p:sp>
      <p:sp>
        <p:nvSpPr>
          <p:cNvPr id="633947" name="AutoShape 91"/>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3948" name="AutoShape 92"/>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3949" name="AutoShape 93"/>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3950" name="AutoShape 94"/>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3951" name="AutoShape 95"/>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3952" name="AutoShape 96"/>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3953" name="AutoShape 97"/>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3954" name="AutoShape 98"/>
          <p:cNvSpPr>
            <a:spLocks noChangeArrowheads="1"/>
          </p:cNvSpPr>
          <p:nvPr/>
        </p:nvSpPr>
        <p:spPr bwMode="auto">
          <a:xfrm>
            <a:off x="738028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sp>
        <p:nvSpPr>
          <p:cNvPr id="633956" name="AutoShape 100"/>
          <p:cNvSpPr>
            <a:spLocks noChangeArrowheads="1"/>
          </p:cNvSpPr>
          <p:nvPr/>
        </p:nvSpPr>
        <p:spPr bwMode="auto">
          <a:xfrm>
            <a:off x="7092950" y="2276475"/>
            <a:ext cx="1512888" cy="1187450"/>
          </a:xfrm>
          <a:prstGeom prst="wedgeRectCallout">
            <a:avLst>
              <a:gd name="adj1" fmla="val -86727"/>
              <a:gd name="adj2" fmla="val -34093"/>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ja-JP" altLang="en-US" sz="1200">
                <a:solidFill>
                  <a:srgbClr val="FF0000"/>
                </a:solidFill>
              </a:rPr>
              <a:t>どの時点でどのようなテストが必要か議論し、必要に応じて機能テスト以外の“</a:t>
            </a:r>
            <a:r>
              <a:rPr lang="ja-JP" altLang="en-US" sz="1200" b="1">
                <a:solidFill>
                  <a:srgbClr val="FF0000"/>
                </a:solidFill>
              </a:rPr>
              <a:t>テスト</a:t>
            </a:r>
            <a:r>
              <a:rPr lang="en-US" altLang="ja-JP" sz="1200" b="1">
                <a:solidFill>
                  <a:srgbClr val="FF0000"/>
                </a:solidFill>
              </a:rPr>
              <a:t>BOX</a:t>
            </a:r>
            <a:r>
              <a:rPr lang="en-US" altLang="ja-JP" sz="1200">
                <a:solidFill>
                  <a:srgbClr val="FF0000"/>
                </a:solidFill>
              </a:rPr>
              <a:t>”</a:t>
            </a:r>
            <a:r>
              <a:rPr lang="ja-JP" altLang="en-US" sz="1200">
                <a:solidFill>
                  <a:srgbClr val="FF0000"/>
                </a:solidFill>
              </a:rPr>
              <a:t>を配置する。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3943"/>
                                        </p:tgtEl>
                                        <p:attrNameLst>
                                          <p:attrName>style.visibility</p:attrName>
                                        </p:attrNameLst>
                                      </p:cBhvr>
                                      <p:to>
                                        <p:strVal val="visible"/>
                                      </p:to>
                                    </p:set>
                                    <p:animEffect transition="in" filter="checkerboard(across)">
                                      <p:cBhvr>
                                        <p:cTn id="7" dur="500"/>
                                        <p:tgtEl>
                                          <p:spTgt spid="63394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33944"/>
                                        </p:tgtEl>
                                        <p:attrNameLst>
                                          <p:attrName>style.visibility</p:attrName>
                                        </p:attrNameLst>
                                      </p:cBhvr>
                                      <p:to>
                                        <p:strVal val="visible"/>
                                      </p:to>
                                    </p:set>
                                    <p:animEffect transition="in" filter="checkerboard(across)">
                                      <p:cBhvr>
                                        <p:cTn id="10" dur="500"/>
                                        <p:tgtEl>
                                          <p:spTgt spid="63394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33946"/>
                                        </p:tgtEl>
                                        <p:attrNameLst>
                                          <p:attrName>style.visibility</p:attrName>
                                        </p:attrNameLst>
                                      </p:cBhvr>
                                      <p:to>
                                        <p:strVal val="visible"/>
                                      </p:to>
                                    </p:set>
                                    <p:animEffect transition="in" filter="checkerboard(across)">
                                      <p:cBhvr>
                                        <p:cTn id="13" dur="500"/>
                                        <p:tgtEl>
                                          <p:spTgt spid="63394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33956"/>
                                        </p:tgtEl>
                                        <p:attrNameLst>
                                          <p:attrName>style.visibility</p:attrName>
                                        </p:attrNameLst>
                                      </p:cBhvr>
                                      <p:to>
                                        <p:strVal val="visible"/>
                                      </p:to>
                                    </p:set>
                                    <p:animEffect transition="in" filter="checkerboard(across)">
                                      <p:cBhvr>
                                        <p:cTn id="16" dur="500"/>
                                        <p:tgtEl>
                                          <p:spTgt spid="633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943" grpId="0" animBg="1"/>
      <p:bldP spid="633944" grpId="0" animBg="1"/>
      <p:bldP spid="633946" grpId="0" animBg="1"/>
      <p:bldP spid="63395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スライド番号プレースホルダー 3"/>
          <p:cNvSpPr>
            <a:spLocks noGrp="1"/>
          </p:cNvSpPr>
          <p:nvPr>
            <p:ph type="sldNum" sz="quarter" idx="10"/>
          </p:nvPr>
        </p:nvSpPr>
        <p:spPr/>
        <p:txBody>
          <a:bodyPr/>
          <a:lstStyle/>
          <a:p>
            <a:fld id="{7FB7FA25-E36F-4677-B673-0816E97E0F15}" type="slidenum">
              <a:rPr lang="en-US" altLang="ja-JP"/>
              <a:pPr/>
              <a:t>18</a:t>
            </a:fld>
            <a:r>
              <a:rPr lang="en-US" altLang="ja-JP"/>
              <a:t> </a:t>
            </a:r>
            <a:r>
              <a:rPr lang="en-US" altLang="ja-JP" sz="900"/>
              <a:t>/29</a:t>
            </a:r>
          </a:p>
        </p:txBody>
      </p:sp>
      <p:sp>
        <p:nvSpPr>
          <p:cNvPr id="13317" name="Rectangle 5"/>
          <p:cNvSpPr>
            <a:spLocks noChangeArrowheads="1"/>
          </p:cNvSpPr>
          <p:nvPr/>
        </p:nvSpPr>
        <p:spPr bwMode="auto">
          <a:xfrm>
            <a:off x="991413" y="5676406"/>
            <a:ext cx="7780070" cy="517468"/>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a:latin typeface="HGP創英角ﾎﾟｯﾌﾟ体" panose="040B0A00000000000000" pitchFamily="50" charset="-128"/>
                <a:ea typeface="HGP創英角ﾎﾟｯﾌﾟ体" panose="040B0A00000000000000" pitchFamily="50" charset="-128"/>
              </a:rPr>
              <a:t>全体が見渡せるので、テストの検討が容易になった</a:t>
            </a:r>
            <a:endParaRPr lang="ja-JP" altLang="en-US">
              <a:latin typeface="Arial" panose="020B0604020202020204" pitchFamily="34" charset="0"/>
            </a:endParaRPr>
          </a:p>
        </p:txBody>
      </p:sp>
      <p:sp>
        <p:nvSpPr>
          <p:cNvPr id="645137" name="Rectangle 17"/>
          <p:cNvSpPr>
            <a:spLocks noGrp="1" noChangeArrowheads="1"/>
          </p:cNvSpPr>
          <p:nvPr>
            <p:ph type="title"/>
          </p:nvPr>
        </p:nvSpPr>
        <p:spPr>
          <a:xfrm>
            <a:off x="0" y="0"/>
            <a:ext cx="9144000" cy="620713"/>
          </a:xfrm>
          <a:noFill/>
          <a:ln/>
        </p:spPr>
        <p:txBody>
          <a:bodyPr/>
          <a:lstStyle/>
          <a:p>
            <a:r>
              <a:rPr lang="ja-JP" altLang="en-US"/>
              <a:t>テストを効率的に進めるための工夫　</a:t>
            </a:r>
            <a:r>
              <a:rPr lang="en-US" altLang="ja-JP"/>
              <a:t>(</a:t>
            </a:r>
            <a:r>
              <a:rPr lang="ja-JP" altLang="en-US"/>
              <a:t>テストアーキテクチャ</a:t>
            </a:r>
            <a:r>
              <a:rPr lang="en-US" altLang="ja-JP"/>
              <a:t>)</a:t>
            </a:r>
          </a:p>
        </p:txBody>
      </p:sp>
      <p:sp>
        <p:nvSpPr>
          <p:cNvPr id="645138" name="AutoShape 18"/>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5139" name="AutoShape 19"/>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5140" name="AutoShape 20"/>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5141" name="AutoShape 21"/>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5142" name="AutoShape 22"/>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5143" name="AutoShape 23"/>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5144" name="AutoShape 24"/>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5145" name="AutoShape 25"/>
          <p:cNvSpPr>
            <a:spLocks noChangeArrowheads="1"/>
          </p:cNvSpPr>
          <p:nvPr/>
        </p:nvSpPr>
        <p:spPr bwMode="auto">
          <a:xfrm>
            <a:off x="738028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pic>
        <p:nvPicPr>
          <p:cNvPr id="645148" name="Picture 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873125"/>
            <a:ext cx="8893175" cy="47021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135" name="Picture 15" descr="MC90029346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338" y="5300663"/>
            <a:ext cx="579437" cy="868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checkerboard(across)">
                                      <p:cBhvr>
                                        <p:cTn id="7" dur="500"/>
                                        <p:tgtEl>
                                          <p:spTgt spid="13317"/>
                                        </p:tgtEl>
                                      </p:cBhvr>
                                    </p:animEffect>
                                  </p:childTnLst>
                                </p:cTn>
                              </p:par>
                              <p:par>
                                <p:cTn id="8" presetID="5" presetClass="entr" presetSubtype="10" fill="hold" nodeType="withEffect">
                                  <p:stCondLst>
                                    <p:cond delay="0"/>
                                  </p:stCondLst>
                                  <p:childTnLst>
                                    <p:set>
                                      <p:cBhvr>
                                        <p:cTn id="9" dur="1" fill="hold">
                                          <p:stCondLst>
                                            <p:cond delay="0"/>
                                          </p:stCondLst>
                                        </p:cTn>
                                        <p:tgtEl>
                                          <p:spTgt spid="645135"/>
                                        </p:tgtEl>
                                        <p:attrNameLst>
                                          <p:attrName>style.visibility</p:attrName>
                                        </p:attrNameLst>
                                      </p:cBhvr>
                                      <p:to>
                                        <p:strVal val="visible"/>
                                      </p:to>
                                    </p:set>
                                    <p:animEffect transition="in" filter="checkerboard(across)">
                                      <p:cBhvr>
                                        <p:cTn id="10" dur="500"/>
                                        <p:tgtEl>
                                          <p:spTgt spid="645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533456C3-7BFD-4D6A-9FF2-FE518D29CDF7}" type="slidenum">
              <a:rPr lang="en-US" altLang="ja-JP"/>
              <a:pPr/>
              <a:t>1</a:t>
            </a:fld>
            <a:r>
              <a:rPr lang="en-US" altLang="ja-JP"/>
              <a:t> </a:t>
            </a:r>
            <a:r>
              <a:rPr lang="en-US" altLang="ja-JP" sz="900"/>
              <a:t>/29</a:t>
            </a:r>
          </a:p>
        </p:txBody>
      </p:sp>
      <p:sp>
        <p:nvSpPr>
          <p:cNvPr id="567298" name="Rectangle 2"/>
          <p:cNvSpPr>
            <a:spLocks noGrp="1" noChangeArrowheads="1"/>
          </p:cNvSpPr>
          <p:nvPr>
            <p:ph type="title"/>
          </p:nvPr>
        </p:nvSpPr>
        <p:spPr/>
        <p:txBody>
          <a:bodyPr/>
          <a:lstStyle/>
          <a:p>
            <a:r>
              <a:rPr lang="en-US" altLang="ja-JP"/>
              <a:t>AGENDA</a:t>
            </a:r>
          </a:p>
        </p:txBody>
      </p:sp>
      <p:sp>
        <p:nvSpPr>
          <p:cNvPr id="567299" name="Rectangle 3"/>
          <p:cNvSpPr>
            <a:spLocks noGrp="1" noChangeArrowheads="1"/>
          </p:cNvSpPr>
          <p:nvPr>
            <p:ph type="body" idx="1"/>
          </p:nvPr>
        </p:nvSpPr>
        <p:spPr/>
        <p:txBody>
          <a:bodyPr/>
          <a:lstStyle/>
          <a:p>
            <a:r>
              <a:rPr lang="ja-JP" altLang="en-US"/>
              <a:t>テスト工程のプロセス</a:t>
            </a:r>
          </a:p>
          <a:p>
            <a:r>
              <a:rPr lang="ja-JP" altLang="en-US"/>
              <a:t>目指したこと</a:t>
            </a:r>
          </a:p>
          <a:p>
            <a:r>
              <a:rPr lang="ja-JP" altLang="en-US"/>
              <a:t>テスト観点の漏れを防ぐための工夫</a:t>
            </a:r>
            <a:r>
              <a:rPr lang="en-US" altLang="ja-JP"/>
              <a:t>(</a:t>
            </a:r>
            <a:r>
              <a:rPr lang="ja-JP" altLang="en-US"/>
              <a:t>テスト要求分析</a:t>
            </a:r>
            <a:r>
              <a:rPr lang="en-US" altLang="ja-JP"/>
              <a:t>)</a:t>
            </a:r>
          </a:p>
          <a:p>
            <a:r>
              <a:rPr lang="ja-JP" altLang="en-US"/>
              <a:t>テストを効率的に進めるための工夫</a:t>
            </a:r>
            <a:r>
              <a:rPr lang="en-US" altLang="ja-JP"/>
              <a:t>(</a:t>
            </a:r>
            <a:r>
              <a:rPr lang="ja-JP" altLang="en-US"/>
              <a:t>テストアーキテクチャ設計</a:t>
            </a:r>
            <a:r>
              <a:rPr lang="en-US" altLang="ja-JP"/>
              <a:t>)</a:t>
            </a:r>
          </a:p>
          <a:p>
            <a:r>
              <a:rPr lang="ja-JP" altLang="en-US"/>
              <a:t>テスト詳細設計の工夫</a:t>
            </a:r>
          </a:p>
          <a:p>
            <a:r>
              <a:rPr lang="ja-JP" altLang="en-US"/>
              <a:t>まとめ</a:t>
            </a:r>
          </a:p>
          <a:p>
            <a:pPr lvl="1"/>
            <a:endParaRPr lang="ja-JP" altLang="en-US"/>
          </a:p>
          <a:p>
            <a:pPr lvl="1"/>
            <a:endParaRPr lang="en-US" altLang="ja-JP"/>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スライド番号プレースホルダー 3"/>
          <p:cNvSpPr>
            <a:spLocks noGrp="1"/>
          </p:cNvSpPr>
          <p:nvPr>
            <p:ph type="sldNum" sz="quarter" idx="10"/>
          </p:nvPr>
        </p:nvSpPr>
        <p:spPr/>
        <p:txBody>
          <a:bodyPr/>
          <a:lstStyle/>
          <a:p>
            <a:fld id="{0C5CCB69-6D38-485E-9357-97A1CACD01C1}" type="slidenum">
              <a:rPr lang="en-US" altLang="ja-JP"/>
              <a:pPr/>
              <a:t>19</a:t>
            </a:fld>
            <a:r>
              <a:rPr lang="en-US" altLang="ja-JP"/>
              <a:t> </a:t>
            </a:r>
            <a:r>
              <a:rPr lang="en-US" altLang="ja-JP" sz="900"/>
              <a:t>/29</a:t>
            </a:r>
          </a:p>
        </p:txBody>
      </p:sp>
      <p:pic>
        <p:nvPicPr>
          <p:cNvPr id="64207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763" y="2060575"/>
            <a:ext cx="7416800" cy="42164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2050" name="Rectangle 2"/>
          <p:cNvSpPr>
            <a:spLocks noGrp="1" noChangeArrowheads="1"/>
          </p:cNvSpPr>
          <p:nvPr>
            <p:ph type="title"/>
          </p:nvPr>
        </p:nvSpPr>
        <p:spPr/>
        <p:txBody>
          <a:bodyPr/>
          <a:lstStyle/>
          <a:p>
            <a:r>
              <a:rPr lang="ja-JP" altLang="en-US"/>
              <a:t>テスト要求一覧の作成</a:t>
            </a:r>
          </a:p>
        </p:txBody>
      </p:sp>
      <p:pic>
        <p:nvPicPr>
          <p:cNvPr id="642057"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875" y="2420938"/>
            <a:ext cx="1471613" cy="2555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2058" name="Rectangle 10"/>
          <p:cNvSpPr>
            <a:spLocks noChangeArrowheads="1"/>
          </p:cNvSpPr>
          <p:nvPr/>
        </p:nvSpPr>
        <p:spPr bwMode="auto">
          <a:xfrm>
            <a:off x="792163" y="2771775"/>
            <a:ext cx="466725" cy="314325"/>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2059" name="Rectangle 11"/>
          <p:cNvSpPr>
            <a:spLocks noChangeArrowheads="1"/>
          </p:cNvSpPr>
          <p:nvPr/>
        </p:nvSpPr>
        <p:spPr bwMode="auto">
          <a:xfrm>
            <a:off x="503238" y="3659188"/>
            <a:ext cx="484187" cy="193675"/>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2060" name="Rectangle 12"/>
          <p:cNvSpPr>
            <a:spLocks noChangeArrowheads="1"/>
          </p:cNvSpPr>
          <p:nvPr/>
        </p:nvSpPr>
        <p:spPr bwMode="auto">
          <a:xfrm>
            <a:off x="755650" y="4572000"/>
            <a:ext cx="508000" cy="314325"/>
          </a:xfrm>
          <a:prstGeom prst="rect">
            <a:avLst/>
          </a:prstGeom>
          <a:noFill/>
          <a:ln w="19050" algn="ctr">
            <a:solidFill>
              <a:srgbClr val="FF000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2061" name="Line 13"/>
          <p:cNvSpPr>
            <a:spLocks noChangeShapeType="1"/>
          </p:cNvSpPr>
          <p:nvPr/>
        </p:nvSpPr>
        <p:spPr bwMode="auto">
          <a:xfrm flipH="1">
            <a:off x="755650" y="3095625"/>
            <a:ext cx="266700" cy="5810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2062" name="Line 14"/>
          <p:cNvSpPr>
            <a:spLocks noChangeShapeType="1"/>
          </p:cNvSpPr>
          <p:nvPr/>
        </p:nvSpPr>
        <p:spPr bwMode="auto">
          <a:xfrm flipH="1">
            <a:off x="1008063" y="3095625"/>
            <a:ext cx="1587" cy="1512888"/>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2063" name="AutoShape 15"/>
          <p:cNvSpPr>
            <a:spLocks noChangeArrowheads="1"/>
          </p:cNvSpPr>
          <p:nvPr/>
        </p:nvSpPr>
        <p:spPr bwMode="auto">
          <a:xfrm rot="-6089738">
            <a:off x="1108075" y="1563688"/>
            <a:ext cx="323850" cy="1028700"/>
          </a:xfrm>
          <a:prstGeom prst="curvedLeftArrow">
            <a:avLst>
              <a:gd name="adj1" fmla="val 63529"/>
              <a:gd name="adj2" fmla="val 127059"/>
              <a:gd name="adj3" fmla="val 2922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2064" name="Rectangle 16"/>
          <p:cNvSpPr>
            <a:spLocks noChangeArrowheads="1"/>
          </p:cNvSpPr>
          <p:nvPr/>
        </p:nvSpPr>
        <p:spPr bwMode="auto">
          <a:xfrm>
            <a:off x="358775" y="800100"/>
            <a:ext cx="8461375" cy="104457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wrap="none" anchor="ctr"/>
          <a:lstStyle/>
          <a:p>
            <a:pPr algn="l">
              <a:buFontTx/>
              <a:buChar char="•"/>
            </a:pPr>
            <a:r>
              <a:rPr lang="ja-JP" altLang="en-US" sz="2000">
                <a:latin typeface="Tahoma" panose="020B0604030504040204" pitchFamily="34" charset="0"/>
              </a:rPr>
              <a:t>テストアーキテクチャ図をベースに、実際にテストすることを書き出し、</a:t>
            </a:r>
            <a:br>
              <a:rPr lang="ja-JP" altLang="en-US" sz="2000">
                <a:latin typeface="Tahoma" panose="020B0604030504040204" pitchFamily="34" charset="0"/>
              </a:rPr>
            </a:br>
            <a:r>
              <a:rPr lang="ja-JP" altLang="en-US" sz="2000">
                <a:latin typeface="Tahoma" panose="020B0604030504040204" pitchFamily="34" charset="0"/>
              </a:rPr>
              <a:t> </a:t>
            </a:r>
            <a:r>
              <a:rPr lang="en-US" altLang="ja-JP" sz="2000">
                <a:latin typeface="Tahoma" panose="020B0604030504040204" pitchFamily="34" charset="0"/>
              </a:rPr>
              <a:t>(USDM</a:t>
            </a:r>
            <a:r>
              <a:rPr lang="ja-JP" altLang="en-US" sz="2000">
                <a:latin typeface="Tahoma" panose="020B0604030504040204" pitchFamily="34" charset="0"/>
              </a:rPr>
              <a:t>に似せた</a:t>
            </a:r>
            <a:r>
              <a:rPr lang="en-US" altLang="ja-JP" sz="2000">
                <a:latin typeface="Tahoma" panose="020B0604030504040204" pitchFamily="34" charset="0"/>
              </a:rPr>
              <a:t>)</a:t>
            </a:r>
            <a:r>
              <a:rPr lang="ja-JP" altLang="en-US" sz="2000">
                <a:latin typeface="Tahoma" panose="020B0604030504040204" pitchFamily="34" charset="0"/>
              </a:rPr>
              <a:t>テスト要求一覧を作成する。</a:t>
            </a:r>
          </a:p>
          <a:p>
            <a:pPr algn="l">
              <a:buFontTx/>
              <a:buChar char="•"/>
            </a:pPr>
            <a:r>
              <a:rPr lang="ja-JP" altLang="en-US" sz="2000">
                <a:latin typeface="Tahoma" panose="020B0604030504040204" pitchFamily="34" charset="0"/>
              </a:rPr>
              <a:t>「テストベース</a:t>
            </a:r>
            <a:r>
              <a:rPr lang="en-US" altLang="ja-JP" sz="2000">
                <a:latin typeface="Tahoma" panose="020B0604030504040204" pitchFamily="34" charset="0"/>
              </a:rPr>
              <a:t>(Q&amp;A</a:t>
            </a:r>
            <a:r>
              <a:rPr lang="ja-JP" altLang="en-US" sz="2000">
                <a:latin typeface="Tahoma" panose="020B0604030504040204" pitchFamily="34" charset="0"/>
              </a:rPr>
              <a:t>含む</a:t>
            </a:r>
            <a:r>
              <a:rPr lang="en-US" altLang="ja-JP" sz="2000">
                <a:latin typeface="Tahoma" panose="020B0604030504040204" pitchFamily="34" charset="0"/>
              </a:rPr>
              <a:t>)</a:t>
            </a:r>
            <a:r>
              <a:rPr lang="ja-JP" altLang="en-US" sz="2000">
                <a:latin typeface="Tahoma" panose="020B0604030504040204" pitchFamily="34" charset="0"/>
              </a:rPr>
              <a:t>、機能一覧、テスト観点一覧」を入力とする。</a:t>
            </a:r>
          </a:p>
        </p:txBody>
      </p:sp>
      <p:sp>
        <p:nvSpPr>
          <p:cNvPr id="642066" name="AutoShape 18"/>
          <p:cNvSpPr>
            <a:spLocks noChangeArrowheads="1"/>
          </p:cNvSpPr>
          <p:nvPr/>
        </p:nvSpPr>
        <p:spPr bwMode="auto">
          <a:xfrm>
            <a:off x="142875" y="5049838"/>
            <a:ext cx="1333500" cy="287337"/>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テストベース</a:t>
            </a:r>
          </a:p>
        </p:txBody>
      </p:sp>
      <p:sp>
        <p:nvSpPr>
          <p:cNvPr id="642067" name="AutoShape 19"/>
          <p:cNvSpPr>
            <a:spLocks noChangeArrowheads="1"/>
          </p:cNvSpPr>
          <p:nvPr/>
        </p:nvSpPr>
        <p:spPr bwMode="auto">
          <a:xfrm>
            <a:off x="142875" y="5408613"/>
            <a:ext cx="1333500" cy="287337"/>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機能一覧</a:t>
            </a:r>
          </a:p>
        </p:txBody>
      </p:sp>
      <p:sp>
        <p:nvSpPr>
          <p:cNvPr id="642068" name="AutoShape 20"/>
          <p:cNvSpPr>
            <a:spLocks noChangeArrowheads="1"/>
          </p:cNvSpPr>
          <p:nvPr/>
        </p:nvSpPr>
        <p:spPr bwMode="auto">
          <a:xfrm>
            <a:off x="142875" y="5768975"/>
            <a:ext cx="1333500" cy="287338"/>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ﾃｽﾄ観点一覧</a:t>
            </a:r>
          </a:p>
        </p:txBody>
      </p:sp>
      <p:sp>
        <p:nvSpPr>
          <p:cNvPr id="642069" name="AutoShape 21"/>
          <p:cNvSpPr>
            <a:spLocks noChangeArrowheads="1"/>
          </p:cNvSpPr>
          <p:nvPr/>
        </p:nvSpPr>
        <p:spPr bwMode="auto">
          <a:xfrm>
            <a:off x="142875" y="2349500"/>
            <a:ext cx="1260475" cy="287338"/>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ﾃｽﾄｱｰｷﾃｸﾁｬ図</a:t>
            </a:r>
          </a:p>
        </p:txBody>
      </p:sp>
      <p:sp>
        <p:nvSpPr>
          <p:cNvPr id="642070" name="AutoShape 22"/>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2071" name="AutoShape 23"/>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2072" name="AutoShape 24"/>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2073" name="AutoShape 25"/>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2074" name="AutoShape 26"/>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2075" name="AutoShape 27"/>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2076" name="AutoShape 28"/>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2077" name="AutoShape 29"/>
          <p:cNvSpPr>
            <a:spLocks noChangeArrowheads="1"/>
          </p:cNvSpPr>
          <p:nvPr/>
        </p:nvSpPr>
        <p:spPr bwMode="auto">
          <a:xfrm>
            <a:off x="738028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スライド番号プレースホルダー 3"/>
          <p:cNvSpPr>
            <a:spLocks noGrp="1"/>
          </p:cNvSpPr>
          <p:nvPr>
            <p:ph type="sldNum" sz="quarter" idx="10"/>
          </p:nvPr>
        </p:nvSpPr>
        <p:spPr/>
        <p:txBody>
          <a:bodyPr/>
          <a:lstStyle/>
          <a:p>
            <a:fld id="{47442591-8246-4D83-BA79-3016DF59DB52}" type="slidenum">
              <a:rPr lang="en-US" altLang="ja-JP"/>
              <a:pPr/>
              <a:t>20</a:t>
            </a:fld>
            <a:r>
              <a:rPr lang="en-US" altLang="ja-JP"/>
              <a:t> </a:t>
            </a:r>
            <a:r>
              <a:rPr lang="en-US" altLang="ja-JP" sz="900"/>
              <a:t>/29</a:t>
            </a:r>
          </a:p>
        </p:txBody>
      </p:sp>
      <p:sp>
        <p:nvSpPr>
          <p:cNvPr id="644098" name="Rectangle 2"/>
          <p:cNvSpPr>
            <a:spLocks noGrp="1" noChangeArrowheads="1"/>
          </p:cNvSpPr>
          <p:nvPr>
            <p:ph type="title"/>
          </p:nvPr>
        </p:nvSpPr>
        <p:spPr/>
        <p:txBody>
          <a:bodyPr/>
          <a:lstStyle/>
          <a:p>
            <a:r>
              <a:rPr lang="ja-JP" altLang="en-US"/>
              <a:t>テスト要求一覧の作成　</a:t>
            </a:r>
            <a:r>
              <a:rPr lang="en-US" altLang="ja-JP"/>
              <a:t>(</a:t>
            </a:r>
            <a:r>
              <a:rPr lang="ja-JP" altLang="en-US"/>
              <a:t>各部位の説明</a:t>
            </a:r>
            <a:r>
              <a:rPr lang="en-US" altLang="ja-JP"/>
              <a:t>1/2)</a:t>
            </a:r>
          </a:p>
        </p:txBody>
      </p:sp>
      <p:pic>
        <p:nvPicPr>
          <p:cNvPr id="64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5" y="1016000"/>
            <a:ext cx="4886325" cy="5029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1016000"/>
            <a:ext cx="2195513" cy="3816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4104" name="Rectangle 8"/>
          <p:cNvSpPr>
            <a:spLocks noChangeArrowheads="1"/>
          </p:cNvSpPr>
          <p:nvPr/>
        </p:nvSpPr>
        <p:spPr bwMode="auto">
          <a:xfrm>
            <a:off x="1079500" y="1557338"/>
            <a:ext cx="755650" cy="466725"/>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4105" name="Rectangle 9"/>
          <p:cNvSpPr>
            <a:spLocks noChangeArrowheads="1"/>
          </p:cNvSpPr>
          <p:nvPr/>
        </p:nvSpPr>
        <p:spPr bwMode="auto">
          <a:xfrm>
            <a:off x="682625" y="2889250"/>
            <a:ext cx="720725" cy="287338"/>
          </a:xfrm>
          <a:prstGeom prst="rect">
            <a:avLst/>
          </a:prstGeom>
          <a:noFill/>
          <a:ln w="1905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4106" name="Rectangle 10"/>
          <p:cNvSpPr>
            <a:spLocks noChangeArrowheads="1"/>
          </p:cNvSpPr>
          <p:nvPr/>
        </p:nvSpPr>
        <p:spPr bwMode="auto">
          <a:xfrm>
            <a:off x="1079500" y="4257675"/>
            <a:ext cx="755650" cy="466725"/>
          </a:xfrm>
          <a:prstGeom prst="rect">
            <a:avLst/>
          </a:prstGeom>
          <a:noFill/>
          <a:ln w="19050" algn="ctr">
            <a:solidFill>
              <a:srgbClr val="FF000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4107" name="Line 11"/>
          <p:cNvSpPr>
            <a:spLocks noChangeShapeType="1"/>
          </p:cNvSpPr>
          <p:nvPr/>
        </p:nvSpPr>
        <p:spPr bwMode="auto">
          <a:xfrm flipH="1">
            <a:off x="1042988" y="2024063"/>
            <a:ext cx="396875" cy="8651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4108" name="Line 12"/>
          <p:cNvSpPr>
            <a:spLocks noChangeShapeType="1"/>
          </p:cNvSpPr>
          <p:nvPr/>
        </p:nvSpPr>
        <p:spPr bwMode="auto">
          <a:xfrm flipH="1">
            <a:off x="1439863" y="2024063"/>
            <a:ext cx="0" cy="2233612"/>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4109" name="Rectangle 13"/>
          <p:cNvSpPr>
            <a:spLocks noChangeArrowheads="1"/>
          </p:cNvSpPr>
          <p:nvPr/>
        </p:nvSpPr>
        <p:spPr bwMode="auto">
          <a:xfrm>
            <a:off x="1006475" y="1484313"/>
            <a:ext cx="900113" cy="612775"/>
          </a:xfrm>
          <a:prstGeom prst="rect">
            <a:avLst/>
          </a:prstGeom>
          <a:noFill/>
          <a:ln w="19050" algn="ctr">
            <a:solidFill>
              <a:schemeClr val="accent2"/>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4110" name="Rectangle 14"/>
          <p:cNvSpPr>
            <a:spLocks noChangeArrowheads="1"/>
          </p:cNvSpPr>
          <p:nvPr/>
        </p:nvSpPr>
        <p:spPr bwMode="auto">
          <a:xfrm>
            <a:off x="2447925" y="1016000"/>
            <a:ext cx="431800" cy="576263"/>
          </a:xfrm>
          <a:prstGeom prst="rect">
            <a:avLst/>
          </a:prstGeom>
          <a:noFill/>
          <a:ln w="25400" algn="ctr">
            <a:solidFill>
              <a:schemeClr val="accent2"/>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4111" name="Line 15"/>
          <p:cNvSpPr>
            <a:spLocks noChangeShapeType="1"/>
          </p:cNvSpPr>
          <p:nvPr/>
        </p:nvSpPr>
        <p:spPr bwMode="auto">
          <a:xfrm flipV="1">
            <a:off x="1871663" y="1412875"/>
            <a:ext cx="539750" cy="252413"/>
          </a:xfrm>
          <a:prstGeom prst="line">
            <a:avLst/>
          </a:prstGeom>
          <a:noFill/>
          <a:ln w="25400">
            <a:solidFill>
              <a:schemeClr val="accent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4112" name="Rectangle 16"/>
          <p:cNvSpPr>
            <a:spLocks noChangeArrowheads="1"/>
          </p:cNvSpPr>
          <p:nvPr/>
        </p:nvSpPr>
        <p:spPr bwMode="auto">
          <a:xfrm>
            <a:off x="3203575" y="5121275"/>
            <a:ext cx="647700" cy="936625"/>
          </a:xfrm>
          <a:prstGeom prst="rect">
            <a:avLst/>
          </a:prstGeom>
          <a:noFill/>
          <a:ln w="25400" algn="ctr">
            <a:solidFill>
              <a:srgbClr val="80008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4113" name="AutoShape 17"/>
          <p:cNvSpPr>
            <a:spLocks noChangeArrowheads="1"/>
          </p:cNvSpPr>
          <p:nvPr/>
        </p:nvSpPr>
        <p:spPr bwMode="auto">
          <a:xfrm>
            <a:off x="1258888" y="5300663"/>
            <a:ext cx="900112" cy="252412"/>
          </a:xfrm>
          <a:prstGeom prst="flowChartAlternateProcess">
            <a:avLst/>
          </a:prstGeom>
          <a:solidFill>
            <a:srgbClr val="CC99FF"/>
          </a:soli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r>
              <a:rPr lang="en-US" altLang="ja-JP" sz="1400"/>
              <a:t>ID</a:t>
            </a:r>
          </a:p>
        </p:txBody>
      </p:sp>
      <p:sp>
        <p:nvSpPr>
          <p:cNvPr id="644114" name="Line 18"/>
          <p:cNvSpPr>
            <a:spLocks noChangeShapeType="1"/>
          </p:cNvSpPr>
          <p:nvPr/>
        </p:nvSpPr>
        <p:spPr bwMode="auto">
          <a:xfrm>
            <a:off x="2159000" y="5408613"/>
            <a:ext cx="1081088" cy="107950"/>
          </a:xfrm>
          <a:prstGeom prst="line">
            <a:avLst/>
          </a:prstGeom>
          <a:noFill/>
          <a:ln w="25400">
            <a:solidFill>
              <a:srgbClr val="80008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4115" name="AutoShape 19"/>
          <p:cNvSpPr>
            <a:spLocks noChangeArrowheads="1"/>
          </p:cNvSpPr>
          <p:nvPr/>
        </p:nvSpPr>
        <p:spPr bwMode="auto">
          <a:xfrm>
            <a:off x="1008063" y="1160463"/>
            <a:ext cx="900112" cy="252412"/>
          </a:xfrm>
          <a:prstGeom prst="flowChartAlternateProcess">
            <a:avLst/>
          </a:prstGeom>
          <a:solidFill>
            <a:srgbClr val="CCFFFF"/>
          </a:solidFill>
          <a:ln w="952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親機能</a:t>
            </a:r>
          </a:p>
        </p:txBody>
      </p:sp>
      <p:sp>
        <p:nvSpPr>
          <p:cNvPr id="644116" name="Rectangle 20"/>
          <p:cNvSpPr>
            <a:spLocks noChangeArrowheads="1"/>
          </p:cNvSpPr>
          <p:nvPr/>
        </p:nvSpPr>
        <p:spPr bwMode="auto">
          <a:xfrm>
            <a:off x="3816350" y="2492375"/>
            <a:ext cx="3492500" cy="936625"/>
          </a:xfrm>
          <a:prstGeom prst="rect">
            <a:avLst/>
          </a:prstGeom>
          <a:noFill/>
          <a:ln w="25400" algn="ctr">
            <a:solidFill>
              <a:srgbClr val="FF660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4117" name="AutoShape 21"/>
          <p:cNvSpPr>
            <a:spLocks noChangeArrowheads="1"/>
          </p:cNvSpPr>
          <p:nvPr/>
        </p:nvSpPr>
        <p:spPr bwMode="auto">
          <a:xfrm>
            <a:off x="7596188" y="2492375"/>
            <a:ext cx="1403350" cy="252413"/>
          </a:xfrm>
          <a:prstGeom prst="flowChartAlternateProcess">
            <a:avLst/>
          </a:prstGeom>
          <a:solidFill>
            <a:srgbClr val="FFFF99"/>
          </a:solidFill>
          <a:ln w="952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テストの内容</a:t>
            </a:r>
          </a:p>
        </p:txBody>
      </p:sp>
      <p:sp>
        <p:nvSpPr>
          <p:cNvPr id="644118" name="AutoShape 22"/>
          <p:cNvSpPr>
            <a:spLocks noChangeArrowheads="1"/>
          </p:cNvSpPr>
          <p:nvPr/>
        </p:nvSpPr>
        <p:spPr bwMode="auto">
          <a:xfrm>
            <a:off x="7596188" y="1052513"/>
            <a:ext cx="1404937" cy="755650"/>
          </a:xfrm>
          <a:prstGeom prst="flowChartAlternateProcess">
            <a:avLst/>
          </a:prstGeom>
          <a:solidFill>
            <a:srgbClr val="CCFFCC"/>
          </a:solidFill>
          <a:ln w="952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テスト全体の内容</a:t>
            </a:r>
          </a:p>
          <a:p>
            <a:r>
              <a:rPr lang="ja-JP" altLang="en-US" sz="1400"/>
              <a:t>理由・説明</a:t>
            </a:r>
          </a:p>
        </p:txBody>
      </p:sp>
      <p:sp>
        <p:nvSpPr>
          <p:cNvPr id="644119" name="Rectangle 23"/>
          <p:cNvSpPr>
            <a:spLocks noChangeArrowheads="1"/>
          </p:cNvSpPr>
          <p:nvPr/>
        </p:nvSpPr>
        <p:spPr bwMode="auto">
          <a:xfrm>
            <a:off x="3779838" y="1016000"/>
            <a:ext cx="3529012" cy="936625"/>
          </a:xfrm>
          <a:prstGeom prst="rect">
            <a:avLst/>
          </a:prstGeom>
          <a:noFill/>
          <a:ln w="25400" algn="ctr">
            <a:solidFill>
              <a:srgbClr val="00800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4120" name="Line 24"/>
          <p:cNvSpPr>
            <a:spLocks noChangeShapeType="1"/>
          </p:cNvSpPr>
          <p:nvPr/>
        </p:nvSpPr>
        <p:spPr bwMode="auto">
          <a:xfrm flipH="1">
            <a:off x="6911975" y="1412875"/>
            <a:ext cx="684213" cy="252413"/>
          </a:xfrm>
          <a:prstGeom prst="line">
            <a:avLst/>
          </a:prstGeom>
          <a:noFill/>
          <a:ln w="25400">
            <a:solidFill>
              <a:srgbClr val="008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4121" name="Line 25"/>
          <p:cNvSpPr>
            <a:spLocks noChangeShapeType="1"/>
          </p:cNvSpPr>
          <p:nvPr/>
        </p:nvSpPr>
        <p:spPr bwMode="auto">
          <a:xfrm flipH="1">
            <a:off x="6877050" y="2636838"/>
            <a:ext cx="684213" cy="252412"/>
          </a:xfrm>
          <a:prstGeom prst="line">
            <a:avLst/>
          </a:prstGeom>
          <a:noFill/>
          <a:ln w="25400">
            <a:solidFill>
              <a:srgbClr val="FF66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4123" name="AutoShape 27"/>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4124" name="AutoShape 28"/>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4125" name="AutoShape 29"/>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4126" name="AutoShape 30"/>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4127" name="AutoShape 31"/>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4128" name="AutoShape 32"/>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4129" name="AutoShape 33"/>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4130" name="AutoShape 34"/>
          <p:cNvSpPr>
            <a:spLocks noChangeArrowheads="1"/>
          </p:cNvSpPr>
          <p:nvPr/>
        </p:nvSpPr>
        <p:spPr bwMode="auto">
          <a:xfrm>
            <a:off x="738028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スライド番号プレースホルダー 3"/>
          <p:cNvSpPr>
            <a:spLocks noGrp="1"/>
          </p:cNvSpPr>
          <p:nvPr>
            <p:ph type="sldNum" sz="quarter" idx="10"/>
          </p:nvPr>
        </p:nvSpPr>
        <p:spPr/>
        <p:txBody>
          <a:bodyPr/>
          <a:lstStyle/>
          <a:p>
            <a:fld id="{165BAE12-2A8A-4E42-9B7F-D01E19DDA7EF}" type="slidenum">
              <a:rPr lang="en-US" altLang="ja-JP"/>
              <a:pPr/>
              <a:t>21</a:t>
            </a:fld>
            <a:r>
              <a:rPr lang="en-US" altLang="ja-JP"/>
              <a:t> </a:t>
            </a:r>
            <a:r>
              <a:rPr lang="en-US" altLang="ja-JP" sz="900"/>
              <a:t>/29</a:t>
            </a:r>
          </a:p>
        </p:txBody>
      </p:sp>
      <p:pic>
        <p:nvPicPr>
          <p:cNvPr id="643127" name="Picture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765175"/>
            <a:ext cx="4762500" cy="42767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095"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875" y="800100"/>
            <a:ext cx="2449513" cy="15541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099"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5372100"/>
            <a:ext cx="3636962" cy="893763"/>
          </a:xfrm>
          <a:prstGeom prst="rect">
            <a:avLst/>
          </a:prstGeom>
          <a:noFill/>
          <a:ln w="15875" algn="ctr">
            <a:solidFill>
              <a:srgbClr val="969696"/>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3074" name="Rectangle 2"/>
          <p:cNvSpPr>
            <a:spLocks noGrp="1" noChangeArrowheads="1"/>
          </p:cNvSpPr>
          <p:nvPr>
            <p:ph type="title"/>
          </p:nvPr>
        </p:nvSpPr>
        <p:spPr/>
        <p:txBody>
          <a:bodyPr/>
          <a:lstStyle/>
          <a:p>
            <a:r>
              <a:rPr lang="ja-JP" altLang="en-US"/>
              <a:t>テスト要求一覧の作成　</a:t>
            </a:r>
            <a:r>
              <a:rPr lang="en-US" altLang="ja-JP"/>
              <a:t>(</a:t>
            </a:r>
            <a:r>
              <a:rPr lang="ja-JP" altLang="en-US"/>
              <a:t>各部位の説明</a:t>
            </a:r>
            <a:r>
              <a:rPr lang="en-US" altLang="ja-JP"/>
              <a:t>2/2)</a:t>
            </a:r>
          </a:p>
        </p:txBody>
      </p:sp>
      <p:pic>
        <p:nvPicPr>
          <p:cNvPr id="64308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 y="2492375"/>
            <a:ext cx="2195513" cy="3816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3082" name="Rectangle 10"/>
          <p:cNvSpPr>
            <a:spLocks noChangeArrowheads="1"/>
          </p:cNvSpPr>
          <p:nvPr/>
        </p:nvSpPr>
        <p:spPr bwMode="auto">
          <a:xfrm>
            <a:off x="6588125" y="4329113"/>
            <a:ext cx="863600" cy="468312"/>
          </a:xfrm>
          <a:prstGeom prst="rect">
            <a:avLst/>
          </a:prstGeom>
          <a:noFill/>
          <a:ln w="25400" algn="ctr">
            <a:solidFill>
              <a:srgbClr val="FF000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083" name="Rectangle 11"/>
          <p:cNvSpPr>
            <a:spLocks noChangeArrowheads="1"/>
          </p:cNvSpPr>
          <p:nvPr/>
        </p:nvSpPr>
        <p:spPr bwMode="auto">
          <a:xfrm>
            <a:off x="7956550" y="5337175"/>
            <a:ext cx="1008063" cy="250825"/>
          </a:xfrm>
          <a:prstGeom prst="rect">
            <a:avLst/>
          </a:prstGeom>
          <a:noFill/>
          <a:ln w="25400" algn="ctr">
            <a:solidFill>
              <a:srgbClr val="FF000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085" name="Line 13"/>
          <p:cNvSpPr>
            <a:spLocks noChangeShapeType="1"/>
          </p:cNvSpPr>
          <p:nvPr/>
        </p:nvSpPr>
        <p:spPr bwMode="auto">
          <a:xfrm flipH="1" flipV="1">
            <a:off x="7092950" y="4689475"/>
            <a:ext cx="900113" cy="611188"/>
          </a:xfrm>
          <a:prstGeom prst="line">
            <a:avLst/>
          </a:prstGeom>
          <a:noFill/>
          <a:ln w="254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3087" name="Rectangle 15"/>
          <p:cNvSpPr>
            <a:spLocks noChangeArrowheads="1"/>
          </p:cNvSpPr>
          <p:nvPr/>
        </p:nvSpPr>
        <p:spPr bwMode="auto">
          <a:xfrm>
            <a:off x="3419475" y="3789363"/>
            <a:ext cx="827088" cy="611187"/>
          </a:xfrm>
          <a:prstGeom prst="rect">
            <a:avLst/>
          </a:prstGeom>
          <a:noFill/>
          <a:ln w="25400" algn="ctr">
            <a:solidFill>
              <a:schemeClr val="accent2"/>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089" name="Oval 17"/>
          <p:cNvSpPr>
            <a:spLocks noChangeArrowheads="1"/>
          </p:cNvSpPr>
          <p:nvPr/>
        </p:nvSpPr>
        <p:spPr bwMode="auto">
          <a:xfrm rot="1470030">
            <a:off x="869950" y="2960688"/>
            <a:ext cx="965200" cy="1836737"/>
          </a:xfrm>
          <a:prstGeom prst="ellipse">
            <a:avLst/>
          </a:prstGeom>
          <a:noFill/>
          <a:ln w="25400" algn="ctr">
            <a:solidFill>
              <a:schemeClr val="accent2"/>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090" name="Line 18"/>
          <p:cNvSpPr>
            <a:spLocks noChangeShapeType="1"/>
          </p:cNvSpPr>
          <p:nvPr/>
        </p:nvSpPr>
        <p:spPr bwMode="auto">
          <a:xfrm>
            <a:off x="1727200" y="3860800"/>
            <a:ext cx="1908175" cy="215900"/>
          </a:xfrm>
          <a:prstGeom prst="line">
            <a:avLst/>
          </a:prstGeom>
          <a:noFill/>
          <a:ln w="25400">
            <a:solidFill>
              <a:schemeClr val="accent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3091" name="AutoShape 19"/>
          <p:cNvSpPr>
            <a:spLocks noChangeArrowheads="1"/>
          </p:cNvSpPr>
          <p:nvPr/>
        </p:nvSpPr>
        <p:spPr bwMode="auto">
          <a:xfrm>
            <a:off x="5400675" y="5229225"/>
            <a:ext cx="1225550" cy="252413"/>
          </a:xfrm>
          <a:prstGeom prst="flowChartAlternateProcess">
            <a:avLst/>
          </a:prstGeom>
          <a:solidFill>
            <a:srgbClr val="FF99CC"/>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テスト観点一覧</a:t>
            </a:r>
          </a:p>
        </p:txBody>
      </p:sp>
      <p:sp>
        <p:nvSpPr>
          <p:cNvPr id="643092" name="AutoShape 20"/>
          <p:cNvSpPr>
            <a:spLocks noChangeArrowheads="1"/>
          </p:cNvSpPr>
          <p:nvPr/>
        </p:nvSpPr>
        <p:spPr bwMode="auto">
          <a:xfrm>
            <a:off x="900113" y="2600325"/>
            <a:ext cx="1403350" cy="252413"/>
          </a:xfrm>
          <a:prstGeom prst="flowChartAlternateProcess">
            <a:avLst/>
          </a:prstGeom>
          <a:solidFill>
            <a:srgbClr val="CCFF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ﾃｽﾄｱｰｷﾃｸﾁｬ</a:t>
            </a:r>
          </a:p>
        </p:txBody>
      </p:sp>
      <p:sp>
        <p:nvSpPr>
          <p:cNvPr id="643094" name="Line 22"/>
          <p:cNvSpPr>
            <a:spLocks noChangeShapeType="1"/>
          </p:cNvSpPr>
          <p:nvPr/>
        </p:nvSpPr>
        <p:spPr bwMode="auto">
          <a:xfrm flipH="1" flipV="1">
            <a:off x="6551613" y="2960688"/>
            <a:ext cx="1584325" cy="828675"/>
          </a:xfrm>
          <a:prstGeom prst="line">
            <a:avLst/>
          </a:prstGeom>
          <a:noFill/>
          <a:ln w="25400">
            <a:solidFill>
              <a:srgbClr val="008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3096" name="Rectangle 24"/>
          <p:cNvSpPr>
            <a:spLocks noChangeArrowheads="1"/>
          </p:cNvSpPr>
          <p:nvPr/>
        </p:nvSpPr>
        <p:spPr bwMode="auto">
          <a:xfrm>
            <a:off x="6048375" y="2708275"/>
            <a:ext cx="647700" cy="396875"/>
          </a:xfrm>
          <a:prstGeom prst="rect">
            <a:avLst/>
          </a:prstGeom>
          <a:noFill/>
          <a:ln w="25400" algn="ctr">
            <a:solidFill>
              <a:srgbClr val="00800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097" name="AutoShape 25"/>
          <p:cNvSpPr>
            <a:spLocks noChangeArrowheads="1"/>
          </p:cNvSpPr>
          <p:nvPr/>
        </p:nvSpPr>
        <p:spPr bwMode="auto">
          <a:xfrm>
            <a:off x="250825" y="944563"/>
            <a:ext cx="971550" cy="252412"/>
          </a:xfrm>
          <a:prstGeom prst="flowChartAlternateProcess">
            <a:avLst/>
          </a:prstGeom>
          <a:solidFill>
            <a:srgbClr val="FFFF99"/>
          </a:solidFill>
          <a:ln w="952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機能一覧</a:t>
            </a:r>
          </a:p>
        </p:txBody>
      </p:sp>
      <p:sp>
        <p:nvSpPr>
          <p:cNvPr id="643098" name="Line 26"/>
          <p:cNvSpPr>
            <a:spLocks noChangeShapeType="1"/>
          </p:cNvSpPr>
          <p:nvPr/>
        </p:nvSpPr>
        <p:spPr bwMode="auto">
          <a:xfrm>
            <a:off x="1439863" y="1484313"/>
            <a:ext cx="2016125" cy="900112"/>
          </a:xfrm>
          <a:prstGeom prst="line">
            <a:avLst/>
          </a:prstGeom>
          <a:noFill/>
          <a:ln w="25400">
            <a:solidFill>
              <a:srgbClr val="FF66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3100" name="Rectangle 28"/>
          <p:cNvSpPr>
            <a:spLocks noChangeArrowheads="1"/>
          </p:cNvSpPr>
          <p:nvPr/>
        </p:nvSpPr>
        <p:spPr bwMode="auto">
          <a:xfrm>
            <a:off x="3419475" y="2241550"/>
            <a:ext cx="792163" cy="287338"/>
          </a:xfrm>
          <a:prstGeom prst="rect">
            <a:avLst/>
          </a:prstGeom>
          <a:noFill/>
          <a:ln w="31750" algn="ctr">
            <a:solidFill>
              <a:srgbClr val="FF660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102" name="AutoShape 30"/>
          <p:cNvSpPr>
            <a:spLocks noChangeArrowheads="1"/>
          </p:cNvSpPr>
          <p:nvPr/>
        </p:nvSpPr>
        <p:spPr bwMode="auto">
          <a:xfrm>
            <a:off x="7632700" y="1412875"/>
            <a:ext cx="1296988" cy="466725"/>
          </a:xfrm>
          <a:prstGeom prst="flowChartAlternateProcess">
            <a:avLst/>
          </a:prstGeom>
          <a:solidFill>
            <a:srgbClr val="CC99FF"/>
          </a:soli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テストベース</a:t>
            </a:r>
          </a:p>
          <a:p>
            <a:r>
              <a:rPr lang="ja-JP" altLang="en-US" sz="1400"/>
              <a:t>仕様書</a:t>
            </a:r>
          </a:p>
        </p:txBody>
      </p:sp>
      <p:sp>
        <p:nvSpPr>
          <p:cNvPr id="643104" name="Rectangle 32"/>
          <p:cNvSpPr>
            <a:spLocks noChangeArrowheads="1"/>
          </p:cNvSpPr>
          <p:nvPr/>
        </p:nvSpPr>
        <p:spPr bwMode="auto">
          <a:xfrm>
            <a:off x="4211638" y="4400550"/>
            <a:ext cx="827087" cy="287338"/>
          </a:xfrm>
          <a:prstGeom prst="rect">
            <a:avLst/>
          </a:prstGeom>
          <a:noFill/>
          <a:ln w="25400" algn="ctr">
            <a:solidFill>
              <a:srgbClr val="80008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106" name="Rectangle 34"/>
          <p:cNvSpPr>
            <a:spLocks noChangeArrowheads="1"/>
          </p:cNvSpPr>
          <p:nvPr/>
        </p:nvSpPr>
        <p:spPr bwMode="auto">
          <a:xfrm>
            <a:off x="4248150" y="2241550"/>
            <a:ext cx="1260475" cy="323850"/>
          </a:xfrm>
          <a:prstGeom prst="rect">
            <a:avLst/>
          </a:prstGeom>
          <a:noFill/>
          <a:ln w="25400" algn="ctr">
            <a:solidFill>
              <a:srgbClr val="80008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pic>
        <p:nvPicPr>
          <p:cNvPr id="643107"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7063" y="5173663"/>
            <a:ext cx="1944687" cy="12080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3105" name="Line 33"/>
          <p:cNvSpPr>
            <a:spLocks noChangeShapeType="1"/>
          </p:cNvSpPr>
          <p:nvPr/>
        </p:nvSpPr>
        <p:spPr bwMode="auto">
          <a:xfrm flipV="1">
            <a:off x="4032250" y="4581525"/>
            <a:ext cx="539750" cy="1260475"/>
          </a:xfrm>
          <a:prstGeom prst="line">
            <a:avLst/>
          </a:prstGeom>
          <a:noFill/>
          <a:ln w="25400">
            <a:solidFill>
              <a:srgbClr val="80008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3101" name="AutoShape 29"/>
          <p:cNvSpPr>
            <a:spLocks noChangeArrowheads="1"/>
          </p:cNvSpPr>
          <p:nvPr/>
        </p:nvSpPr>
        <p:spPr bwMode="auto">
          <a:xfrm>
            <a:off x="2735263" y="5102225"/>
            <a:ext cx="1152525" cy="395288"/>
          </a:xfrm>
          <a:prstGeom prst="flowChartAlternateProcess">
            <a:avLst/>
          </a:prstGeom>
          <a:solidFill>
            <a:srgbClr val="CC99FF"/>
          </a:soli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テストベース</a:t>
            </a:r>
          </a:p>
          <a:p>
            <a:r>
              <a:rPr lang="en-US" altLang="ja-JP" sz="1400"/>
              <a:t>Q&amp;A</a:t>
            </a:r>
          </a:p>
        </p:txBody>
      </p:sp>
      <p:pic>
        <p:nvPicPr>
          <p:cNvPr id="643110" name="Picture 38"/>
          <p:cNvPicPr preferRelativeResize="0">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67625" y="1881188"/>
            <a:ext cx="1296988" cy="852487"/>
          </a:xfrm>
          <a:prstGeom prst="rect">
            <a:avLst/>
          </a:prstGeom>
          <a:noFill/>
          <a:ln w="12700" algn="ctr">
            <a:solidFill>
              <a:srgbClr val="969696"/>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3111" name="Picture 39" descr="AMPLAN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8101013" y="3716338"/>
            <a:ext cx="754062" cy="1081087"/>
          </a:xfrm>
          <a:prstGeom prst="rect">
            <a:avLst/>
          </a:prstGeom>
          <a:noFill/>
          <a:extLst>
            <a:ext uri="{909E8E84-426E-40DD-AFC4-6F175D3DCCD1}">
              <a14:hiddenFill xmlns:a14="http://schemas.microsoft.com/office/drawing/2010/main">
                <a:solidFill>
                  <a:srgbClr val="FFFFFF"/>
                </a:solidFill>
              </a14:hiddenFill>
            </a:ext>
          </a:extLst>
        </p:spPr>
      </p:pic>
      <p:sp>
        <p:nvSpPr>
          <p:cNvPr id="643112" name="Rectangle 40"/>
          <p:cNvSpPr>
            <a:spLocks noChangeArrowheads="1"/>
          </p:cNvSpPr>
          <p:nvPr/>
        </p:nvSpPr>
        <p:spPr bwMode="auto">
          <a:xfrm>
            <a:off x="3201988" y="5894388"/>
            <a:ext cx="1044575" cy="288925"/>
          </a:xfrm>
          <a:prstGeom prst="rect">
            <a:avLst/>
          </a:prstGeom>
          <a:noFill/>
          <a:ln w="25400" algn="ctr">
            <a:solidFill>
              <a:srgbClr val="80008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113" name="Rectangle 41"/>
          <p:cNvSpPr>
            <a:spLocks noChangeArrowheads="1"/>
          </p:cNvSpPr>
          <p:nvPr/>
        </p:nvSpPr>
        <p:spPr bwMode="auto">
          <a:xfrm>
            <a:off x="358775" y="1376363"/>
            <a:ext cx="1117600" cy="180975"/>
          </a:xfrm>
          <a:prstGeom prst="rect">
            <a:avLst/>
          </a:prstGeom>
          <a:noFill/>
          <a:ln w="25400" algn="ctr">
            <a:solidFill>
              <a:srgbClr val="FF660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103" name="Line 31"/>
          <p:cNvSpPr>
            <a:spLocks noChangeShapeType="1"/>
          </p:cNvSpPr>
          <p:nvPr/>
        </p:nvSpPr>
        <p:spPr bwMode="auto">
          <a:xfrm flipH="1" flipV="1">
            <a:off x="5400675" y="2312988"/>
            <a:ext cx="2303463" cy="71437"/>
          </a:xfrm>
          <a:prstGeom prst="line">
            <a:avLst/>
          </a:prstGeom>
          <a:noFill/>
          <a:ln w="25400">
            <a:solidFill>
              <a:srgbClr val="80008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3114" name="Rectangle 42"/>
          <p:cNvSpPr>
            <a:spLocks noChangeArrowheads="1"/>
          </p:cNvSpPr>
          <p:nvPr/>
        </p:nvSpPr>
        <p:spPr bwMode="auto">
          <a:xfrm>
            <a:off x="7667625" y="1916113"/>
            <a:ext cx="1333500" cy="792162"/>
          </a:xfrm>
          <a:prstGeom prst="rect">
            <a:avLst/>
          </a:prstGeom>
          <a:noFill/>
          <a:ln w="25400" algn="ctr">
            <a:solidFill>
              <a:srgbClr val="80008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093" name="AutoShape 21"/>
          <p:cNvSpPr>
            <a:spLocks noChangeArrowheads="1"/>
          </p:cNvSpPr>
          <p:nvPr/>
        </p:nvSpPr>
        <p:spPr bwMode="auto">
          <a:xfrm>
            <a:off x="7667625" y="3105150"/>
            <a:ext cx="1295400" cy="469900"/>
          </a:xfrm>
          <a:prstGeom prst="flowChartAlternateProcess">
            <a:avLst/>
          </a:prstGeom>
          <a:solidFill>
            <a:srgbClr val="CCFFCC"/>
          </a:solidFill>
          <a:ln w="952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人が確認する</a:t>
            </a:r>
          </a:p>
          <a:p>
            <a:r>
              <a:rPr lang="ja-JP" altLang="en-US" sz="1400"/>
              <a:t>物理的な点</a:t>
            </a:r>
          </a:p>
        </p:txBody>
      </p:sp>
      <p:sp>
        <p:nvSpPr>
          <p:cNvPr id="643115" name="AutoShape 43"/>
          <p:cNvSpPr>
            <a:spLocks noChangeArrowheads="1"/>
          </p:cNvSpPr>
          <p:nvPr/>
        </p:nvSpPr>
        <p:spPr bwMode="auto">
          <a:xfrm>
            <a:off x="7632700" y="873125"/>
            <a:ext cx="1295400" cy="287338"/>
          </a:xfrm>
          <a:prstGeom prst="flowChartAlternateProcess">
            <a:avLst/>
          </a:prstGeom>
          <a:solidFill>
            <a:srgbClr val="C0C0C0"/>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テストタイプ</a:t>
            </a:r>
          </a:p>
        </p:txBody>
      </p:sp>
      <p:sp>
        <p:nvSpPr>
          <p:cNvPr id="643116" name="Line 44"/>
          <p:cNvSpPr>
            <a:spLocks noChangeShapeType="1"/>
          </p:cNvSpPr>
          <p:nvPr/>
        </p:nvSpPr>
        <p:spPr bwMode="auto">
          <a:xfrm flipH="1" flipV="1">
            <a:off x="7235825" y="981075"/>
            <a:ext cx="431800" cy="34925"/>
          </a:xfrm>
          <a:prstGeom prst="line">
            <a:avLst/>
          </a:prstGeom>
          <a:noFill/>
          <a:ln w="25400">
            <a:solidFill>
              <a:srgbClr val="80808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a:p>
        </p:txBody>
      </p:sp>
      <p:sp>
        <p:nvSpPr>
          <p:cNvPr id="643117" name="Rectangle 45"/>
          <p:cNvSpPr>
            <a:spLocks noChangeArrowheads="1"/>
          </p:cNvSpPr>
          <p:nvPr/>
        </p:nvSpPr>
        <p:spPr bwMode="auto">
          <a:xfrm>
            <a:off x="6588125" y="800100"/>
            <a:ext cx="720725" cy="215900"/>
          </a:xfrm>
          <a:prstGeom prst="rect">
            <a:avLst/>
          </a:prstGeom>
          <a:noFill/>
          <a:ln w="31750" algn="ctr">
            <a:solidFill>
              <a:srgbClr val="808080"/>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3118" name="AutoShape 46"/>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3119" name="AutoShape 47"/>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3120" name="AutoShape 48"/>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3121" name="AutoShape 49"/>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3122" name="AutoShape 50"/>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3123" name="AutoShape 51"/>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3124" name="AutoShape 52"/>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43125" name="AutoShape 53"/>
          <p:cNvSpPr>
            <a:spLocks noChangeArrowheads="1"/>
          </p:cNvSpPr>
          <p:nvPr/>
        </p:nvSpPr>
        <p:spPr bwMode="auto">
          <a:xfrm>
            <a:off x="738028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スライド番号プレースホルダー 3"/>
          <p:cNvSpPr>
            <a:spLocks noGrp="1"/>
          </p:cNvSpPr>
          <p:nvPr>
            <p:ph type="sldNum" sz="quarter" idx="10"/>
          </p:nvPr>
        </p:nvSpPr>
        <p:spPr/>
        <p:txBody>
          <a:bodyPr/>
          <a:lstStyle/>
          <a:p>
            <a:fld id="{8129AF9D-969F-4917-95FB-BCF9D52010B2}" type="slidenum">
              <a:rPr lang="en-US" altLang="ja-JP"/>
              <a:pPr/>
              <a:t>22</a:t>
            </a:fld>
            <a:r>
              <a:rPr lang="en-US" altLang="ja-JP"/>
              <a:t> </a:t>
            </a:r>
            <a:r>
              <a:rPr lang="en-US" altLang="ja-JP" sz="900"/>
              <a:t>/29</a:t>
            </a:r>
          </a:p>
        </p:txBody>
      </p:sp>
      <p:sp>
        <p:nvSpPr>
          <p:cNvPr id="13317" name="Rectangle 5"/>
          <p:cNvSpPr>
            <a:spLocks noChangeArrowheads="1"/>
          </p:cNvSpPr>
          <p:nvPr/>
        </p:nvSpPr>
        <p:spPr bwMode="auto">
          <a:xfrm>
            <a:off x="1026338" y="5820868"/>
            <a:ext cx="7780070" cy="517469"/>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a:latin typeface="HGP創英角ﾎﾟｯﾌﾟ体" panose="040B0A00000000000000" pitchFamily="50" charset="-128"/>
                <a:ea typeface="HGP創英角ﾎﾟｯﾌﾟ体" panose="040B0A00000000000000" pitchFamily="50" charset="-128"/>
              </a:rPr>
              <a:t>ﾃｽﾄｱｰｷﾃｸﾁｬの各テストで何をするか明確になった</a:t>
            </a:r>
            <a:endParaRPr lang="ja-JP" altLang="en-US">
              <a:latin typeface="Arial" panose="020B0604020202020204" pitchFamily="34" charset="0"/>
            </a:endParaRPr>
          </a:p>
        </p:txBody>
      </p:sp>
      <p:sp>
        <p:nvSpPr>
          <p:cNvPr id="654345" name="Rectangle 9"/>
          <p:cNvSpPr>
            <a:spLocks noGrp="1" noChangeArrowheads="1"/>
          </p:cNvSpPr>
          <p:nvPr>
            <p:ph type="title"/>
          </p:nvPr>
        </p:nvSpPr>
        <p:spPr>
          <a:noFill/>
          <a:ln/>
        </p:spPr>
        <p:txBody>
          <a:bodyPr/>
          <a:lstStyle/>
          <a:p>
            <a:r>
              <a:rPr lang="ja-JP" altLang="en-US"/>
              <a:t>テスト要求一覧の作成</a:t>
            </a:r>
          </a:p>
        </p:txBody>
      </p:sp>
      <p:sp>
        <p:nvSpPr>
          <p:cNvPr id="654346" name="AutoShape 10"/>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54347" name="AutoShape 11"/>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54348" name="AutoShape 12"/>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54349" name="AutoShape 13"/>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54350" name="AutoShape 14"/>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54351" name="AutoShape 15"/>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54352" name="AutoShape 16"/>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54353" name="AutoShape 17"/>
          <p:cNvSpPr>
            <a:spLocks noChangeArrowheads="1"/>
          </p:cNvSpPr>
          <p:nvPr/>
        </p:nvSpPr>
        <p:spPr bwMode="auto">
          <a:xfrm>
            <a:off x="738028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pic>
        <p:nvPicPr>
          <p:cNvPr id="65435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 y="765175"/>
            <a:ext cx="8750300" cy="49752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4344" name="Picture 8" descr="MC90029346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263" y="5445125"/>
            <a:ext cx="579437" cy="868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checkerboard(across)">
                                      <p:cBhvr>
                                        <p:cTn id="7" dur="500"/>
                                        <p:tgtEl>
                                          <p:spTgt spid="13317"/>
                                        </p:tgtEl>
                                      </p:cBhvr>
                                    </p:animEffect>
                                  </p:childTnLst>
                                </p:cTn>
                              </p:par>
                              <p:par>
                                <p:cTn id="8" presetID="5" presetClass="entr" presetSubtype="10" fill="hold" nodeType="withEffect">
                                  <p:stCondLst>
                                    <p:cond delay="0"/>
                                  </p:stCondLst>
                                  <p:childTnLst>
                                    <p:set>
                                      <p:cBhvr>
                                        <p:cTn id="9" dur="1" fill="hold">
                                          <p:stCondLst>
                                            <p:cond delay="0"/>
                                          </p:stCondLst>
                                        </p:cTn>
                                        <p:tgtEl>
                                          <p:spTgt spid="654344"/>
                                        </p:tgtEl>
                                        <p:attrNameLst>
                                          <p:attrName>style.visibility</p:attrName>
                                        </p:attrNameLst>
                                      </p:cBhvr>
                                      <p:to>
                                        <p:strVal val="visible"/>
                                      </p:to>
                                    </p:set>
                                    <p:animEffect transition="in" filter="checkerboard(across)">
                                      <p:cBhvr>
                                        <p:cTn id="10" dur="500"/>
                                        <p:tgtEl>
                                          <p:spTgt spid="65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スライド番号プレースホルダー 3"/>
          <p:cNvSpPr>
            <a:spLocks noGrp="1"/>
          </p:cNvSpPr>
          <p:nvPr>
            <p:ph type="sldNum" sz="quarter" idx="10"/>
          </p:nvPr>
        </p:nvSpPr>
        <p:spPr/>
        <p:txBody>
          <a:bodyPr/>
          <a:lstStyle/>
          <a:p>
            <a:fld id="{A7C16F19-3B69-413E-8C67-0F5AD51C6486}" type="slidenum">
              <a:rPr lang="en-US" altLang="ja-JP"/>
              <a:pPr/>
              <a:t>23</a:t>
            </a:fld>
            <a:r>
              <a:rPr lang="en-US" altLang="ja-JP"/>
              <a:t> </a:t>
            </a:r>
            <a:r>
              <a:rPr lang="en-US" altLang="ja-JP" sz="900"/>
              <a:t>/29</a:t>
            </a:r>
          </a:p>
        </p:txBody>
      </p:sp>
      <p:pic>
        <p:nvPicPr>
          <p:cNvPr id="65025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873125"/>
            <a:ext cx="7777163" cy="39036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0243" name="Rectangle 3"/>
          <p:cNvSpPr>
            <a:spLocks noGrp="1" noChangeArrowheads="1"/>
          </p:cNvSpPr>
          <p:nvPr>
            <p:ph type="title"/>
          </p:nvPr>
        </p:nvSpPr>
        <p:spPr/>
        <p:txBody>
          <a:bodyPr/>
          <a:lstStyle/>
          <a:p>
            <a:r>
              <a:rPr lang="ja-JP" altLang="en-US"/>
              <a:t>テスト詳細設計の工夫点</a:t>
            </a:r>
          </a:p>
        </p:txBody>
      </p:sp>
      <p:pic>
        <p:nvPicPr>
          <p:cNvPr id="650250" name="Picture 10" descr="AMPOI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8350" y="4652963"/>
            <a:ext cx="608013" cy="1711325"/>
          </a:xfrm>
          <a:prstGeom prst="rect">
            <a:avLst/>
          </a:prstGeom>
          <a:noFill/>
          <a:extLst>
            <a:ext uri="{909E8E84-426E-40DD-AFC4-6F175D3DCCD1}">
              <a14:hiddenFill xmlns:a14="http://schemas.microsoft.com/office/drawing/2010/main">
                <a:solidFill>
                  <a:srgbClr val="FFFFFF"/>
                </a:solidFill>
              </a14:hiddenFill>
            </a:ext>
          </a:extLst>
        </p:spPr>
      </p:pic>
      <p:sp>
        <p:nvSpPr>
          <p:cNvPr id="650251" name="Oval 11"/>
          <p:cNvSpPr>
            <a:spLocks noChangeArrowheads="1"/>
          </p:cNvSpPr>
          <p:nvPr/>
        </p:nvSpPr>
        <p:spPr bwMode="auto">
          <a:xfrm>
            <a:off x="6478588" y="1243013"/>
            <a:ext cx="1260475" cy="684212"/>
          </a:xfrm>
          <a:prstGeom prst="ellipse">
            <a:avLst/>
          </a:prstGeom>
          <a:noFill/>
          <a:ln w="63500" algn="ctr">
            <a:solidFill>
              <a:srgbClr val="FF0000"/>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0252" name="Oval 12"/>
          <p:cNvSpPr>
            <a:spLocks noChangeArrowheads="1"/>
          </p:cNvSpPr>
          <p:nvPr/>
        </p:nvSpPr>
        <p:spPr bwMode="auto">
          <a:xfrm>
            <a:off x="6011863" y="3357563"/>
            <a:ext cx="1295400" cy="684212"/>
          </a:xfrm>
          <a:prstGeom prst="ellipse">
            <a:avLst/>
          </a:prstGeom>
          <a:noFill/>
          <a:ln w="63500" algn="ctr">
            <a:solidFill>
              <a:srgbClr val="FF0000"/>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0253" name="AutoShape 13"/>
          <p:cNvSpPr>
            <a:spLocks noChangeArrowheads="1"/>
          </p:cNvSpPr>
          <p:nvPr/>
        </p:nvSpPr>
        <p:spPr bwMode="auto">
          <a:xfrm>
            <a:off x="6696075" y="2312988"/>
            <a:ext cx="1187450" cy="466725"/>
          </a:xfrm>
          <a:prstGeom prst="flowChartDocument">
            <a:avLst/>
          </a:prstGeom>
          <a:noFill/>
          <a:ln w="635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400"/>
          </a:p>
        </p:txBody>
      </p:sp>
      <p:sp>
        <p:nvSpPr>
          <p:cNvPr id="650254" name="AutoShape 14"/>
          <p:cNvSpPr>
            <a:spLocks noChangeArrowheads="1"/>
          </p:cNvSpPr>
          <p:nvPr/>
        </p:nvSpPr>
        <p:spPr bwMode="auto">
          <a:xfrm>
            <a:off x="6732588" y="4184650"/>
            <a:ext cx="1187450" cy="466725"/>
          </a:xfrm>
          <a:prstGeom prst="flowChartDocument">
            <a:avLst/>
          </a:prstGeom>
          <a:noFill/>
          <a:ln w="635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400"/>
          </a:p>
        </p:txBody>
      </p:sp>
      <p:sp>
        <p:nvSpPr>
          <p:cNvPr id="650256" name="AutoShape 16"/>
          <p:cNvSpPr>
            <a:spLocks noChangeArrowheads="1"/>
          </p:cNvSpPr>
          <p:nvPr/>
        </p:nvSpPr>
        <p:spPr bwMode="auto">
          <a:xfrm>
            <a:off x="8172450"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詳細設計</a:t>
            </a:r>
          </a:p>
        </p:txBody>
      </p:sp>
      <p:sp>
        <p:nvSpPr>
          <p:cNvPr id="650257" name="AutoShape 17"/>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50258" name="AutoShape 18"/>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50259" name="AutoShape 19"/>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スライド番号プレースホルダー 3"/>
          <p:cNvSpPr>
            <a:spLocks noGrp="1"/>
          </p:cNvSpPr>
          <p:nvPr>
            <p:ph type="sldNum" sz="quarter" idx="10"/>
          </p:nvPr>
        </p:nvSpPr>
        <p:spPr/>
        <p:txBody>
          <a:bodyPr/>
          <a:lstStyle/>
          <a:p>
            <a:fld id="{B67068C0-4F76-403A-B819-B5A2CB890E6E}" type="slidenum">
              <a:rPr lang="en-US" altLang="ja-JP"/>
              <a:pPr/>
              <a:t>24</a:t>
            </a:fld>
            <a:r>
              <a:rPr lang="en-US" altLang="ja-JP"/>
              <a:t> </a:t>
            </a:r>
            <a:r>
              <a:rPr lang="en-US" altLang="ja-JP" sz="900"/>
              <a:t>/29</a:t>
            </a:r>
          </a:p>
        </p:txBody>
      </p:sp>
      <p:sp>
        <p:nvSpPr>
          <p:cNvPr id="651266" name="Rectangle 2"/>
          <p:cNvSpPr>
            <a:spLocks noGrp="1" noChangeArrowheads="1"/>
          </p:cNvSpPr>
          <p:nvPr>
            <p:ph type="title"/>
          </p:nvPr>
        </p:nvSpPr>
        <p:spPr/>
        <p:txBody>
          <a:bodyPr/>
          <a:lstStyle/>
          <a:p>
            <a:r>
              <a:rPr lang="ja-JP" altLang="en-US"/>
              <a:t>因子・水準の抽出　</a:t>
            </a:r>
            <a:r>
              <a:rPr lang="en-US" altLang="ja-JP"/>
              <a:t>(</a:t>
            </a:r>
            <a:r>
              <a:rPr lang="ja-JP" altLang="en-US"/>
              <a:t>因子</a:t>
            </a:r>
            <a:r>
              <a:rPr lang="en-US" altLang="ja-JP"/>
              <a:t>)</a:t>
            </a:r>
          </a:p>
        </p:txBody>
      </p:sp>
      <p:sp>
        <p:nvSpPr>
          <p:cNvPr id="651268" name="Rectangle 4"/>
          <p:cNvSpPr>
            <a:spLocks noChangeArrowheads="1"/>
          </p:cNvSpPr>
          <p:nvPr/>
        </p:nvSpPr>
        <p:spPr bwMode="auto">
          <a:xfrm>
            <a:off x="358775" y="836613"/>
            <a:ext cx="8389938" cy="431800"/>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wrap="none" anchor="ctr"/>
          <a:lstStyle/>
          <a:p>
            <a:r>
              <a:rPr lang="ja-JP" altLang="en-US" sz="2000">
                <a:latin typeface="Tahoma" panose="020B0604030504040204" pitchFamily="34" charset="0"/>
              </a:rPr>
              <a:t>「入力、ノイズ・アクティブノイズ、状態」に着眼して因子を抽出</a:t>
            </a:r>
          </a:p>
        </p:txBody>
      </p:sp>
      <p:sp>
        <p:nvSpPr>
          <p:cNvPr id="651270" name="Rectangle 6"/>
          <p:cNvSpPr>
            <a:spLocks noChangeArrowheads="1"/>
          </p:cNvSpPr>
          <p:nvPr/>
        </p:nvSpPr>
        <p:spPr bwMode="auto">
          <a:xfrm>
            <a:off x="3368675" y="1862138"/>
            <a:ext cx="2520950" cy="1620837"/>
          </a:xfrm>
          <a:prstGeom prst="rect">
            <a:avLst/>
          </a:prstGeom>
          <a:solidFill>
            <a:schemeClr val="bg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a:p>
        </p:txBody>
      </p:sp>
      <p:sp>
        <p:nvSpPr>
          <p:cNvPr id="651271" name="AutoShape 7"/>
          <p:cNvSpPr>
            <a:spLocks noChangeArrowheads="1"/>
          </p:cNvSpPr>
          <p:nvPr/>
        </p:nvSpPr>
        <p:spPr bwMode="auto">
          <a:xfrm>
            <a:off x="2720975" y="2474913"/>
            <a:ext cx="433388" cy="396875"/>
          </a:xfrm>
          <a:prstGeom prst="rightArrow">
            <a:avLst>
              <a:gd name="adj1" fmla="val 50000"/>
              <a:gd name="adj2" fmla="val 27300"/>
            </a:avLst>
          </a:prstGeom>
          <a:solidFill>
            <a:srgbClr val="99CC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a:p>
        </p:txBody>
      </p:sp>
      <p:sp>
        <p:nvSpPr>
          <p:cNvPr id="651272" name="AutoShape 8"/>
          <p:cNvSpPr>
            <a:spLocks noChangeArrowheads="1"/>
          </p:cNvSpPr>
          <p:nvPr/>
        </p:nvSpPr>
        <p:spPr bwMode="auto">
          <a:xfrm>
            <a:off x="6091238" y="2474913"/>
            <a:ext cx="433387" cy="396875"/>
          </a:xfrm>
          <a:prstGeom prst="rightArrow">
            <a:avLst>
              <a:gd name="adj1" fmla="val 50000"/>
              <a:gd name="adj2" fmla="val 27300"/>
            </a:avLst>
          </a:prstGeom>
          <a:solidFill>
            <a:srgbClr val="99CC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a:p>
        </p:txBody>
      </p:sp>
      <p:sp>
        <p:nvSpPr>
          <p:cNvPr id="651273" name="Line 9"/>
          <p:cNvSpPr>
            <a:spLocks noChangeShapeType="1"/>
          </p:cNvSpPr>
          <p:nvPr/>
        </p:nvSpPr>
        <p:spPr bwMode="auto">
          <a:xfrm>
            <a:off x="3333750" y="3698875"/>
            <a:ext cx="25923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a:p>
        </p:txBody>
      </p:sp>
      <p:sp>
        <p:nvSpPr>
          <p:cNvPr id="651274" name="AutoShape 10"/>
          <p:cNvSpPr>
            <a:spLocks noChangeArrowheads="1"/>
          </p:cNvSpPr>
          <p:nvPr/>
        </p:nvSpPr>
        <p:spPr bwMode="auto">
          <a:xfrm rot="16200000">
            <a:off x="3945732" y="3518694"/>
            <a:ext cx="576262" cy="215900"/>
          </a:xfrm>
          <a:prstGeom prst="rightArrow">
            <a:avLst>
              <a:gd name="adj1" fmla="val 50000"/>
              <a:gd name="adj2" fmla="val 66728"/>
            </a:avLst>
          </a:prstGeom>
          <a:solidFill>
            <a:srgbClr val="CC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a:p>
        </p:txBody>
      </p:sp>
      <p:sp>
        <p:nvSpPr>
          <p:cNvPr id="651275" name="AutoShape 11"/>
          <p:cNvSpPr>
            <a:spLocks noChangeArrowheads="1"/>
          </p:cNvSpPr>
          <p:nvPr/>
        </p:nvSpPr>
        <p:spPr bwMode="auto">
          <a:xfrm rot="5400000">
            <a:off x="4664869" y="3518694"/>
            <a:ext cx="576262" cy="215900"/>
          </a:xfrm>
          <a:prstGeom prst="rightArrow">
            <a:avLst>
              <a:gd name="adj1" fmla="val 50000"/>
              <a:gd name="adj2" fmla="val 66728"/>
            </a:avLst>
          </a:prstGeom>
          <a:solidFill>
            <a:srgbClr val="CC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a:p>
        </p:txBody>
      </p:sp>
      <p:sp>
        <p:nvSpPr>
          <p:cNvPr id="651276" name="AutoShape 12"/>
          <p:cNvSpPr>
            <a:spLocks noChangeArrowheads="1"/>
          </p:cNvSpPr>
          <p:nvPr/>
        </p:nvSpPr>
        <p:spPr bwMode="auto">
          <a:xfrm>
            <a:off x="1928813" y="2439988"/>
            <a:ext cx="719137" cy="427037"/>
          </a:xfrm>
          <a:prstGeom prst="flowChartAlternateProcess">
            <a:avLst/>
          </a:prstGeom>
          <a:noFill/>
          <a:ln>
            <a:noFill/>
          </a:ln>
          <a:effectLst/>
          <a:extLst>
            <a:ext uri="{909E8E84-426E-40DD-AFC4-6F175D3DCCD1}">
              <a14:hiddenFill xmlns:a14="http://schemas.microsoft.com/office/drawing/2010/main">
                <a:solidFill>
                  <a:srgbClr val="FF9900">
                    <a:alpha val="50000"/>
                  </a:srgbClr>
                </a:solidFill>
              </a14:hiddenFill>
            </a:ext>
            <a:ext uri="{91240B29-F687-4F45-9708-019B960494DF}">
              <a14:hiddenLine xmlns:a14="http://schemas.microsoft.com/office/drawing/2010/main" w="25400" algn="ctr">
                <a:solidFill>
                  <a:srgbClr val="FF99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2000"/>
              <a:t>入力</a:t>
            </a:r>
          </a:p>
        </p:txBody>
      </p:sp>
      <p:sp>
        <p:nvSpPr>
          <p:cNvPr id="651277" name="AutoShape 13"/>
          <p:cNvSpPr>
            <a:spLocks noChangeArrowheads="1"/>
          </p:cNvSpPr>
          <p:nvPr/>
        </p:nvSpPr>
        <p:spPr bwMode="auto">
          <a:xfrm>
            <a:off x="6537325" y="2500313"/>
            <a:ext cx="806450" cy="334962"/>
          </a:xfrm>
          <a:prstGeom prst="flowChartAlternateProcess">
            <a:avLst/>
          </a:prstGeom>
          <a:noFill/>
          <a:ln>
            <a:noFill/>
          </a:ln>
          <a:effectLst/>
          <a:extLst>
            <a:ext uri="{909E8E84-426E-40DD-AFC4-6F175D3DCCD1}">
              <a14:hiddenFill xmlns:a14="http://schemas.microsoft.com/office/drawing/2010/main">
                <a:solidFill>
                  <a:srgbClr val="FF9900">
                    <a:alpha val="50000"/>
                  </a:srgbClr>
                </a:solidFill>
              </a14:hiddenFill>
            </a:ext>
            <a:ext uri="{91240B29-F687-4F45-9708-019B960494DF}">
              <a14:hiddenLine xmlns:a14="http://schemas.microsoft.com/office/drawing/2010/main" w="25400"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2000"/>
              <a:t>出力</a:t>
            </a:r>
          </a:p>
        </p:txBody>
      </p:sp>
      <p:sp>
        <p:nvSpPr>
          <p:cNvPr id="651278" name="AutoShape 14"/>
          <p:cNvSpPr>
            <a:spLocks noChangeArrowheads="1"/>
          </p:cNvSpPr>
          <p:nvPr/>
        </p:nvSpPr>
        <p:spPr bwMode="auto">
          <a:xfrm>
            <a:off x="3241675" y="1412875"/>
            <a:ext cx="2808288" cy="341313"/>
          </a:xfrm>
          <a:prstGeom prst="flowChartAlternateProcess">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lgn="ctr">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2000">
                <a:solidFill>
                  <a:srgbClr val="CC3300"/>
                </a:solidFill>
              </a:rPr>
              <a:t>ノイズ・アクティブノイズ</a:t>
            </a:r>
          </a:p>
        </p:txBody>
      </p:sp>
      <p:sp>
        <p:nvSpPr>
          <p:cNvPr id="651279" name="AutoShape 15"/>
          <p:cNvSpPr>
            <a:spLocks noChangeArrowheads="1"/>
          </p:cNvSpPr>
          <p:nvPr/>
        </p:nvSpPr>
        <p:spPr bwMode="auto">
          <a:xfrm>
            <a:off x="4017963" y="4235450"/>
            <a:ext cx="1152525" cy="323850"/>
          </a:xfrm>
          <a:prstGeom prst="flowChartAlternateProcess">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25400"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2000"/>
              <a:t>状態</a:t>
            </a:r>
          </a:p>
        </p:txBody>
      </p:sp>
      <p:sp>
        <p:nvSpPr>
          <p:cNvPr id="651280" name="Text Box 16"/>
          <p:cNvSpPr txBox="1">
            <a:spLocks noChangeArrowheads="1"/>
          </p:cNvSpPr>
          <p:nvPr/>
        </p:nvSpPr>
        <p:spPr bwMode="auto">
          <a:xfrm>
            <a:off x="3387725" y="3911600"/>
            <a:ext cx="253841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400" b="1"/>
              <a:t>内部変数の組み合わせ</a:t>
            </a:r>
            <a:r>
              <a:rPr lang="en-US" altLang="ja-JP" sz="1400" b="1"/>
              <a:t>(=</a:t>
            </a:r>
            <a:r>
              <a:rPr lang="ja-JP" altLang="en-US" sz="1400" b="1"/>
              <a:t>状態</a:t>
            </a:r>
            <a:r>
              <a:rPr lang="en-US" altLang="ja-JP" sz="1400" b="1"/>
              <a:t>)</a:t>
            </a:r>
            <a:endParaRPr lang="en-US" altLang="ja-JP" sz="1400"/>
          </a:p>
        </p:txBody>
      </p:sp>
      <p:sp>
        <p:nvSpPr>
          <p:cNvPr id="651281" name="Rectangle 17"/>
          <p:cNvSpPr>
            <a:spLocks noChangeArrowheads="1"/>
          </p:cNvSpPr>
          <p:nvPr/>
        </p:nvSpPr>
        <p:spPr bwMode="auto">
          <a:xfrm>
            <a:off x="3584575" y="3051175"/>
            <a:ext cx="2124075" cy="241300"/>
          </a:xfrm>
          <a:prstGeom prst="rect">
            <a:avLst/>
          </a:prstGeom>
          <a:solidFill>
            <a:srgbClr val="808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ja-JP" sz="1600">
                <a:solidFill>
                  <a:schemeClr val="bg1"/>
                </a:solidFill>
              </a:rPr>
              <a:t>CPU</a:t>
            </a:r>
          </a:p>
        </p:txBody>
      </p:sp>
      <p:sp>
        <p:nvSpPr>
          <p:cNvPr id="651282" name="Rectangle 18"/>
          <p:cNvSpPr>
            <a:spLocks noChangeArrowheads="1"/>
          </p:cNvSpPr>
          <p:nvPr/>
        </p:nvSpPr>
        <p:spPr bwMode="auto">
          <a:xfrm>
            <a:off x="3584575" y="2727325"/>
            <a:ext cx="2124075" cy="27146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ja-JP" altLang="en-US" sz="1600"/>
              <a:t>ドライバ層</a:t>
            </a:r>
          </a:p>
        </p:txBody>
      </p:sp>
      <p:sp>
        <p:nvSpPr>
          <p:cNvPr id="651283" name="Rectangle 19"/>
          <p:cNvSpPr>
            <a:spLocks noChangeArrowheads="1"/>
          </p:cNvSpPr>
          <p:nvPr/>
        </p:nvSpPr>
        <p:spPr bwMode="auto">
          <a:xfrm>
            <a:off x="3584575" y="2033588"/>
            <a:ext cx="2124075" cy="33337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ja-JP" altLang="en-US" sz="1600"/>
              <a:t>マネージャ</a:t>
            </a:r>
          </a:p>
        </p:txBody>
      </p:sp>
      <p:sp>
        <p:nvSpPr>
          <p:cNvPr id="651284" name="Rectangle 20"/>
          <p:cNvSpPr>
            <a:spLocks noChangeArrowheads="1"/>
          </p:cNvSpPr>
          <p:nvPr/>
        </p:nvSpPr>
        <p:spPr bwMode="auto">
          <a:xfrm>
            <a:off x="3584575" y="2408238"/>
            <a:ext cx="2124075" cy="27146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ja-JP" altLang="en-US" sz="1600"/>
              <a:t>アプリ層</a:t>
            </a:r>
          </a:p>
        </p:txBody>
      </p:sp>
      <p:sp>
        <p:nvSpPr>
          <p:cNvPr id="651285" name="AutoShape 21"/>
          <p:cNvSpPr>
            <a:spLocks noChangeArrowheads="1"/>
          </p:cNvSpPr>
          <p:nvPr/>
        </p:nvSpPr>
        <p:spPr bwMode="auto">
          <a:xfrm>
            <a:off x="1928813" y="2438400"/>
            <a:ext cx="719137" cy="427038"/>
          </a:xfrm>
          <a:prstGeom prst="flowChartAlternateProcess">
            <a:avLst/>
          </a:prstGeom>
          <a:noFill/>
          <a:ln>
            <a:noFill/>
          </a:ln>
          <a:effectLst/>
          <a:extLst>
            <a:ext uri="{909E8E84-426E-40DD-AFC4-6F175D3DCCD1}">
              <a14:hiddenFill xmlns:a14="http://schemas.microsoft.com/office/drawing/2010/main">
                <a:solidFill>
                  <a:srgbClr val="FF9900">
                    <a:alpha val="50000"/>
                  </a:srgbClr>
                </a:solidFill>
              </a14:hiddenFill>
            </a:ext>
            <a:ext uri="{91240B29-F687-4F45-9708-019B960494DF}">
              <a14:hiddenLine xmlns:a14="http://schemas.microsoft.com/office/drawing/2010/main" w="25400" algn="ctr">
                <a:solidFill>
                  <a:srgbClr val="FF99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2000">
                <a:solidFill>
                  <a:srgbClr val="CC3300"/>
                </a:solidFill>
              </a:rPr>
              <a:t>入力</a:t>
            </a:r>
          </a:p>
        </p:txBody>
      </p:sp>
      <p:sp>
        <p:nvSpPr>
          <p:cNvPr id="651286" name="AutoShape 22"/>
          <p:cNvSpPr>
            <a:spLocks noChangeArrowheads="1"/>
          </p:cNvSpPr>
          <p:nvPr/>
        </p:nvSpPr>
        <p:spPr bwMode="auto">
          <a:xfrm>
            <a:off x="4017963" y="4233863"/>
            <a:ext cx="1152525" cy="323850"/>
          </a:xfrm>
          <a:prstGeom prst="flowChartAlternateProcess">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25400" algn="ctr">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2000">
                <a:solidFill>
                  <a:srgbClr val="CC3300"/>
                </a:solidFill>
              </a:rPr>
              <a:t>状態</a:t>
            </a:r>
          </a:p>
        </p:txBody>
      </p:sp>
      <p:sp>
        <p:nvSpPr>
          <p:cNvPr id="651287" name="AutoShape 23"/>
          <p:cNvSpPr>
            <a:spLocks noChangeArrowheads="1"/>
          </p:cNvSpPr>
          <p:nvPr/>
        </p:nvSpPr>
        <p:spPr bwMode="auto">
          <a:xfrm flipH="1">
            <a:off x="3549650" y="1681163"/>
            <a:ext cx="388938" cy="433387"/>
          </a:xfrm>
          <a:prstGeom prst="lightningBolt">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ja-JP" altLang="en-US"/>
          </a:p>
        </p:txBody>
      </p:sp>
      <p:sp>
        <p:nvSpPr>
          <p:cNvPr id="651288" name="AutoShape 24"/>
          <p:cNvSpPr>
            <a:spLocks noChangeArrowheads="1"/>
          </p:cNvSpPr>
          <p:nvPr/>
        </p:nvSpPr>
        <p:spPr bwMode="auto">
          <a:xfrm>
            <a:off x="1187450" y="4689475"/>
            <a:ext cx="1728788" cy="323850"/>
          </a:xfrm>
          <a:prstGeom prst="roundRect">
            <a:avLst>
              <a:gd name="adj" fmla="val 16667"/>
            </a:avLst>
          </a:prstGeom>
          <a:gradFill rotWithShape="1">
            <a:gsLst>
              <a:gs pos="0">
                <a:srgbClr val="FFCC66"/>
              </a:gs>
              <a:gs pos="100000">
                <a:srgbClr val="FFFF99"/>
              </a:gs>
            </a:gsLst>
            <a:lin ang="5400000" scaled="1"/>
          </a:gra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latin typeface="Tahoma" panose="020B0604030504040204" pitchFamily="34" charset="0"/>
              </a:rPr>
              <a:t>ノイズ</a:t>
            </a:r>
          </a:p>
        </p:txBody>
      </p:sp>
      <p:sp>
        <p:nvSpPr>
          <p:cNvPr id="651289" name="AutoShape 25"/>
          <p:cNvSpPr>
            <a:spLocks noChangeArrowheads="1"/>
          </p:cNvSpPr>
          <p:nvPr/>
        </p:nvSpPr>
        <p:spPr bwMode="auto">
          <a:xfrm>
            <a:off x="1187450" y="5272088"/>
            <a:ext cx="1728788" cy="323850"/>
          </a:xfrm>
          <a:prstGeom prst="roundRect">
            <a:avLst>
              <a:gd name="adj" fmla="val 16667"/>
            </a:avLst>
          </a:prstGeom>
          <a:gradFill rotWithShape="1">
            <a:gsLst>
              <a:gs pos="0">
                <a:srgbClr val="FFCC66"/>
              </a:gs>
              <a:gs pos="100000">
                <a:srgbClr val="FFFF99"/>
              </a:gs>
            </a:gsLst>
            <a:lin ang="5400000" scaled="1"/>
          </a:gra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latin typeface="Tahoma" panose="020B0604030504040204" pitchFamily="34" charset="0"/>
              </a:rPr>
              <a:t>アクティブノイズ</a:t>
            </a:r>
          </a:p>
        </p:txBody>
      </p:sp>
      <p:sp>
        <p:nvSpPr>
          <p:cNvPr id="651290" name="Text Box 26"/>
          <p:cNvSpPr txBox="1">
            <a:spLocks noChangeArrowheads="1"/>
          </p:cNvSpPr>
          <p:nvPr/>
        </p:nvSpPr>
        <p:spPr bwMode="auto">
          <a:xfrm>
            <a:off x="2987675" y="4652963"/>
            <a:ext cx="4545013"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ja-JP" altLang="en-US" sz="1800" u="sng"/>
              <a:t>入力と出力の関係に悪影響を与える要因</a:t>
            </a:r>
          </a:p>
          <a:p>
            <a:pPr algn="l"/>
            <a:r>
              <a:rPr lang="ja-JP" altLang="en-US" sz="1400"/>
              <a:t>例</a:t>
            </a:r>
            <a:r>
              <a:rPr lang="ja-JP" altLang="en-US" sz="1400">
                <a:sym typeface="Wingdings" panose="05000000000000000000" pitchFamily="2" charset="2"/>
              </a:rPr>
              <a:t>：</a:t>
            </a:r>
            <a:r>
              <a:rPr lang="ja-JP" altLang="en-US" sz="1400"/>
              <a:t>電圧低下、高負荷、</a:t>
            </a:r>
            <a:r>
              <a:rPr lang="en-US" altLang="ja-JP" sz="1400"/>
              <a:t>RAM</a:t>
            </a:r>
            <a:r>
              <a:rPr lang="ja-JP" altLang="en-US" sz="1400"/>
              <a:t>化け、アナログ特有のブレ・・・</a:t>
            </a:r>
          </a:p>
        </p:txBody>
      </p:sp>
      <p:sp>
        <p:nvSpPr>
          <p:cNvPr id="651291" name="Text Box 27"/>
          <p:cNvSpPr txBox="1">
            <a:spLocks noChangeArrowheads="1"/>
          </p:cNvSpPr>
          <p:nvPr/>
        </p:nvSpPr>
        <p:spPr bwMode="auto">
          <a:xfrm>
            <a:off x="2987675" y="5199063"/>
            <a:ext cx="33464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ja-JP" altLang="en-US" sz="1800" u="sng"/>
              <a:t>人の動作によって発生するノイズ</a:t>
            </a:r>
          </a:p>
          <a:p>
            <a:pPr algn="l"/>
            <a:r>
              <a:rPr lang="ja-JP" altLang="en-US" sz="1400"/>
              <a:t>例</a:t>
            </a:r>
            <a:r>
              <a:rPr lang="ja-JP" altLang="en-US" sz="1400">
                <a:sym typeface="Wingdings" panose="05000000000000000000" pitchFamily="2" charset="2"/>
              </a:rPr>
              <a:t>：不正アクセス、ボタンの連打・長押し</a:t>
            </a:r>
          </a:p>
        </p:txBody>
      </p:sp>
      <p:sp>
        <p:nvSpPr>
          <p:cNvPr id="651292" name="AutoShape 28"/>
          <p:cNvSpPr>
            <a:spLocks noChangeArrowheads="1"/>
          </p:cNvSpPr>
          <p:nvPr/>
        </p:nvSpPr>
        <p:spPr bwMode="auto">
          <a:xfrm>
            <a:off x="1187450" y="5802313"/>
            <a:ext cx="1728788" cy="323850"/>
          </a:xfrm>
          <a:prstGeom prst="roundRect">
            <a:avLst>
              <a:gd name="adj" fmla="val 16667"/>
            </a:avLst>
          </a:prstGeom>
          <a:gradFill rotWithShape="1">
            <a:gsLst>
              <a:gs pos="0">
                <a:srgbClr val="FFCC66"/>
              </a:gs>
              <a:gs pos="100000">
                <a:srgbClr val="FFFF99"/>
              </a:gs>
            </a:gsLst>
            <a:lin ang="5400000" scaled="1"/>
          </a:gra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latin typeface="Tahoma" panose="020B0604030504040204" pitchFamily="34" charset="0"/>
              </a:rPr>
              <a:t>状態</a:t>
            </a:r>
          </a:p>
        </p:txBody>
      </p:sp>
      <p:sp>
        <p:nvSpPr>
          <p:cNvPr id="651293" name="Text Box 29"/>
          <p:cNvSpPr txBox="1">
            <a:spLocks noChangeArrowheads="1"/>
          </p:cNvSpPr>
          <p:nvPr/>
        </p:nvSpPr>
        <p:spPr bwMode="auto">
          <a:xfrm>
            <a:off x="2987675" y="5768975"/>
            <a:ext cx="17414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ja-JP" altLang="en-US" sz="1800" u="sng"/>
              <a:t>状態を表す変数</a:t>
            </a:r>
            <a:endParaRPr lang="ja-JP" altLang="en-US" sz="1400">
              <a:sym typeface="Wingdings" panose="05000000000000000000" pitchFamily="2" charset="2"/>
            </a:endParaRPr>
          </a:p>
        </p:txBody>
      </p:sp>
      <p:sp>
        <p:nvSpPr>
          <p:cNvPr id="651295" name="AutoShape 31"/>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51296" name="AutoShape 32"/>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51297" name="AutoShape 33"/>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51302" name="AutoShape 38"/>
          <p:cNvSpPr>
            <a:spLocks noChangeArrowheads="1"/>
          </p:cNvSpPr>
          <p:nvPr/>
        </p:nvSpPr>
        <p:spPr bwMode="auto">
          <a:xfrm>
            <a:off x="8172450"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詳細設計</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スライド番号プレースホルダー 3"/>
          <p:cNvSpPr>
            <a:spLocks noGrp="1"/>
          </p:cNvSpPr>
          <p:nvPr>
            <p:ph type="sldNum" sz="quarter" idx="10"/>
          </p:nvPr>
        </p:nvSpPr>
        <p:spPr/>
        <p:txBody>
          <a:bodyPr/>
          <a:lstStyle/>
          <a:p>
            <a:fld id="{466F8869-9991-46B8-A5CB-E921275287CD}" type="slidenum">
              <a:rPr lang="en-US" altLang="ja-JP"/>
              <a:pPr/>
              <a:t>25</a:t>
            </a:fld>
            <a:r>
              <a:rPr lang="en-US" altLang="ja-JP"/>
              <a:t> </a:t>
            </a:r>
            <a:r>
              <a:rPr lang="en-US" altLang="ja-JP" sz="900"/>
              <a:t>/29</a:t>
            </a:r>
          </a:p>
        </p:txBody>
      </p:sp>
      <p:sp>
        <p:nvSpPr>
          <p:cNvPr id="652290" name="Rectangle 2"/>
          <p:cNvSpPr>
            <a:spLocks noGrp="1" noChangeArrowheads="1"/>
          </p:cNvSpPr>
          <p:nvPr>
            <p:ph type="title"/>
          </p:nvPr>
        </p:nvSpPr>
        <p:spPr/>
        <p:txBody>
          <a:bodyPr/>
          <a:lstStyle/>
          <a:p>
            <a:r>
              <a:rPr lang="ja-JP" altLang="en-US"/>
              <a:t>因子・水準の抽出　</a:t>
            </a:r>
            <a:r>
              <a:rPr lang="en-US" altLang="ja-JP"/>
              <a:t>(</a:t>
            </a:r>
            <a:r>
              <a:rPr lang="ja-JP" altLang="en-US"/>
              <a:t>水準</a:t>
            </a:r>
            <a:r>
              <a:rPr lang="en-US" altLang="ja-JP"/>
              <a:t>)</a:t>
            </a:r>
          </a:p>
        </p:txBody>
      </p:sp>
      <p:sp>
        <p:nvSpPr>
          <p:cNvPr id="652292" name="AutoShape 4"/>
          <p:cNvSpPr>
            <a:spLocks noChangeArrowheads="1"/>
          </p:cNvSpPr>
          <p:nvPr/>
        </p:nvSpPr>
        <p:spPr bwMode="auto">
          <a:xfrm>
            <a:off x="7524750" y="4051300"/>
            <a:ext cx="1116013" cy="755650"/>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293" name="Rectangle 5"/>
          <p:cNvSpPr>
            <a:spLocks noChangeArrowheads="1"/>
          </p:cNvSpPr>
          <p:nvPr/>
        </p:nvSpPr>
        <p:spPr bwMode="auto">
          <a:xfrm>
            <a:off x="323850" y="836613"/>
            <a:ext cx="8569325" cy="431800"/>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wrap="none" anchor="ctr"/>
          <a:lstStyle/>
          <a:p>
            <a:r>
              <a:rPr lang="ja-JP" altLang="en-US" sz="2000">
                <a:latin typeface="Tahoma" panose="020B0604030504040204" pitchFamily="34" charset="0"/>
              </a:rPr>
              <a:t>因子に対する水準を抽出する</a:t>
            </a:r>
          </a:p>
        </p:txBody>
      </p:sp>
      <p:sp>
        <p:nvSpPr>
          <p:cNvPr id="652294" name="Text Box 6"/>
          <p:cNvSpPr txBox="1">
            <a:spLocks noChangeArrowheads="1"/>
          </p:cNvSpPr>
          <p:nvPr/>
        </p:nvSpPr>
        <p:spPr bwMode="auto">
          <a:xfrm>
            <a:off x="2921000" y="2163763"/>
            <a:ext cx="3536950" cy="762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400" b="1">
                <a:solidFill>
                  <a:srgbClr val="CC3300"/>
                </a:solidFill>
              </a:rPr>
              <a:t>境界・外側・間・対称</a:t>
            </a:r>
            <a:r>
              <a:rPr lang="ja-JP" altLang="en-US" sz="2000"/>
              <a:t>の観点</a:t>
            </a:r>
          </a:p>
          <a:p>
            <a:r>
              <a:rPr lang="ja-JP" altLang="en-US" sz="2000"/>
              <a:t>を使用して分析する</a:t>
            </a:r>
          </a:p>
        </p:txBody>
      </p:sp>
      <p:sp>
        <p:nvSpPr>
          <p:cNvPr id="652295" name="AutoShape 7"/>
          <p:cNvSpPr>
            <a:spLocks noChangeArrowheads="1"/>
          </p:cNvSpPr>
          <p:nvPr/>
        </p:nvSpPr>
        <p:spPr bwMode="auto">
          <a:xfrm>
            <a:off x="1943100" y="1449388"/>
            <a:ext cx="1512888" cy="360362"/>
          </a:xfrm>
          <a:prstGeom prst="roundRect">
            <a:avLst>
              <a:gd name="adj" fmla="val 5569"/>
            </a:avLst>
          </a:prstGeom>
          <a:gradFill rotWithShape="1">
            <a:gsLst>
              <a:gs pos="0">
                <a:srgbClr val="FFCC66"/>
              </a:gs>
              <a:gs pos="100000">
                <a:srgbClr val="FFFF99"/>
              </a:gs>
            </a:gsLst>
            <a:lin ang="5400000" scaled="1"/>
          </a:gra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2000">
                <a:latin typeface="Tahoma" panose="020B0604030504040204" pitchFamily="34" charset="0"/>
              </a:rPr>
              <a:t>分析の難しさ</a:t>
            </a:r>
          </a:p>
        </p:txBody>
      </p:sp>
      <p:sp>
        <p:nvSpPr>
          <p:cNvPr id="652296" name="Rectangle 8"/>
          <p:cNvSpPr>
            <a:spLocks noChangeArrowheads="1"/>
          </p:cNvSpPr>
          <p:nvPr/>
        </p:nvSpPr>
        <p:spPr bwMode="auto">
          <a:xfrm>
            <a:off x="3525838" y="1449388"/>
            <a:ext cx="3529012" cy="360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ja-JP" altLang="en-US" sz="2000" u="sng">
                <a:latin typeface="Tahoma" panose="020B0604030504040204" pitchFamily="34" charset="0"/>
              </a:rPr>
              <a:t>網羅的に抽出することは難しい</a:t>
            </a:r>
          </a:p>
        </p:txBody>
      </p:sp>
      <p:sp>
        <p:nvSpPr>
          <p:cNvPr id="652297" name="AutoShape 9"/>
          <p:cNvSpPr>
            <a:spLocks noChangeArrowheads="1"/>
          </p:cNvSpPr>
          <p:nvPr/>
        </p:nvSpPr>
        <p:spPr bwMode="auto">
          <a:xfrm rot="5400000">
            <a:off x="4426744" y="1772444"/>
            <a:ext cx="252412" cy="539750"/>
          </a:xfrm>
          <a:prstGeom prst="rightArrow">
            <a:avLst>
              <a:gd name="adj1" fmla="val 48417"/>
              <a:gd name="adj2" fmla="val 43532"/>
            </a:avLst>
          </a:prstGeom>
          <a:gradFill rotWithShape="0">
            <a:gsLst>
              <a:gs pos="0">
                <a:srgbClr val="FFCC66"/>
              </a:gs>
              <a:gs pos="100000">
                <a:srgbClr val="FFFF99"/>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ja-JP" altLang="en-US"/>
          </a:p>
        </p:txBody>
      </p:sp>
      <p:sp>
        <p:nvSpPr>
          <p:cNvPr id="652299" name="AutoShape 11"/>
          <p:cNvSpPr>
            <a:spLocks noChangeArrowheads="1"/>
          </p:cNvSpPr>
          <p:nvPr/>
        </p:nvSpPr>
        <p:spPr bwMode="auto">
          <a:xfrm>
            <a:off x="828675" y="4184650"/>
            <a:ext cx="2262188" cy="576263"/>
          </a:xfrm>
          <a:prstGeom prst="roundRect">
            <a:avLst>
              <a:gd name="adj" fmla="val 5319"/>
            </a:avLst>
          </a:prstGeom>
          <a:solidFill>
            <a:schemeClr val="bg1"/>
          </a:solidFill>
          <a:ln w="15875" algn="ctr">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ja-JP" altLang="en-US" sz="1600"/>
              <a:t>補集合の外側</a:t>
            </a:r>
          </a:p>
        </p:txBody>
      </p:sp>
      <p:sp>
        <p:nvSpPr>
          <p:cNvPr id="652300" name="AutoShape 12"/>
          <p:cNvSpPr>
            <a:spLocks noChangeArrowheads="1"/>
          </p:cNvSpPr>
          <p:nvPr/>
        </p:nvSpPr>
        <p:spPr bwMode="auto">
          <a:xfrm>
            <a:off x="215900" y="4181475"/>
            <a:ext cx="571500" cy="576263"/>
          </a:xfrm>
          <a:prstGeom prst="roundRect">
            <a:avLst>
              <a:gd name="adj" fmla="val 9509"/>
            </a:avLst>
          </a:prstGeom>
          <a:gradFill rotWithShape="1">
            <a:gsLst>
              <a:gs pos="0">
                <a:srgbClr val="99FF99"/>
              </a:gs>
              <a:gs pos="100000">
                <a:srgbClr val="CCFFCC"/>
              </a:gs>
            </a:gsLst>
            <a:lin ang="5400000" scaled="1"/>
          </a:gradFill>
          <a:ln w="9525" algn="ctr">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latin typeface="Tahoma" panose="020B0604030504040204" pitchFamily="34" charset="0"/>
              </a:rPr>
              <a:t>外側</a:t>
            </a:r>
          </a:p>
        </p:txBody>
      </p:sp>
      <p:sp>
        <p:nvSpPr>
          <p:cNvPr id="652301" name="AutoShape 13"/>
          <p:cNvSpPr>
            <a:spLocks noChangeArrowheads="1"/>
          </p:cNvSpPr>
          <p:nvPr/>
        </p:nvSpPr>
        <p:spPr bwMode="auto">
          <a:xfrm>
            <a:off x="217488" y="5410200"/>
            <a:ext cx="571500" cy="576263"/>
          </a:xfrm>
          <a:prstGeom prst="roundRect">
            <a:avLst>
              <a:gd name="adj" fmla="val 9509"/>
            </a:avLst>
          </a:prstGeom>
          <a:gradFill rotWithShape="1">
            <a:gsLst>
              <a:gs pos="0">
                <a:srgbClr val="99FF99"/>
              </a:gs>
              <a:gs pos="100000">
                <a:srgbClr val="CCFFCC"/>
              </a:gs>
            </a:gsLst>
            <a:lin ang="5400000" scaled="1"/>
          </a:gradFill>
          <a:ln w="9525" algn="ctr">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latin typeface="Tahoma" panose="020B0604030504040204" pitchFamily="34" charset="0"/>
              </a:rPr>
              <a:t>対称</a:t>
            </a:r>
          </a:p>
        </p:txBody>
      </p:sp>
      <p:sp>
        <p:nvSpPr>
          <p:cNvPr id="652302" name="AutoShape 14"/>
          <p:cNvSpPr>
            <a:spLocks noChangeArrowheads="1"/>
          </p:cNvSpPr>
          <p:nvPr/>
        </p:nvSpPr>
        <p:spPr bwMode="auto">
          <a:xfrm>
            <a:off x="828675" y="3573463"/>
            <a:ext cx="2262188" cy="576262"/>
          </a:xfrm>
          <a:prstGeom prst="roundRect">
            <a:avLst>
              <a:gd name="adj" fmla="val 5319"/>
            </a:avLst>
          </a:prstGeom>
          <a:solidFill>
            <a:schemeClr val="bg1"/>
          </a:solidFill>
          <a:ln w="15875" algn="ctr">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ja-JP" altLang="en-US" sz="1600"/>
              <a:t>データの境界</a:t>
            </a:r>
          </a:p>
        </p:txBody>
      </p:sp>
      <p:sp>
        <p:nvSpPr>
          <p:cNvPr id="652303" name="AutoShape 15"/>
          <p:cNvSpPr>
            <a:spLocks noChangeArrowheads="1"/>
          </p:cNvSpPr>
          <p:nvPr/>
        </p:nvSpPr>
        <p:spPr bwMode="auto">
          <a:xfrm>
            <a:off x="220663" y="3573463"/>
            <a:ext cx="571500" cy="576262"/>
          </a:xfrm>
          <a:prstGeom prst="roundRect">
            <a:avLst>
              <a:gd name="adj" fmla="val 9509"/>
            </a:avLst>
          </a:prstGeom>
          <a:gradFill rotWithShape="1">
            <a:gsLst>
              <a:gs pos="0">
                <a:srgbClr val="99FF99"/>
              </a:gs>
              <a:gs pos="100000">
                <a:srgbClr val="CCFFCC"/>
              </a:gs>
            </a:gsLst>
            <a:lin ang="5400000" scaled="1"/>
          </a:gradFill>
          <a:ln w="9525" algn="ctr">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latin typeface="Tahoma" panose="020B0604030504040204" pitchFamily="34" charset="0"/>
              </a:rPr>
              <a:t>境界</a:t>
            </a:r>
          </a:p>
        </p:txBody>
      </p:sp>
      <p:sp>
        <p:nvSpPr>
          <p:cNvPr id="652304" name="AutoShape 16"/>
          <p:cNvSpPr>
            <a:spLocks noChangeArrowheads="1"/>
          </p:cNvSpPr>
          <p:nvPr/>
        </p:nvSpPr>
        <p:spPr bwMode="auto">
          <a:xfrm>
            <a:off x="827088" y="4797425"/>
            <a:ext cx="2262187" cy="576263"/>
          </a:xfrm>
          <a:prstGeom prst="roundRect">
            <a:avLst>
              <a:gd name="adj" fmla="val 5319"/>
            </a:avLst>
          </a:prstGeom>
          <a:solidFill>
            <a:schemeClr val="bg1"/>
          </a:solidFill>
          <a:ln w="15875" algn="ctr">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ja-JP" altLang="en-US" sz="1600"/>
              <a:t>データの間</a:t>
            </a:r>
          </a:p>
          <a:p>
            <a:pPr algn="l">
              <a:buFontTx/>
              <a:buChar char="•"/>
            </a:pPr>
            <a:r>
              <a:rPr lang="ja-JP" altLang="en-US" sz="1600"/>
              <a:t>条件の抜け</a:t>
            </a:r>
          </a:p>
        </p:txBody>
      </p:sp>
      <p:sp>
        <p:nvSpPr>
          <p:cNvPr id="652305" name="AutoShape 17"/>
          <p:cNvSpPr>
            <a:spLocks noChangeArrowheads="1"/>
          </p:cNvSpPr>
          <p:nvPr/>
        </p:nvSpPr>
        <p:spPr bwMode="auto">
          <a:xfrm>
            <a:off x="215900" y="4797425"/>
            <a:ext cx="571500" cy="576263"/>
          </a:xfrm>
          <a:prstGeom prst="roundRect">
            <a:avLst>
              <a:gd name="adj" fmla="val 9509"/>
            </a:avLst>
          </a:prstGeom>
          <a:gradFill rotWithShape="1">
            <a:gsLst>
              <a:gs pos="0">
                <a:srgbClr val="99FF99"/>
              </a:gs>
              <a:gs pos="100000">
                <a:srgbClr val="CCFFCC"/>
              </a:gs>
            </a:gsLst>
            <a:lin ang="5400000" scaled="1"/>
          </a:gradFill>
          <a:ln w="9525" algn="ctr">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latin typeface="Tahoma" panose="020B0604030504040204" pitchFamily="34" charset="0"/>
              </a:rPr>
              <a:t>間</a:t>
            </a:r>
          </a:p>
        </p:txBody>
      </p:sp>
      <p:sp>
        <p:nvSpPr>
          <p:cNvPr id="652306" name="AutoShape 18"/>
          <p:cNvSpPr>
            <a:spLocks noChangeArrowheads="1"/>
          </p:cNvSpPr>
          <p:nvPr/>
        </p:nvSpPr>
        <p:spPr bwMode="auto">
          <a:xfrm>
            <a:off x="3132138" y="5410200"/>
            <a:ext cx="1800225" cy="576263"/>
          </a:xfrm>
          <a:prstGeom prst="roundRect">
            <a:avLst>
              <a:gd name="adj" fmla="val 5319"/>
            </a:avLst>
          </a:prstGeom>
          <a:solidFill>
            <a:schemeClr val="bg1"/>
          </a:solidFill>
          <a:ln w="15875" algn="ctr">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en-US" altLang="ja-JP" sz="1600"/>
              <a:t>5 ⇒ -5, 1/5</a:t>
            </a:r>
          </a:p>
          <a:p>
            <a:pPr algn="l">
              <a:buFontTx/>
              <a:buChar char="•"/>
            </a:pPr>
            <a:r>
              <a:rPr lang="ja-JP" altLang="en-US" sz="1600"/>
              <a:t>正常 ⇒ 異常</a:t>
            </a:r>
          </a:p>
        </p:txBody>
      </p:sp>
      <p:sp>
        <p:nvSpPr>
          <p:cNvPr id="652307" name="AutoShape 19"/>
          <p:cNvSpPr>
            <a:spLocks noChangeArrowheads="1"/>
          </p:cNvSpPr>
          <p:nvPr/>
        </p:nvSpPr>
        <p:spPr bwMode="auto">
          <a:xfrm>
            <a:off x="3132138" y="3573463"/>
            <a:ext cx="1800225" cy="576262"/>
          </a:xfrm>
          <a:prstGeom prst="roundRect">
            <a:avLst>
              <a:gd name="adj" fmla="val 5319"/>
            </a:avLst>
          </a:prstGeom>
          <a:solidFill>
            <a:schemeClr val="bg1"/>
          </a:solidFill>
          <a:ln w="15875" algn="ctr">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ja-JP" altLang="en-US" sz="1600"/>
              <a:t>「以下」</a:t>
            </a:r>
            <a:r>
              <a:rPr lang="en-US" altLang="ja-JP" sz="1600"/>
              <a:t>or</a:t>
            </a:r>
            <a:r>
              <a:rPr lang="ja-JP" altLang="en-US" sz="1600"/>
              <a:t>「未満」 </a:t>
            </a:r>
          </a:p>
          <a:p>
            <a:pPr algn="l">
              <a:buFontTx/>
              <a:buChar char="•"/>
            </a:pPr>
            <a:r>
              <a:rPr lang="ja-JP" altLang="en-US" sz="1600"/>
              <a:t>「</a:t>
            </a:r>
            <a:r>
              <a:rPr lang="en-US" altLang="ja-JP" sz="1600"/>
              <a:t>0</a:t>
            </a:r>
            <a:r>
              <a:rPr lang="ja-JP" altLang="en-US" sz="1600"/>
              <a:t>」</a:t>
            </a:r>
            <a:r>
              <a:rPr lang="en-US" altLang="ja-JP" sz="1600"/>
              <a:t>or</a:t>
            </a:r>
            <a:r>
              <a:rPr lang="ja-JP" altLang="en-US" sz="1600"/>
              <a:t>「</a:t>
            </a:r>
            <a:r>
              <a:rPr lang="en-US" altLang="ja-JP" sz="1600"/>
              <a:t>1</a:t>
            </a:r>
            <a:r>
              <a:rPr lang="ja-JP" altLang="en-US" sz="1600"/>
              <a:t>」始まり</a:t>
            </a:r>
          </a:p>
        </p:txBody>
      </p:sp>
      <p:sp>
        <p:nvSpPr>
          <p:cNvPr id="652308" name="AutoShape 20"/>
          <p:cNvSpPr>
            <a:spLocks noChangeArrowheads="1"/>
          </p:cNvSpPr>
          <p:nvPr/>
        </p:nvSpPr>
        <p:spPr bwMode="auto">
          <a:xfrm>
            <a:off x="3132138" y="4797425"/>
            <a:ext cx="1800225" cy="576263"/>
          </a:xfrm>
          <a:prstGeom prst="roundRect">
            <a:avLst>
              <a:gd name="adj" fmla="val 5319"/>
            </a:avLst>
          </a:prstGeom>
          <a:solidFill>
            <a:schemeClr val="bg1"/>
          </a:solidFill>
          <a:ln w="15875" algn="ctr">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en-US" altLang="ja-JP" sz="1600"/>
              <a:t>1, 2 ⇒ 1.5</a:t>
            </a:r>
          </a:p>
          <a:p>
            <a:pPr algn="l">
              <a:buFontTx/>
              <a:buChar char="•"/>
            </a:pPr>
            <a:r>
              <a:rPr lang="ja-JP" altLang="en-US" sz="1600"/>
              <a:t>パターン抜け</a:t>
            </a:r>
          </a:p>
        </p:txBody>
      </p:sp>
      <p:sp>
        <p:nvSpPr>
          <p:cNvPr id="652309" name="AutoShape 21"/>
          <p:cNvSpPr>
            <a:spLocks noChangeArrowheads="1"/>
          </p:cNvSpPr>
          <p:nvPr/>
        </p:nvSpPr>
        <p:spPr bwMode="auto">
          <a:xfrm>
            <a:off x="827088" y="3273425"/>
            <a:ext cx="2262187" cy="252413"/>
          </a:xfrm>
          <a:prstGeom prst="roundRect">
            <a:avLst>
              <a:gd name="adj" fmla="val 9509"/>
            </a:avLst>
          </a:prstGeom>
          <a:gradFill rotWithShape="1">
            <a:gsLst>
              <a:gs pos="0">
                <a:srgbClr val="99FF99"/>
              </a:gs>
              <a:gs pos="100000">
                <a:srgbClr val="CCFFCC"/>
              </a:gs>
            </a:gsLst>
            <a:lin ang="5400000" scaled="1"/>
          </a:gradFill>
          <a:ln w="9525" algn="ctr">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b="1">
                <a:latin typeface="Tahoma" panose="020B0604030504040204" pitchFamily="34" charset="0"/>
              </a:rPr>
              <a:t>考える観点</a:t>
            </a:r>
          </a:p>
        </p:txBody>
      </p:sp>
      <p:sp>
        <p:nvSpPr>
          <p:cNvPr id="652310" name="AutoShape 22"/>
          <p:cNvSpPr>
            <a:spLocks noChangeArrowheads="1"/>
          </p:cNvSpPr>
          <p:nvPr/>
        </p:nvSpPr>
        <p:spPr bwMode="auto">
          <a:xfrm>
            <a:off x="3140075" y="3273425"/>
            <a:ext cx="1800225" cy="252413"/>
          </a:xfrm>
          <a:prstGeom prst="roundRect">
            <a:avLst>
              <a:gd name="adj" fmla="val 9509"/>
            </a:avLst>
          </a:prstGeom>
          <a:gradFill rotWithShape="1">
            <a:gsLst>
              <a:gs pos="0">
                <a:srgbClr val="99FF99"/>
              </a:gs>
              <a:gs pos="100000">
                <a:srgbClr val="CCFFCC"/>
              </a:gs>
            </a:gsLst>
            <a:lin ang="5400000" scaled="1"/>
          </a:gradFill>
          <a:ln w="9525" algn="ctr">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b="1">
                <a:latin typeface="Tahoma" panose="020B0604030504040204" pitchFamily="34" charset="0"/>
              </a:rPr>
              <a:t>具体例</a:t>
            </a:r>
          </a:p>
        </p:txBody>
      </p:sp>
      <p:sp>
        <p:nvSpPr>
          <p:cNvPr id="652311" name="AutoShape 23"/>
          <p:cNvSpPr>
            <a:spLocks noChangeArrowheads="1"/>
          </p:cNvSpPr>
          <p:nvPr/>
        </p:nvSpPr>
        <p:spPr bwMode="auto">
          <a:xfrm>
            <a:off x="828675" y="5410200"/>
            <a:ext cx="2262188" cy="576263"/>
          </a:xfrm>
          <a:prstGeom prst="roundRect">
            <a:avLst>
              <a:gd name="adj" fmla="val 5319"/>
            </a:avLst>
          </a:prstGeom>
          <a:solidFill>
            <a:schemeClr val="bg1"/>
          </a:solidFill>
          <a:ln w="15875" algn="ctr">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ja-JP" altLang="en-US" sz="1600"/>
              <a:t>表に対する裏</a:t>
            </a:r>
          </a:p>
          <a:p>
            <a:pPr algn="l">
              <a:buFontTx/>
              <a:buChar char="•"/>
            </a:pPr>
            <a:r>
              <a:rPr lang="en-US" altLang="ja-JP" sz="1600"/>
              <a:t>A</a:t>
            </a:r>
            <a:r>
              <a:rPr lang="ja-JP" altLang="en-US" sz="1600"/>
              <a:t>に対する非</a:t>
            </a:r>
            <a:r>
              <a:rPr lang="en-US" altLang="ja-JP" sz="1600"/>
              <a:t>A</a:t>
            </a:r>
          </a:p>
        </p:txBody>
      </p:sp>
      <p:sp>
        <p:nvSpPr>
          <p:cNvPr id="652312" name="AutoShape 24"/>
          <p:cNvSpPr>
            <a:spLocks noChangeArrowheads="1"/>
          </p:cNvSpPr>
          <p:nvPr/>
        </p:nvSpPr>
        <p:spPr bwMode="auto">
          <a:xfrm>
            <a:off x="3132138" y="4184650"/>
            <a:ext cx="1800225" cy="576263"/>
          </a:xfrm>
          <a:prstGeom prst="roundRect">
            <a:avLst>
              <a:gd name="adj" fmla="val 5319"/>
            </a:avLst>
          </a:prstGeom>
          <a:solidFill>
            <a:schemeClr val="bg1"/>
          </a:solidFill>
          <a:ln w="15875" algn="ctr">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en-US" altLang="ja-JP" sz="1600"/>
              <a:t>1, 10 ⇒ </a:t>
            </a:r>
            <a:r>
              <a:rPr lang="ja-JP" altLang="en-US" sz="1600"/>
              <a:t>文字</a:t>
            </a:r>
          </a:p>
        </p:txBody>
      </p:sp>
      <p:sp>
        <p:nvSpPr>
          <p:cNvPr id="652315" name="Line 27"/>
          <p:cNvSpPr>
            <a:spLocks noChangeShapeType="1"/>
          </p:cNvSpPr>
          <p:nvPr/>
        </p:nvSpPr>
        <p:spPr bwMode="auto">
          <a:xfrm>
            <a:off x="5219700" y="3446463"/>
            <a:ext cx="3565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16" name="Text Box 28"/>
          <p:cNvSpPr txBox="1">
            <a:spLocks noChangeArrowheads="1"/>
          </p:cNvSpPr>
          <p:nvPr/>
        </p:nvSpPr>
        <p:spPr bwMode="auto">
          <a:xfrm>
            <a:off x="7712075" y="3338513"/>
            <a:ext cx="204788" cy="214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800"/>
              <a:t>●</a:t>
            </a:r>
          </a:p>
        </p:txBody>
      </p:sp>
      <p:sp>
        <p:nvSpPr>
          <p:cNvPr id="652317" name="Text Box 29"/>
          <p:cNvSpPr txBox="1">
            <a:spLocks noChangeArrowheads="1"/>
          </p:cNvSpPr>
          <p:nvPr/>
        </p:nvSpPr>
        <p:spPr bwMode="auto">
          <a:xfrm>
            <a:off x="6164263" y="3338513"/>
            <a:ext cx="204787" cy="214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800"/>
              <a:t>●</a:t>
            </a:r>
          </a:p>
        </p:txBody>
      </p:sp>
      <p:sp>
        <p:nvSpPr>
          <p:cNvPr id="652318" name="Line 30"/>
          <p:cNvSpPr>
            <a:spLocks noChangeShapeType="1"/>
          </p:cNvSpPr>
          <p:nvPr/>
        </p:nvSpPr>
        <p:spPr bwMode="auto">
          <a:xfrm flipV="1">
            <a:off x="6297613" y="3141663"/>
            <a:ext cx="36512"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19" name="Line 31"/>
          <p:cNvSpPr>
            <a:spLocks noChangeShapeType="1"/>
          </p:cNvSpPr>
          <p:nvPr/>
        </p:nvSpPr>
        <p:spPr bwMode="auto">
          <a:xfrm flipH="1" flipV="1">
            <a:off x="6335713" y="3159125"/>
            <a:ext cx="14747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20" name="Line 32"/>
          <p:cNvSpPr>
            <a:spLocks noChangeShapeType="1"/>
          </p:cNvSpPr>
          <p:nvPr/>
        </p:nvSpPr>
        <p:spPr bwMode="auto">
          <a:xfrm flipH="1" flipV="1">
            <a:off x="7808913" y="3141663"/>
            <a:ext cx="3810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21" name="Oval 33"/>
          <p:cNvSpPr>
            <a:spLocks noChangeArrowheads="1"/>
          </p:cNvSpPr>
          <p:nvPr/>
        </p:nvSpPr>
        <p:spPr bwMode="auto">
          <a:xfrm>
            <a:off x="5397500" y="3249613"/>
            <a:ext cx="866775" cy="360362"/>
          </a:xfrm>
          <a:prstGeom prst="ellipse">
            <a:avLst/>
          </a:prstGeom>
          <a:solidFill>
            <a:srgbClr val="FF99CC">
              <a:alpha val="50000"/>
            </a:srgbClr>
          </a:solidFill>
          <a:ln w="19050" algn="ctr">
            <a:solidFill>
              <a:srgbClr val="FF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b="1">
                <a:solidFill>
                  <a:srgbClr val="CC3300"/>
                </a:solidFill>
              </a:rPr>
              <a:t>外側</a:t>
            </a:r>
          </a:p>
        </p:txBody>
      </p:sp>
      <p:sp>
        <p:nvSpPr>
          <p:cNvPr id="652322" name="Oval 34"/>
          <p:cNvSpPr>
            <a:spLocks noChangeArrowheads="1"/>
          </p:cNvSpPr>
          <p:nvPr/>
        </p:nvSpPr>
        <p:spPr bwMode="auto">
          <a:xfrm>
            <a:off x="7885113" y="3267075"/>
            <a:ext cx="684212" cy="360363"/>
          </a:xfrm>
          <a:prstGeom prst="ellipse">
            <a:avLst/>
          </a:prstGeom>
          <a:solidFill>
            <a:srgbClr val="FF99CC">
              <a:alpha val="50000"/>
            </a:srgbClr>
          </a:solidFill>
          <a:ln w="19050" algn="ctr">
            <a:solidFill>
              <a:srgbClr val="FF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b="1">
                <a:solidFill>
                  <a:srgbClr val="CC3300"/>
                </a:solidFill>
              </a:rPr>
              <a:t>外側</a:t>
            </a:r>
          </a:p>
        </p:txBody>
      </p:sp>
      <p:grpSp>
        <p:nvGrpSpPr>
          <p:cNvPr id="652323" name="Group 35"/>
          <p:cNvGrpSpPr>
            <a:grpSpLocks/>
          </p:cNvGrpSpPr>
          <p:nvPr/>
        </p:nvGrpSpPr>
        <p:grpSpPr bwMode="auto">
          <a:xfrm>
            <a:off x="6008688" y="3481388"/>
            <a:ext cx="539750" cy="449262"/>
            <a:chOff x="3697" y="2409"/>
            <a:chExt cx="340" cy="283"/>
          </a:xfrm>
        </p:grpSpPr>
        <p:sp>
          <p:nvSpPr>
            <p:cNvPr id="652324" name="Text Box 36"/>
            <p:cNvSpPr txBox="1">
              <a:spLocks noChangeArrowheads="1"/>
            </p:cNvSpPr>
            <p:nvPr/>
          </p:nvSpPr>
          <p:spPr bwMode="auto">
            <a:xfrm>
              <a:off x="3697" y="2500"/>
              <a:ext cx="340"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400" b="1">
                  <a:solidFill>
                    <a:srgbClr val="CC3300"/>
                  </a:solidFill>
                </a:rPr>
                <a:t>境界</a:t>
              </a:r>
            </a:p>
          </p:txBody>
        </p:sp>
        <p:sp>
          <p:nvSpPr>
            <p:cNvPr id="652325" name="Line 37"/>
            <p:cNvSpPr>
              <a:spLocks noChangeShapeType="1"/>
            </p:cNvSpPr>
            <p:nvPr/>
          </p:nvSpPr>
          <p:spPr bwMode="auto">
            <a:xfrm flipV="1">
              <a:off x="3878" y="2409"/>
              <a:ext cx="0" cy="13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nvGrpSpPr>
          <p:cNvPr id="652326" name="Group 38"/>
          <p:cNvGrpSpPr>
            <a:grpSpLocks/>
          </p:cNvGrpSpPr>
          <p:nvPr/>
        </p:nvGrpSpPr>
        <p:grpSpPr bwMode="auto">
          <a:xfrm>
            <a:off x="7558088" y="3462338"/>
            <a:ext cx="539750" cy="449262"/>
            <a:chOff x="3697" y="2409"/>
            <a:chExt cx="340" cy="283"/>
          </a:xfrm>
        </p:grpSpPr>
        <p:sp>
          <p:nvSpPr>
            <p:cNvPr id="652327" name="Text Box 39"/>
            <p:cNvSpPr txBox="1">
              <a:spLocks noChangeArrowheads="1"/>
            </p:cNvSpPr>
            <p:nvPr/>
          </p:nvSpPr>
          <p:spPr bwMode="auto">
            <a:xfrm>
              <a:off x="3697" y="2500"/>
              <a:ext cx="340"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400" b="1">
                  <a:solidFill>
                    <a:srgbClr val="CC3300"/>
                  </a:solidFill>
                </a:rPr>
                <a:t>境界</a:t>
              </a:r>
            </a:p>
          </p:txBody>
        </p:sp>
        <p:sp>
          <p:nvSpPr>
            <p:cNvPr id="652328" name="Line 40"/>
            <p:cNvSpPr>
              <a:spLocks noChangeShapeType="1"/>
            </p:cNvSpPr>
            <p:nvPr/>
          </p:nvSpPr>
          <p:spPr bwMode="auto">
            <a:xfrm flipV="1">
              <a:off x="3878" y="2409"/>
              <a:ext cx="0" cy="13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652329" name="Rectangle 41"/>
          <p:cNvSpPr>
            <a:spLocks noChangeArrowheads="1"/>
          </p:cNvSpPr>
          <p:nvPr/>
        </p:nvSpPr>
        <p:spPr bwMode="auto">
          <a:xfrm>
            <a:off x="5292725" y="3979863"/>
            <a:ext cx="1763713" cy="1116012"/>
          </a:xfrm>
          <a:prstGeom prst="rect">
            <a:avLst/>
          </a:prstGeom>
          <a:solidFill>
            <a:srgbClr val="FF99CC">
              <a:alpha val="50000"/>
            </a:srgbClr>
          </a:solidFill>
          <a:ln w="19050"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400" b="1">
                <a:solidFill>
                  <a:srgbClr val="CC3300"/>
                </a:solidFill>
              </a:rPr>
              <a:t>外側</a:t>
            </a:r>
          </a:p>
        </p:txBody>
      </p:sp>
      <p:sp>
        <p:nvSpPr>
          <p:cNvPr id="652330" name="Oval 42"/>
          <p:cNvSpPr>
            <a:spLocks noChangeArrowheads="1"/>
          </p:cNvSpPr>
          <p:nvPr/>
        </p:nvSpPr>
        <p:spPr bwMode="auto">
          <a:xfrm>
            <a:off x="5722938" y="4086225"/>
            <a:ext cx="914400" cy="914400"/>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800"/>
          </a:p>
        </p:txBody>
      </p:sp>
      <p:sp>
        <p:nvSpPr>
          <p:cNvPr id="652331" name="Text Box 43"/>
          <p:cNvSpPr txBox="1">
            <a:spLocks noChangeArrowheads="1"/>
          </p:cNvSpPr>
          <p:nvPr/>
        </p:nvSpPr>
        <p:spPr bwMode="auto">
          <a:xfrm rot="-1716628">
            <a:off x="6353175" y="4699000"/>
            <a:ext cx="742950"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a:t>ひらがな</a:t>
            </a:r>
          </a:p>
        </p:txBody>
      </p:sp>
      <p:sp>
        <p:nvSpPr>
          <p:cNvPr id="652332" name="Text Box 44"/>
          <p:cNvSpPr txBox="1">
            <a:spLocks noChangeArrowheads="1"/>
          </p:cNvSpPr>
          <p:nvPr/>
        </p:nvSpPr>
        <p:spPr bwMode="auto">
          <a:xfrm rot="479797">
            <a:off x="5759450" y="4375150"/>
            <a:ext cx="793750"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a:t>半角数字</a:t>
            </a:r>
          </a:p>
        </p:txBody>
      </p:sp>
      <p:sp>
        <p:nvSpPr>
          <p:cNvPr id="652333" name="Text Box 45"/>
          <p:cNvSpPr txBox="1">
            <a:spLocks noChangeArrowheads="1"/>
          </p:cNvSpPr>
          <p:nvPr/>
        </p:nvSpPr>
        <p:spPr bwMode="auto">
          <a:xfrm rot="1431666">
            <a:off x="5327650" y="4699000"/>
            <a:ext cx="488950"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a:t>記号</a:t>
            </a:r>
          </a:p>
        </p:txBody>
      </p:sp>
      <p:sp>
        <p:nvSpPr>
          <p:cNvPr id="652334" name="Text Box 46"/>
          <p:cNvSpPr txBox="1">
            <a:spLocks noChangeArrowheads="1"/>
          </p:cNvSpPr>
          <p:nvPr/>
        </p:nvSpPr>
        <p:spPr bwMode="auto">
          <a:xfrm rot="2124909">
            <a:off x="6299200" y="4100513"/>
            <a:ext cx="793750"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a:t>全角数字</a:t>
            </a:r>
          </a:p>
        </p:txBody>
      </p:sp>
      <p:sp>
        <p:nvSpPr>
          <p:cNvPr id="652335" name="AutoShape 47"/>
          <p:cNvSpPr>
            <a:spLocks noChangeArrowheads="1"/>
          </p:cNvSpPr>
          <p:nvPr/>
        </p:nvSpPr>
        <p:spPr bwMode="auto">
          <a:xfrm rot="5400000">
            <a:off x="7307263" y="5384800"/>
            <a:ext cx="971550" cy="609600"/>
          </a:xfrm>
          <a:prstGeom prst="flowChartInputOutpu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en-US" altLang="ja-JP" sz="1400" b="1"/>
          </a:p>
          <a:p>
            <a:r>
              <a:rPr lang="en-US" altLang="ja-JP" sz="1400" b="1"/>
              <a:t>5</a:t>
            </a:r>
          </a:p>
          <a:p>
            <a:r>
              <a:rPr lang="ja-JP" altLang="en-US" sz="1400" b="1"/>
              <a:t>正常</a:t>
            </a:r>
          </a:p>
        </p:txBody>
      </p:sp>
      <p:sp>
        <p:nvSpPr>
          <p:cNvPr id="652336" name="AutoShape 48"/>
          <p:cNvSpPr>
            <a:spLocks noChangeArrowheads="1"/>
          </p:cNvSpPr>
          <p:nvPr/>
        </p:nvSpPr>
        <p:spPr bwMode="auto">
          <a:xfrm rot="16200000" flipH="1">
            <a:off x="7954963" y="5383213"/>
            <a:ext cx="971550" cy="609600"/>
          </a:xfrm>
          <a:prstGeom prst="flowChartInputOutpu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ja-JP" sz="1400" b="1"/>
          </a:p>
          <a:p>
            <a:r>
              <a:rPr lang="en-US" altLang="ja-JP" sz="1400" b="1"/>
              <a:t>-5,1/5</a:t>
            </a:r>
          </a:p>
          <a:p>
            <a:r>
              <a:rPr lang="ja-JP" altLang="en-US" sz="1400" b="1"/>
              <a:t>異常</a:t>
            </a:r>
          </a:p>
        </p:txBody>
      </p:sp>
      <p:sp>
        <p:nvSpPr>
          <p:cNvPr id="652337" name="Text Box 49"/>
          <p:cNvSpPr txBox="1">
            <a:spLocks noChangeArrowheads="1"/>
          </p:cNvSpPr>
          <p:nvPr/>
        </p:nvSpPr>
        <p:spPr bwMode="auto">
          <a:xfrm>
            <a:off x="7559675" y="4087813"/>
            <a:ext cx="1011238"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400" b="1"/>
              <a:t>・パターン</a:t>
            </a:r>
            <a:r>
              <a:rPr lang="en-US" altLang="ja-JP" sz="1400" b="1"/>
              <a:t>1</a:t>
            </a:r>
          </a:p>
          <a:p>
            <a:endParaRPr lang="en-US" altLang="ja-JP" sz="1400" b="1"/>
          </a:p>
          <a:p>
            <a:r>
              <a:rPr lang="ja-JP" altLang="en-US" sz="1400" b="1"/>
              <a:t>・パターン</a:t>
            </a:r>
            <a:r>
              <a:rPr lang="en-US" altLang="ja-JP" sz="1400" b="1"/>
              <a:t>2</a:t>
            </a:r>
          </a:p>
        </p:txBody>
      </p:sp>
      <p:sp>
        <p:nvSpPr>
          <p:cNvPr id="652338" name="AutoShape 50"/>
          <p:cNvSpPr>
            <a:spLocks noChangeArrowheads="1"/>
          </p:cNvSpPr>
          <p:nvPr/>
        </p:nvSpPr>
        <p:spPr bwMode="auto">
          <a:xfrm>
            <a:off x="7634288" y="4338638"/>
            <a:ext cx="900112" cy="215900"/>
          </a:xfrm>
          <a:prstGeom prst="roundRect">
            <a:avLst>
              <a:gd name="adj" fmla="val 16667"/>
            </a:avLst>
          </a:prstGeom>
          <a:solidFill>
            <a:srgbClr val="FF99CC">
              <a:alpha val="50000"/>
            </a:srgbClr>
          </a:solidFill>
          <a:ln w="19050" algn="ctr">
            <a:solidFill>
              <a:srgbClr val="FF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b="1">
                <a:solidFill>
                  <a:srgbClr val="CC3300"/>
                </a:solidFill>
              </a:rPr>
              <a:t>間</a:t>
            </a:r>
          </a:p>
        </p:txBody>
      </p:sp>
      <p:sp>
        <p:nvSpPr>
          <p:cNvPr id="652339" name="Oval 51"/>
          <p:cNvSpPr>
            <a:spLocks noChangeArrowheads="1"/>
          </p:cNvSpPr>
          <p:nvPr/>
        </p:nvSpPr>
        <p:spPr bwMode="auto">
          <a:xfrm>
            <a:off x="8132763" y="5240338"/>
            <a:ext cx="647700" cy="923925"/>
          </a:xfrm>
          <a:prstGeom prst="ellipse">
            <a:avLst/>
          </a:prstGeom>
          <a:solidFill>
            <a:srgbClr val="FF99CC">
              <a:alpha val="50000"/>
            </a:srgbClr>
          </a:solidFill>
          <a:ln w="19050" algn="ctr">
            <a:solidFill>
              <a:srgbClr val="FF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b="1">
                <a:solidFill>
                  <a:srgbClr val="CC3300"/>
                </a:solidFill>
              </a:rPr>
              <a:t>対称</a:t>
            </a:r>
          </a:p>
          <a:p>
            <a:endParaRPr lang="ja-JP" altLang="en-US" sz="1400" b="1">
              <a:solidFill>
                <a:srgbClr val="CC3300"/>
              </a:solidFill>
            </a:endParaRPr>
          </a:p>
          <a:p>
            <a:endParaRPr lang="en-US" altLang="ja-JP" sz="1400" b="1">
              <a:solidFill>
                <a:srgbClr val="CC3300"/>
              </a:solidFill>
            </a:endParaRPr>
          </a:p>
        </p:txBody>
      </p:sp>
      <p:sp>
        <p:nvSpPr>
          <p:cNvPr id="652340" name="AutoShape 52"/>
          <p:cNvSpPr>
            <a:spLocks noChangeArrowheads="1"/>
          </p:cNvSpPr>
          <p:nvPr/>
        </p:nvSpPr>
        <p:spPr bwMode="auto">
          <a:xfrm>
            <a:off x="7664450" y="5024438"/>
            <a:ext cx="973138" cy="282575"/>
          </a:xfrm>
          <a:prstGeom prst="curvedDownArrow">
            <a:avLst>
              <a:gd name="adj1" fmla="val 35060"/>
              <a:gd name="adj2" fmla="val 103936"/>
              <a:gd name="adj3" fmla="val 3314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41" name="Text Box 53"/>
          <p:cNvSpPr txBox="1">
            <a:spLocks noChangeArrowheads="1"/>
          </p:cNvSpPr>
          <p:nvPr/>
        </p:nvSpPr>
        <p:spPr bwMode="auto">
          <a:xfrm rot="-1716628">
            <a:off x="5291138" y="4230688"/>
            <a:ext cx="488950"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200"/>
              <a:t>英字</a:t>
            </a:r>
          </a:p>
        </p:txBody>
      </p:sp>
      <p:sp>
        <p:nvSpPr>
          <p:cNvPr id="652342" name="Line 54"/>
          <p:cNvSpPr>
            <a:spLocks noChangeShapeType="1"/>
          </p:cNvSpPr>
          <p:nvPr/>
        </p:nvSpPr>
        <p:spPr bwMode="auto">
          <a:xfrm>
            <a:off x="5219700" y="5475288"/>
            <a:ext cx="2124075"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43" name="Line 55"/>
          <p:cNvSpPr>
            <a:spLocks noChangeShapeType="1"/>
          </p:cNvSpPr>
          <p:nvPr/>
        </p:nvSpPr>
        <p:spPr bwMode="auto">
          <a:xfrm>
            <a:off x="5507038" y="5402263"/>
            <a:ext cx="1587"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44" name="Line 56"/>
          <p:cNvSpPr>
            <a:spLocks noChangeShapeType="1"/>
          </p:cNvSpPr>
          <p:nvPr/>
        </p:nvSpPr>
        <p:spPr bwMode="auto">
          <a:xfrm>
            <a:off x="6048375" y="5402263"/>
            <a:ext cx="1588"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45" name="Line 57"/>
          <p:cNvSpPr>
            <a:spLocks noChangeShapeType="1"/>
          </p:cNvSpPr>
          <p:nvPr/>
        </p:nvSpPr>
        <p:spPr bwMode="auto">
          <a:xfrm>
            <a:off x="6551613" y="5402263"/>
            <a:ext cx="1587"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46" name="Line 58"/>
          <p:cNvSpPr>
            <a:spLocks noChangeShapeType="1"/>
          </p:cNvSpPr>
          <p:nvPr/>
        </p:nvSpPr>
        <p:spPr bwMode="auto">
          <a:xfrm>
            <a:off x="7056438" y="5402263"/>
            <a:ext cx="1587"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52347" name="Text Box 59"/>
          <p:cNvSpPr txBox="1">
            <a:spLocks noChangeArrowheads="1"/>
          </p:cNvSpPr>
          <p:nvPr/>
        </p:nvSpPr>
        <p:spPr bwMode="auto">
          <a:xfrm>
            <a:off x="5383213" y="5505450"/>
            <a:ext cx="268287"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a:t>0</a:t>
            </a:r>
          </a:p>
        </p:txBody>
      </p:sp>
      <p:sp>
        <p:nvSpPr>
          <p:cNvPr id="652348" name="Text Box 60"/>
          <p:cNvSpPr txBox="1">
            <a:spLocks noChangeArrowheads="1"/>
          </p:cNvSpPr>
          <p:nvPr/>
        </p:nvSpPr>
        <p:spPr bwMode="auto">
          <a:xfrm>
            <a:off x="5903913" y="5492750"/>
            <a:ext cx="268287"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a:t>1</a:t>
            </a:r>
          </a:p>
        </p:txBody>
      </p:sp>
      <p:sp>
        <p:nvSpPr>
          <p:cNvPr id="652349" name="Text Box 61"/>
          <p:cNvSpPr txBox="1">
            <a:spLocks noChangeArrowheads="1"/>
          </p:cNvSpPr>
          <p:nvPr/>
        </p:nvSpPr>
        <p:spPr bwMode="auto">
          <a:xfrm>
            <a:off x="6407150" y="5492750"/>
            <a:ext cx="268288"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a:t>2</a:t>
            </a:r>
          </a:p>
        </p:txBody>
      </p:sp>
      <p:sp>
        <p:nvSpPr>
          <p:cNvPr id="652350" name="Text Box 62"/>
          <p:cNvSpPr txBox="1">
            <a:spLocks noChangeArrowheads="1"/>
          </p:cNvSpPr>
          <p:nvPr/>
        </p:nvSpPr>
        <p:spPr bwMode="auto">
          <a:xfrm>
            <a:off x="6911975" y="5492750"/>
            <a:ext cx="268288"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a:t>3</a:t>
            </a:r>
          </a:p>
        </p:txBody>
      </p:sp>
      <p:sp>
        <p:nvSpPr>
          <p:cNvPr id="652351" name="Oval 63"/>
          <p:cNvSpPr>
            <a:spLocks noChangeArrowheads="1"/>
          </p:cNvSpPr>
          <p:nvPr/>
        </p:nvSpPr>
        <p:spPr bwMode="auto">
          <a:xfrm>
            <a:off x="6119813" y="5311775"/>
            <a:ext cx="358775" cy="325438"/>
          </a:xfrm>
          <a:prstGeom prst="ellipse">
            <a:avLst/>
          </a:prstGeom>
          <a:solidFill>
            <a:srgbClr val="FF99CC">
              <a:alpha val="50000"/>
            </a:srgbClr>
          </a:solidFill>
          <a:ln w="19050" algn="ctr">
            <a:solidFill>
              <a:srgbClr val="FF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b="1">
                <a:solidFill>
                  <a:srgbClr val="CC3300"/>
                </a:solidFill>
              </a:rPr>
              <a:t>間</a:t>
            </a:r>
          </a:p>
        </p:txBody>
      </p:sp>
      <p:pic>
        <p:nvPicPr>
          <p:cNvPr id="652352" name="Picture 64" descr="MC90029346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2025" y="2060575"/>
            <a:ext cx="579438" cy="868363"/>
          </a:xfrm>
          <a:prstGeom prst="rect">
            <a:avLst/>
          </a:prstGeom>
          <a:noFill/>
          <a:extLst>
            <a:ext uri="{909E8E84-426E-40DD-AFC4-6F175D3DCCD1}">
              <a14:hiddenFill xmlns:a14="http://schemas.microsoft.com/office/drawing/2010/main">
                <a:solidFill>
                  <a:srgbClr val="FFFFFF"/>
                </a:solidFill>
              </a14:hiddenFill>
            </a:ext>
          </a:extLst>
        </p:spPr>
      </p:pic>
      <p:sp>
        <p:nvSpPr>
          <p:cNvPr id="652354" name="AutoShape 66"/>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52355" name="AutoShape 67"/>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52356" name="AutoShape 68"/>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52361" name="AutoShape 73"/>
          <p:cNvSpPr>
            <a:spLocks noChangeArrowheads="1"/>
          </p:cNvSpPr>
          <p:nvPr/>
        </p:nvSpPr>
        <p:spPr bwMode="auto">
          <a:xfrm>
            <a:off x="8172450"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詳細設計</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スライド番号プレースホルダー 3"/>
          <p:cNvSpPr>
            <a:spLocks noGrp="1"/>
          </p:cNvSpPr>
          <p:nvPr>
            <p:ph type="sldNum" sz="quarter" idx="10"/>
          </p:nvPr>
        </p:nvSpPr>
        <p:spPr/>
        <p:txBody>
          <a:bodyPr/>
          <a:lstStyle/>
          <a:p>
            <a:fld id="{FED5AF68-4AEF-412C-95F0-AF05CBD146E6}" type="slidenum">
              <a:rPr lang="en-US" altLang="ja-JP"/>
              <a:pPr/>
              <a:t>26</a:t>
            </a:fld>
            <a:r>
              <a:rPr lang="en-US" altLang="ja-JP"/>
              <a:t> </a:t>
            </a:r>
            <a:r>
              <a:rPr lang="en-US" altLang="ja-JP" sz="900"/>
              <a:t>/29</a:t>
            </a:r>
          </a:p>
        </p:txBody>
      </p:sp>
      <p:sp>
        <p:nvSpPr>
          <p:cNvPr id="653314" name="Rectangle 2"/>
          <p:cNvSpPr>
            <a:spLocks noGrp="1" noChangeArrowheads="1"/>
          </p:cNvSpPr>
          <p:nvPr>
            <p:ph type="title"/>
          </p:nvPr>
        </p:nvSpPr>
        <p:spPr/>
        <p:txBody>
          <a:bodyPr/>
          <a:lstStyle/>
          <a:p>
            <a:r>
              <a:rPr lang="ja-JP" altLang="en-US"/>
              <a:t>因子・水準の抽出　</a:t>
            </a:r>
            <a:r>
              <a:rPr lang="en-US" altLang="ja-JP"/>
              <a:t>(FL</a:t>
            </a:r>
            <a:r>
              <a:rPr lang="ja-JP" altLang="en-US"/>
              <a:t>表</a:t>
            </a:r>
            <a:r>
              <a:rPr lang="en-US" altLang="ja-JP"/>
              <a:t>)</a:t>
            </a:r>
          </a:p>
        </p:txBody>
      </p:sp>
      <p:pic>
        <p:nvPicPr>
          <p:cNvPr id="65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304925"/>
            <a:ext cx="8029575" cy="50180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8" name="Rectangle 6"/>
          <p:cNvSpPr>
            <a:spLocks noChangeArrowheads="1"/>
          </p:cNvSpPr>
          <p:nvPr/>
        </p:nvSpPr>
        <p:spPr bwMode="auto">
          <a:xfrm>
            <a:off x="323850" y="800100"/>
            <a:ext cx="8569325" cy="431800"/>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wrap="none" anchor="ctr"/>
          <a:lstStyle/>
          <a:p>
            <a:r>
              <a:rPr lang="en-US" altLang="ja-JP" sz="2000">
                <a:latin typeface="Tahoma" panose="020B0604030504040204" pitchFamily="34" charset="0"/>
              </a:rPr>
              <a:t>FL</a:t>
            </a:r>
            <a:r>
              <a:rPr lang="ja-JP" altLang="en-US" sz="2000">
                <a:latin typeface="Tahoma" panose="020B0604030504040204" pitchFamily="34" charset="0"/>
              </a:rPr>
              <a:t>表に因子・水準を整理</a:t>
            </a:r>
          </a:p>
        </p:txBody>
      </p:sp>
      <p:sp>
        <p:nvSpPr>
          <p:cNvPr id="13317" name="Rectangle 5"/>
          <p:cNvSpPr>
            <a:spLocks noChangeArrowheads="1"/>
          </p:cNvSpPr>
          <p:nvPr/>
        </p:nvSpPr>
        <p:spPr bwMode="auto">
          <a:xfrm>
            <a:off x="1026338" y="5784356"/>
            <a:ext cx="7780070" cy="517468"/>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dirty="0">
                <a:latin typeface="HGP創英角ﾎﾟｯﾌﾟ体" panose="040B0A00000000000000" pitchFamily="50" charset="-128"/>
                <a:ea typeface="HGP創英角ﾎﾟｯﾌﾟ体" panose="040B0A00000000000000" pitchFamily="50" charset="-128"/>
              </a:rPr>
              <a:t>キーワードを活用することで、多くの因子・水準に気づけた</a:t>
            </a:r>
            <a:endParaRPr lang="ja-JP" altLang="en-US" dirty="0">
              <a:latin typeface="Arial" panose="020B0604020202020204" pitchFamily="34" charset="0"/>
            </a:endParaRPr>
          </a:p>
        </p:txBody>
      </p:sp>
      <p:pic>
        <p:nvPicPr>
          <p:cNvPr id="653326" name="Picture 14" descr="MC90029346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850" y="5408613"/>
            <a:ext cx="579438" cy="868362"/>
          </a:xfrm>
          <a:prstGeom prst="rect">
            <a:avLst/>
          </a:prstGeom>
          <a:noFill/>
          <a:extLst>
            <a:ext uri="{909E8E84-426E-40DD-AFC4-6F175D3DCCD1}">
              <a14:hiddenFill xmlns:a14="http://schemas.microsoft.com/office/drawing/2010/main">
                <a:solidFill>
                  <a:srgbClr val="FFFFFF"/>
                </a:solidFill>
              </a14:hiddenFill>
            </a:ext>
          </a:extLst>
        </p:spPr>
      </p:pic>
      <p:sp>
        <p:nvSpPr>
          <p:cNvPr id="653328" name="AutoShape 16"/>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53329" name="AutoShape 17"/>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53330" name="AutoShape 18"/>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53332" name="AutoShape 20"/>
          <p:cNvSpPr>
            <a:spLocks noChangeArrowheads="1"/>
          </p:cNvSpPr>
          <p:nvPr/>
        </p:nvSpPr>
        <p:spPr bwMode="auto">
          <a:xfrm>
            <a:off x="8172450"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詳細設計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checkerboard(across)">
                                      <p:cBhvr>
                                        <p:cTn id="7" dur="500"/>
                                        <p:tgtEl>
                                          <p:spTgt spid="13317"/>
                                        </p:tgtEl>
                                      </p:cBhvr>
                                    </p:animEffect>
                                  </p:childTnLst>
                                </p:cTn>
                              </p:par>
                              <p:par>
                                <p:cTn id="8" presetID="5" presetClass="entr" presetSubtype="10" fill="hold" nodeType="withEffect">
                                  <p:stCondLst>
                                    <p:cond delay="0"/>
                                  </p:stCondLst>
                                  <p:childTnLst>
                                    <p:set>
                                      <p:cBhvr>
                                        <p:cTn id="9" dur="1" fill="hold">
                                          <p:stCondLst>
                                            <p:cond delay="0"/>
                                          </p:stCondLst>
                                        </p:cTn>
                                        <p:tgtEl>
                                          <p:spTgt spid="653326"/>
                                        </p:tgtEl>
                                        <p:attrNameLst>
                                          <p:attrName>style.visibility</p:attrName>
                                        </p:attrNameLst>
                                      </p:cBhvr>
                                      <p:to>
                                        <p:strVal val="visible"/>
                                      </p:to>
                                    </p:set>
                                    <p:animEffect transition="in" filter="checkerboard(across)">
                                      <p:cBhvr>
                                        <p:cTn id="10" dur="500"/>
                                        <p:tgtEl>
                                          <p:spTgt spid="653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スライド番号プレースホルダー 3"/>
          <p:cNvSpPr>
            <a:spLocks noGrp="1"/>
          </p:cNvSpPr>
          <p:nvPr>
            <p:ph type="sldNum" sz="quarter" idx="10"/>
          </p:nvPr>
        </p:nvSpPr>
        <p:spPr/>
        <p:txBody>
          <a:bodyPr/>
          <a:lstStyle/>
          <a:p>
            <a:fld id="{8F103FFD-8A64-47BC-8826-6290B7DD22FA}" type="slidenum">
              <a:rPr lang="en-US" altLang="ja-JP"/>
              <a:pPr/>
              <a:t>27</a:t>
            </a:fld>
            <a:r>
              <a:rPr lang="en-US" altLang="ja-JP"/>
              <a:t> </a:t>
            </a:r>
            <a:r>
              <a:rPr lang="en-US" altLang="ja-JP" sz="900"/>
              <a:t>/29</a:t>
            </a:r>
          </a:p>
        </p:txBody>
      </p:sp>
      <p:pic>
        <p:nvPicPr>
          <p:cNvPr id="65537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304925"/>
            <a:ext cx="6324600" cy="4714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362" name="Rectangle 2"/>
          <p:cNvSpPr>
            <a:spLocks noGrp="1" noChangeArrowheads="1"/>
          </p:cNvSpPr>
          <p:nvPr>
            <p:ph type="title"/>
          </p:nvPr>
        </p:nvSpPr>
        <p:spPr/>
        <p:txBody>
          <a:bodyPr/>
          <a:lstStyle/>
          <a:p>
            <a:r>
              <a:rPr lang="ja-JP" altLang="en-US"/>
              <a:t>因子・水準の抽出　</a:t>
            </a:r>
            <a:r>
              <a:rPr lang="en-US" altLang="ja-JP"/>
              <a:t>(</a:t>
            </a:r>
            <a:r>
              <a:rPr lang="ja-JP" altLang="en-US"/>
              <a:t>因子・機能一覧</a:t>
            </a:r>
            <a:r>
              <a:rPr lang="en-US" altLang="ja-JP"/>
              <a:t>)</a:t>
            </a:r>
          </a:p>
        </p:txBody>
      </p:sp>
      <p:sp>
        <p:nvSpPr>
          <p:cNvPr id="655364" name="Rectangle 4"/>
          <p:cNvSpPr>
            <a:spLocks noChangeArrowheads="1"/>
          </p:cNvSpPr>
          <p:nvPr/>
        </p:nvSpPr>
        <p:spPr bwMode="auto">
          <a:xfrm>
            <a:off x="323850" y="800100"/>
            <a:ext cx="8569325" cy="431800"/>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wrap="none" anchor="ctr"/>
          <a:lstStyle/>
          <a:p>
            <a:r>
              <a:rPr lang="ja-JP" altLang="en-US" sz="2000">
                <a:latin typeface="Tahoma" panose="020B0604030504040204" pitchFamily="34" charset="0"/>
              </a:rPr>
              <a:t>因子と機能の関係を因子・機能一覧で整理</a:t>
            </a:r>
          </a:p>
        </p:txBody>
      </p:sp>
      <p:sp>
        <p:nvSpPr>
          <p:cNvPr id="13317" name="Rectangle 5"/>
          <p:cNvSpPr>
            <a:spLocks noChangeArrowheads="1"/>
          </p:cNvSpPr>
          <p:nvPr/>
        </p:nvSpPr>
        <p:spPr bwMode="auto">
          <a:xfrm>
            <a:off x="1026338" y="5820868"/>
            <a:ext cx="7780070" cy="517469"/>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a:latin typeface="HGP創英角ﾎﾟｯﾌﾟ体" panose="040B0A00000000000000" pitchFamily="50" charset="-128"/>
                <a:ea typeface="HGP創英角ﾎﾟｯﾌﾟ体" panose="040B0A00000000000000" pitchFamily="50" charset="-128"/>
              </a:rPr>
              <a:t>機能毎に必要な因子がすばやく絞れ、確認できる</a:t>
            </a:r>
            <a:endParaRPr lang="ja-JP" altLang="en-US">
              <a:latin typeface="Arial" panose="020B0604020202020204" pitchFamily="34" charset="0"/>
            </a:endParaRPr>
          </a:p>
        </p:txBody>
      </p:sp>
      <p:pic>
        <p:nvPicPr>
          <p:cNvPr id="655370" name="Picture 10" descr="MC90029346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263" y="5445125"/>
            <a:ext cx="579437" cy="868363"/>
          </a:xfrm>
          <a:prstGeom prst="rect">
            <a:avLst/>
          </a:prstGeom>
          <a:noFill/>
          <a:extLst>
            <a:ext uri="{909E8E84-426E-40DD-AFC4-6F175D3DCCD1}">
              <a14:hiddenFill xmlns:a14="http://schemas.microsoft.com/office/drawing/2010/main">
                <a:solidFill>
                  <a:srgbClr val="FFFFFF"/>
                </a:solidFill>
              </a14:hiddenFill>
            </a:ext>
          </a:extLst>
        </p:spPr>
      </p:pic>
      <p:sp>
        <p:nvSpPr>
          <p:cNvPr id="655374" name="AutoShape 14"/>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55375" name="AutoShape 15"/>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55376" name="AutoShape 16"/>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55377" name="AutoShape 17"/>
          <p:cNvSpPr>
            <a:spLocks noChangeArrowheads="1"/>
          </p:cNvSpPr>
          <p:nvPr/>
        </p:nvSpPr>
        <p:spPr bwMode="auto">
          <a:xfrm>
            <a:off x="8172450"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詳細設計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checkerboard(across)">
                                      <p:cBhvr>
                                        <p:cTn id="7" dur="500"/>
                                        <p:tgtEl>
                                          <p:spTgt spid="13317"/>
                                        </p:tgtEl>
                                      </p:cBhvr>
                                    </p:animEffect>
                                  </p:childTnLst>
                                </p:cTn>
                              </p:par>
                              <p:par>
                                <p:cTn id="8" presetID="5" presetClass="entr" presetSubtype="10" fill="hold" nodeType="withEffect">
                                  <p:stCondLst>
                                    <p:cond delay="0"/>
                                  </p:stCondLst>
                                  <p:childTnLst>
                                    <p:set>
                                      <p:cBhvr>
                                        <p:cTn id="9" dur="1" fill="hold">
                                          <p:stCondLst>
                                            <p:cond delay="0"/>
                                          </p:stCondLst>
                                        </p:cTn>
                                        <p:tgtEl>
                                          <p:spTgt spid="655370"/>
                                        </p:tgtEl>
                                        <p:attrNameLst>
                                          <p:attrName>style.visibility</p:attrName>
                                        </p:attrNameLst>
                                      </p:cBhvr>
                                      <p:to>
                                        <p:strVal val="visible"/>
                                      </p:to>
                                    </p:set>
                                    <p:animEffect transition="in" filter="checkerboard(across)">
                                      <p:cBhvr>
                                        <p:cTn id="10" dur="500"/>
                                        <p:tgtEl>
                                          <p:spTgt spid="65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スライド番号プレースホルダー 3"/>
          <p:cNvSpPr>
            <a:spLocks noGrp="1"/>
          </p:cNvSpPr>
          <p:nvPr>
            <p:ph type="sldNum" sz="quarter" idx="10"/>
          </p:nvPr>
        </p:nvSpPr>
        <p:spPr/>
        <p:txBody>
          <a:bodyPr/>
          <a:lstStyle/>
          <a:p>
            <a:fld id="{8CE40BC4-C6F5-422A-8F1A-D3C8DB7849E2}" type="slidenum">
              <a:rPr lang="en-US" altLang="ja-JP"/>
              <a:pPr/>
              <a:t>28</a:t>
            </a:fld>
            <a:r>
              <a:rPr lang="en-US" altLang="ja-JP"/>
              <a:t> </a:t>
            </a:r>
            <a:r>
              <a:rPr lang="en-US" altLang="ja-JP" sz="900"/>
              <a:t>/29</a:t>
            </a:r>
          </a:p>
        </p:txBody>
      </p:sp>
      <p:pic>
        <p:nvPicPr>
          <p:cNvPr id="656404"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1247775"/>
            <a:ext cx="8277225" cy="4362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6386" name="Rectangle 2"/>
          <p:cNvSpPr>
            <a:spLocks noGrp="1" noChangeArrowheads="1"/>
          </p:cNvSpPr>
          <p:nvPr>
            <p:ph type="title"/>
          </p:nvPr>
        </p:nvSpPr>
        <p:spPr/>
        <p:txBody>
          <a:bodyPr/>
          <a:lstStyle/>
          <a:p>
            <a:r>
              <a:rPr lang="ja-JP" altLang="en-US"/>
              <a:t>テスト項目一覧の作成</a:t>
            </a:r>
            <a:r>
              <a:rPr lang="en-US" altLang="ja-JP"/>
              <a:t>(</a:t>
            </a:r>
            <a:r>
              <a:rPr lang="ja-JP" altLang="en-US"/>
              <a:t>デシジョンテーブルの活用</a:t>
            </a:r>
            <a:r>
              <a:rPr lang="en-US" altLang="ja-JP"/>
              <a:t>)</a:t>
            </a:r>
          </a:p>
        </p:txBody>
      </p:sp>
      <p:sp>
        <p:nvSpPr>
          <p:cNvPr id="656389" name="AutoShape 5"/>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56390" name="AutoShape 6"/>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56391" name="AutoShape 7"/>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56392" name="AutoShape 8"/>
          <p:cNvSpPr>
            <a:spLocks noChangeArrowheads="1"/>
          </p:cNvSpPr>
          <p:nvPr/>
        </p:nvSpPr>
        <p:spPr bwMode="auto">
          <a:xfrm>
            <a:off x="8172450"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詳細設計</a:t>
            </a:r>
          </a:p>
        </p:txBody>
      </p:sp>
      <p:sp>
        <p:nvSpPr>
          <p:cNvPr id="656394" name="Rectangle 10"/>
          <p:cNvSpPr>
            <a:spLocks noChangeArrowheads="1"/>
          </p:cNvSpPr>
          <p:nvPr/>
        </p:nvSpPr>
        <p:spPr bwMode="auto">
          <a:xfrm>
            <a:off x="323850" y="800100"/>
            <a:ext cx="8569325" cy="431800"/>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wrap="none" anchor="ctr"/>
          <a:lstStyle/>
          <a:p>
            <a:r>
              <a:rPr lang="ja-JP" altLang="en-US" sz="2000">
                <a:latin typeface="Tahoma" panose="020B0604030504040204" pitchFamily="34" charset="0"/>
              </a:rPr>
              <a:t>デシジョンテーブルを活用し、因子の組合せを表現する</a:t>
            </a:r>
          </a:p>
        </p:txBody>
      </p:sp>
      <p:sp>
        <p:nvSpPr>
          <p:cNvPr id="13317" name="Rectangle 5"/>
          <p:cNvSpPr>
            <a:spLocks noChangeArrowheads="1"/>
          </p:cNvSpPr>
          <p:nvPr/>
        </p:nvSpPr>
        <p:spPr bwMode="auto">
          <a:xfrm>
            <a:off x="740281" y="5853922"/>
            <a:ext cx="8281141" cy="447251"/>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a:latin typeface="HGP創英角ﾎﾟｯﾌﾟ体" panose="040B0A00000000000000" pitchFamily="50" charset="-128"/>
                <a:ea typeface="HGP創英角ﾎﾟｯﾌﾟ体" panose="040B0A00000000000000" pitchFamily="50" charset="-128"/>
              </a:rPr>
              <a:t>テスト項目を作成することでテストケースに落としやすくなった</a:t>
            </a:r>
            <a:endParaRPr lang="ja-JP" altLang="en-US">
              <a:latin typeface="Arial" panose="020B0604020202020204" pitchFamily="34" charset="0"/>
            </a:endParaRPr>
          </a:p>
        </p:txBody>
      </p:sp>
      <p:pic>
        <p:nvPicPr>
          <p:cNvPr id="656398" name="Picture 14" descr="MC900293466[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438" y="5481638"/>
            <a:ext cx="579437" cy="868362"/>
          </a:xfrm>
          <a:prstGeom prst="rect">
            <a:avLst/>
          </a:prstGeom>
          <a:noFill/>
          <a:extLst>
            <a:ext uri="{909E8E84-426E-40DD-AFC4-6F175D3DCCD1}">
              <a14:hiddenFill xmlns:a14="http://schemas.microsoft.com/office/drawing/2010/main">
                <a:solidFill>
                  <a:srgbClr val="FFFFFF"/>
                </a:solidFill>
              </a14:hiddenFill>
            </a:ext>
          </a:extLst>
        </p:spPr>
      </p:pic>
      <p:sp>
        <p:nvSpPr>
          <p:cNvPr id="656399" name="AutoShape 15"/>
          <p:cNvSpPr>
            <a:spLocks noChangeArrowheads="1"/>
          </p:cNvSpPr>
          <p:nvPr/>
        </p:nvSpPr>
        <p:spPr bwMode="auto">
          <a:xfrm>
            <a:off x="2987675" y="2744788"/>
            <a:ext cx="2374900" cy="252412"/>
          </a:xfrm>
          <a:prstGeom prst="wedgeRectCallout">
            <a:avLst>
              <a:gd name="adj1" fmla="val -78611"/>
              <a:gd name="adj2" fmla="val -599685"/>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ja-JP" altLang="en-US" sz="1200"/>
              <a:t>テスト要求一覧のテスト</a:t>
            </a:r>
            <a:r>
              <a:rPr lang="en-US" altLang="ja-JP" sz="1200"/>
              <a:t>ID</a:t>
            </a:r>
            <a:r>
              <a:rPr lang="ja-JP" altLang="en-US" sz="1200"/>
              <a:t>と紐づく</a:t>
            </a:r>
          </a:p>
        </p:txBody>
      </p:sp>
      <p:sp>
        <p:nvSpPr>
          <p:cNvPr id="656400" name="AutoShape 16"/>
          <p:cNvSpPr>
            <a:spLocks noChangeArrowheads="1"/>
          </p:cNvSpPr>
          <p:nvPr/>
        </p:nvSpPr>
        <p:spPr bwMode="auto">
          <a:xfrm>
            <a:off x="3024188" y="4724400"/>
            <a:ext cx="1944687" cy="252413"/>
          </a:xfrm>
          <a:prstGeom prst="wedgeRectCallout">
            <a:avLst>
              <a:gd name="adj1" fmla="val -86245"/>
              <a:gd name="adj2" fmla="val -194653"/>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ja-JP" altLang="en-US" sz="1200"/>
              <a:t>因子・水準は</a:t>
            </a:r>
            <a:r>
              <a:rPr lang="en-US" altLang="ja-JP" sz="1200"/>
              <a:t>FL</a:t>
            </a:r>
            <a:r>
              <a:rPr lang="ja-JP" altLang="en-US" sz="1200"/>
              <a:t>表から抜粋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checkerboard(across)">
                                      <p:cBhvr>
                                        <p:cTn id="7" dur="500"/>
                                        <p:tgtEl>
                                          <p:spTgt spid="13317"/>
                                        </p:tgtEl>
                                      </p:cBhvr>
                                    </p:animEffect>
                                  </p:childTnLst>
                                </p:cTn>
                              </p:par>
                              <p:par>
                                <p:cTn id="8" presetID="5" presetClass="entr" presetSubtype="10" fill="hold" nodeType="withEffect">
                                  <p:stCondLst>
                                    <p:cond delay="0"/>
                                  </p:stCondLst>
                                  <p:childTnLst>
                                    <p:set>
                                      <p:cBhvr>
                                        <p:cTn id="9" dur="1" fill="hold">
                                          <p:stCondLst>
                                            <p:cond delay="0"/>
                                          </p:stCondLst>
                                        </p:cTn>
                                        <p:tgtEl>
                                          <p:spTgt spid="656398"/>
                                        </p:tgtEl>
                                        <p:attrNameLst>
                                          <p:attrName>style.visibility</p:attrName>
                                        </p:attrNameLst>
                                      </p:cBhvr>
                                      <p:to>
                                        <p:strVal val="visible"/>
                                      </p:to>
                                    </p:set>
                                    <p:animEffect transition="in" filter="checkerboard(across)">
                                      <p:cBhvr>
                                        <p:cTn id="10" dur="500"/>
                                        <p:tgtEl>
                                          <p:spTgt spid="656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スライド番号プレースホルダー 3"/>
          <p:cNvSpPr>
            <a:spLocks noGrp="1"/>
          </p:cNvSpPr>
          <p:nvPr>
            <p:ph type="sldNum" sz="quarter" idx="10"/>
          </p:nvPr>
        </p:nvSpPr>
        <p:spPr/>
        <p:txBody>
          <a:bodyPr/>
          <a:lstStyle/>
          <a:p>
            <a:fld id="{798C2E44-C186-43A9-9148-234207E26ECF}" type="slidenum">
              <a:rPr lang="en-US" altLang="ja-JP"/>
              <a:pPr/>
              <a:t>2</a:t>
            </a:fld>
            <a:r>
              <a:rPr lang="en-US" altLang="ja-JP"/>
              <a:t> </a:t>
            </a:r>
            <a:r>
              <a:rPr lang="en-US" altLang="ja-JP" sz="900"/>
              <a:t>/29</a:t>
            </a:r>
          </a:p>
        </p:txBody>
      </p:sp>
      <p:sp>
        <p:nvSpPr>
          <p:cNvPr id="587778" name="Rectangle 2"/>
          <p:cNvSpPr>
            <a:spLocks noGrp="1" noChangeArrowheads="1"/>
          </p:cNvSpPr>
          <p:nvPr>
            <p:ph type="title"/>
          </p:nvPr>
        </p:nvSpPr>
        <p:spPr/>
        <p:txBody>
          <a:bodyPr/>
          <a:lstStyle/>
          <a:p>
            <a:r>
              <a:rPr lang="ja-JP" altLang="en-US"/>
              <a:t>テスト工程のプロセス</a:t>
            </a:r>
            <a:r>
              <a:rPr lang="en-US" altLang="ja-JP"/>
              <a:t>(</a:t>
            </a:r>
            <a:r>
              <a:rPr lang="ja-JP" altLang="en-US"/>
              <a:t>全体</a:t>
            </a:r>
            <a:r>
              <a:rPr lang="en-US" altLang="ja-JP"/>
              <a:t>)</a:t>
            </a:r>
          </a:p>
        </p:txBody>
      </p:sp>
      <p:sp>
        <p:nvSpPr>
          <p:cNvPr id="587811" name="Oval 35"/>
          <p:cNvSpPr>
            <a:spLocks noChangeArrowheads="1"/>
          </p:cNvSpPr>
          <p:nvPr/>
        </p:nvSpPr>
        <p:spPr bwMode="auto">
          <a:xfrm>
            <a:off x="3632200" y="1700213"/>
            <a:ext cx="1865313" cy="1114425"/>
          </a:xfrm>
          <a:prstGeom prst="ellipse">
            <a:avLst/>
          </a:prstGeom>
          <a:solidFill>
            <a:srgbClr val="CCFFCC"/>
          </a:solidFill>
          <a:ln w="9525">
            <a:solidFill>
              <a:srgbClr val="000000"/>
            </a:solidFill>
            <a:round/>
            <a:headEnd/>
            <a:tailEnd/>
          </a:ln>
        </p:spPr>
        <p:txBody>
          <a:bodyPr/>
          <a:lstStyle/>
          <a:p>
            <a:r>
              <a:rPr lang="ja-JP" altLang="en-US" sz="1800"/>
              <a:t>テスト</a:t>
            </a:r>
          </a:p>
          <a:p>
            <a:r>
              <a:rPr lang="ja-JP" altLang="en-US" sz="1800"/>
              <a:t>要求分析</a:t>
            </a:r>
          </a:p>
        </p:txBody>
      </p:sp>
      <p:sp>
        <p:nvSpPr>
          <p:cNvPr id="587812" name="Oval 36"/>
          <p:cNvSpPr>
            <a:spLocks noChangeArrowheads="1"/>
          </p:cNvSpPr>
          <p:nvPr/>
        </p:nvSpPr>
        <p:spPr bwMode="auto">
          <a:xfrm>
            <a:off x="1004888" y="3105150"/>
            <a:ext cx="1865312" cy="1114425"/>
          </a:xfrm>
          <a:prstGeom prst="ellipse">
            <a:avLst/>
          </a:prstGeom>
          <a:solidFill>
            <a:srgbClr val="CCFFFF"/>
          </a:solidFill>
          <a:ln w="9525">
            <a:solidFill>
              <a:srgbClr val="000000"/>
            </a:solidFill>
            <a:round/>
            <a:headEnd/>
            <a:tailEnd/>
          </a:ln>
        </p:spPr>
        <p:txBody>
          <a:bodyPr/>
          <a:lstStyle/>
          <a:p>
            <a:r>
              <a:rPr lang="ja-JP" altLang="en-US" sz="1800"/>
              <a:t>テスト</a:t>
            </a:r>
          </a:p>
          <a:p>
            <a:r>
              <a:rPr lang="ja-JP" altLang="en-US" sz="1800"/>
              <a:t>計画</a:t>
            </a:r>
          </a:p>
        </p:txBody>
      </p:sp>
      <p:sp>
        <p:nvSpPr>
          <p:cNvPr id="587813" name="Oval 37"/>
          <p:cNvSpPr>
            <a:spLocks noChangeArrowheads="1"/>
          </p:cNvSpPr>
          <p:nvPr/>
        </p:nvSpPr>
        <p:spPr bwMode="auto">
          <a:xfrm>
            <a:off x="3670300" y="3573463"/>
            <a:ext cx="1865313" cy="1114425"/>
          </a:xfrm>
          <a:prstGeom prst="ellipse">
            <a:avLst/>
          </a:prstGeom>
          <a:solidFill>
            <a:srgbClr val="FFFF99"/>
          </a:solidFill>
          <a:ln w="9525">
            <a:solidFill>
              <a:srgbClr val="000000"/>
            </a:solidFill>
            <a:round/>
            <a:headEnd/>
            <a:tailEnd/>
          </a:ln>
        </p:spPr>
        <p:txBody>
          <a:bodyPr/>
          <a:lstStyle/>
          <a:p>
            <a:r>
              <a:rPr lang="ja-JP" altLang="en-US" sz="1800"/>
              <a:t>テストアーキテクチャ</a:t>
            </a:r>
          </a:p>
          <a:p>
            <a:r>
              <a:rPr lang="ja-JP" altLang="en-US" sz="1800"/>
              <a:t>設計</a:t>
            </a:r>
          </a:p>
        </p:txBody>
      </p:sp>
      <p:sp>
        <p:nvSpPr>
          <p:cNvPr id="587814" name="Oval 38"/>
          <p:cNvSpPr>
            <a:spLocks noChangeArrowheads="1"/>
          </p:cNvSpPr>
          <p:nvPr/>
        </p:nvSpPr>
        <p:spPr bwMode="auto">
          <a:xfrm>
            <a:off x="6372225" y="3106738"/>
            <a:ext cx="1865313" cy="1114425"/>
          </a:xfrm>
          <a:prstGeom prst="ellipse">
            <a:avLst/>
          </a:prstGeom>
          <a:solidFill>
            <a:srgbClr val="FFCC99"/>
          </a:solidFill>
          <a:ln w="9525">
            <a:solidFill>
              <a:srgbClr val="000000"/>
            </a:solidFill>
            <a:round/>
            <a:headEnd/>
            <a:tailEnd/>
          </a:ln>
        </p:spPr>
        <p:txBody>
          <a:bodyPr/>
          <a:lstStyle/>
          <a:p>
            <a:r>
              <a:rPr lang="ja-JP" altLang="en-US" sz="1800"/>
              <a:t>テスト</a:t>
            </a:r>
          </a:p>
          <a:p>
            <a:r>
              <a:rPr lang="ja-JP" altLang="en-US" sz="1800"/>
              <a:t>詳細設計</a:t>
            </a:r>
          </a:p>
        </p:txBody>
      </p:sp>
      <p:sp>
        <p:nvSpPr>
          <p:cNvPr id="587843" name="AutoShape 67"/>
          <p:cNvSpPr>
            <a:spLocks noChangeArrowheads="1"/>
          </p:cNvSpPr>
          <p:nvPr/>
        </p:nvSpPr>
        <p:spPr bwMode="auto">
          <a:xfrm rot="-2042292">
            <a:off x="2665413" y="2706688"/>
            <a:ext cx="936625" cy="374650"/>
          </a:xfrm>
          <a:prstGeom prst="leftRightArrow">
            <a:avLst>
              <a:gd name="adj1" fmla="val 50000"/>
              <a:gd name="adj2" fmla="val 50000"/>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87844" name="AutoShape 68"/>
          <p:cNvSpPr>
            <a:spLocks noChangeArrowheads="1"/>
          </p:cNvSpPr>
          <p:nvPr/>
        </p:nvSpPr>
        <p:spPr bwMode="auto">
          <a:xfrm rot="1685392">
            <a:off x="5581650" y="2633663"/>
            <a:ext cx="936625" cy="374650"/>
          </a:xfrm>
          <a:prstGeom prst="leftRightArrow">
            <a:avLst>
              <a:gd name="adj1" fmla="val 50000"/>
              <a:gd name="adj2" fmla="val 50000"/>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87845" name="AutoShape 69"/>
          <p:cNvSpPr>
            <a:spLocks noChangeArrowheads="1"/>
          </p:cNvSpPr>
          <p:nvPr/>
        </p:nvSpPr>
        <p:spPr bwMode="auto">
          <a:xfrm rot="5400000">
            <a:off x="4273550" y="3006726"/>
            <a:ext cx="612775" cy="374650"/>
          </a:xfrm>
          <a:prstGeom prst="leftRightArrow">
            <a:avLst>
              <a:gd name="adj1" fmla="val 50000"/>
              <a:gd name="adj2" fmla="val 32712"/>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87846" name="AutoShape 70"/>
          <p:cNvSpPr>
            <a:spLocks noChangeArrowheads="1"/>
          </p:cNvSpPr>
          <p:nvPr/>
        </p:nvSpPr>
        <p:spPr bwMode="auto">
          <a:xfrm rot="1052555">
            <a:off x="2881313" y="3787775"/>
            <a:ext cx="719137" cy="358775"/>
          </a:xfrm>
          <a:prstGeom prst="rightArrow">
            <a:avLst>
              <a:gd name="adj1" fmla="val 50000"/>
              <a:gd name="adj2" fmla="val 50111"/>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87847" name="AutoShape 71"/>
          <p:cNvSpPr>
            <a:spLocks noChangeArrowheads="1"/>
          </p:cNvSpPr>
          <p:nvPr/>
        </p:nvSpPr>
        <p:spPr bwMode="auto">
          <a:xfrm rot="-1133793">
            <a:off x="5616575" y="3787775"/>
            <a:ext cx="719138" cy="358775"/>
          </a:xfrm>
          <a:prstGeom prst="rightArrow">
            <a:avLst>
              <a:gd name="adj1" fmla="val 50000"/>
              <a:gd name="adj2" fmla="val 50111"/>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87848" name="AutoShape 72"/>
          <p:cNvSpPr>
            <a:spLocks noChangeArrowheads="1"/>
          </p:cNvSpPr>
          <p:nvPr/>
        </p:nvSpPr>
        <p:spPr bwMode="auto">
          <a:xfrm>
            <a:off x="863600" y="5165725"/>
            <a:ext cx="2298700" cy="1135063"/>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ja-JP" altLang="en-US" sz="1600">
                <a:latin typeface="ＭＳ Ｐゴシック" panose="020B0600070205080204" pitchFamily="50" charset="-128"/>
              </a:rPr>
              <a:t>・プロセス</a:t>
            </a:r>
            <a:r>
              <a:rPr lang="en-US" altLang="ja-JP" sz="1600">
                <a:latin typeface="ＭＳ Ｐゴシック" panose="020B0600070205080204" pitchFamily="50" charset="-128"/>
              </a:rPr>
              <a:t>(PFD)</a:t>
            </a:r>
          </a:p>
          <a:p>
            <a:pPr algn="just"/>
            <a:r>
              <a:rPr lang="ja-JP" altLang="en-US" sz="1600">
                <a:latin typeface="ＭＳ Ｐゴシック" panose="020B0600070205080204" pitchFamily="50" charset="-128"/>
              </a:rPr>
              <a:t>・テスト方針</a:t>
            </a:r>
          </a:p>
          <a:p>
            <a:pPr algn="just"/>
            <a:r>
              <a:rPr lang="ja-JP" altLang="en-US" sz="1600">
                <a:latin typeface="ＭＳ Ｐゴシック" panose="020B0600070205080204" pitchFamily="50" charset="-128"/>
              </a:rPr>
              <a:t>・テストの範囲</a:t>
            </a:r>
          </a:p>
          <a:p>
            <a:endParaRPr lang="en-US" altLang="ja-JP" sz="1600">
              <a:latin typeface="ＭＳ Ｐゴシック" panose="020B0600070205080204" pitchFamily="50" charset="-128"/>
            </a:endParaRPr>
          </a:p>
        </p:txBody>
      </p:sp>
      <p:sp>
        <p:nvSpPr>
          <p:cNvPr id="587849" name="AutoShape 73"/>
          <p:cNvSpPr>
            <a:spLocks noChangeArrowheads="1"/>
          </p:cNvSpPr>
          <p:nvPr/>
        </p:nvSpPr>
        <p:spPr bwMode="auto">
          <a:xfrm>
            <a:off x="3563938" y="5165725"/>
            <a:ext cx="2339975" cy="1143000"/>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ja-JP" altLang="en-US" sz="1600">
                <a:latin typeface="ＭＳ Ｐゴシック" panose="020B0600070205080204" pitchFamily="50" charset="-128"/>
              </a:rPr>
              <a:t>・機能一覧</a:t>
            </a:r>
          </a:p>
          <a:p>
            <a:pPr algn="just"/>
            <a:r>
              <a:rPr lang="ja-JP" altLang="en-US" sz="1600">
                <a:latin typeface="ＭＳ Ｐゴシック" panose="020B0600070205080204" pitchFamily="50" charset="-128"/>
              </a:rPr>
              <a:t>・テスト観点一覧</a:t>
            </a:r>
          </a:p>
          <a:p>
            <a:pPr algn="just"/>
            <a:r>
              <a:rPr lang="ja-JP" altLang="en-US" sz="1600">
                <a:latin typeface="ＭＳ Ｐゴシック" panose="020B0600070205080204" pitchFamily="50" charset="-128"/>
              </a:rPr>
              <a:t>・テストアーキテクチャ</a:t>
            </a:r>
          </a:p>
          <a:p>
            <a:pPr algn="just"/>
            <a:r>
              <a:rPr lang="ja-JP" altLang="en-US" sz="1600">
                <a:latin typeface="ＭＳ Ｐゴシック" panose="020B0600070205080204" pitchFamily="50" charset="-128"/>
              </a:rPr>
              <a:t>・テスト要求一覧</a:t>
            </a:r>
          </a:p>
        </p:txBody>
      </p:sp>
      <p:sp>
        <p:nvSpPr>
          <p:cNvPr id="587850" name="AutoShape 74"/>
          <p:cNvSpPr>
            <a:spLocks noChangeArrowheads="1"/>
          </p:cNvSpPr>
          <p:nvPr/>
        </p:nvSpPr>
        <p:spPr bwMode="auto">
          <a:xfrm>
            <a:off x="6372225" y="5121275"/>
            <a:ext cx="2195513" cy="1125538"/>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ja-JP" altLang="en-US" sz="1600">
                <a:latin typeface="ＭＳ Ｐゴシック" panose="020B0600070205080204" pitchFamily="50" charset="-128"/>
              </a:rPr>
              <a:t>・</a:t>
            </a:r>
            <a:r>
              <a:rPr lang="en-US" altLang="ja-JP" sz="1600">
                <a:latin typeface="ＭＳ Ｐゴシック" panose="020B0600070205080204" pitchFamily="50" charset="-128"/>
              </a:rPr>
              <a:t>FL</a:t>
            </a:r>
            <a:r>
              <a:rPr lang="ja-JP" altLang="en-US" sz="1600">
                <a:latin typeface="ＭＳ Ｐゴシック" panose="020B0600070205080204" pitchFamily="50" charset="-128"/>
              </a:rPr>
              <a:t>表</a:t>
            </a:r>
            <a:r>
              <a:rPr lang="en-US" altLang="ja-JP" sz="1600">
                <a:latin typeface="ＭＳ Ｐゴシック" panose="020B0600070205080204" pitchFamily="50" charset="-128"/>
              </a:rPr>
              <a:t>(</a:t>
            </a:r>
            <a:r>
              <a:rPr lang="ja-JP" altLang="en-US" sz="1600">
                <a:latin typeface="ＭＳ Ｐゴシック" panose="020B0600070205080204" pitchFamily="50" charset="-128"/>
              </a:rPr>
              <a:t>因子水準</a:t>
            </a:r>
            <a:r>
              <a:rPr lang="en-US" altLang="ja-JP" sz="1600">
                <a:latin typeface="ＭＳ Ｐゴシック" panose="020B0600070205080204" pitchFamily="50" charset="-128"/>
              </a:rPr>
              <a:t>)</a:t>
            </a:r>
          </a:p>
          <a:p>
            <a:pPr algn="just"/>
            <a:r>
              <a:rPr lang="ja-JP" altLang="en-US" sz="1600">
                <a:latin typeface="ＭＳ Ｐゴシック" panose="020B0600070205080204" pitchFamily="50" charset="-128"/>
              </a:rPr>
              <a:t>・テスト項目一覧</a:t>
            </a:r>
          </a:p>
          <a:p>
            <a:endParaRPr lang="en-US" altLang="ja-JP" sz="1600">
              <a:latin typeface="ＭＳ Ｐゴシック" panose="020B0600070205080204" pitchFamily="50" charset="-128"/>
            </a:endParaRPr>
          </a:p>
        </p:txBody>
      </p:sp>
      <p:sp>
        <p:nvSpPr>
          <p:cNvPr id="587851" name="Line 75"/>
          <p:cNvSpPr>
            <a:spLocks noChangeShapeType="1"/>
          </p:cNvSpPr>
          <p:nvPr/>
        </p:nvSpPr>
        <p:spPr bwMode="auto">
          <a:xfrm flipH="1">
            <a:off x="1943100" y="4365625"/>
            <a:ext cx="1588" cy="368300"/>
          </a:xfrm>
          <a:prstGeom prst="line">
            <a:avLst/>
          </a:prstGeom>
          <a:noFill/>
          <a:ln w="38100">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587852" name="Line 76"/>
          <p:cNvSpPr>
            <a:spLocks noChangeShapeType="1"/>
          </p:cNvSpPr>
          <p:nvPr/>
        </p:nvSpPr>
        <p:spPr bwMode="auto">
          <a:xfrm flipH="1">
            <a:off x="7343775" y="4437063"/>
            <a:ext cx="1588" cy="368300"/>
          </a:xfrm>
          <a:prstGeom prst="line">
            <a:avLst/>
          </a:prstGeom>
          <a:noFill/>
          <a:ln w="38100">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587853" name="Line 77"/>
          <p:cNvSpPr>
            <a:spLocks noChangeShapeType="1"/>
          </p:cNvSpPr>
          <p:nvPr/>
        </p:nvSpPr>
        <p:spPr bwMode="auto">
          <a:xfrm flipH="1">
            <a:off x="4643438" y="4760913"/>
            <a:ext cx="0" cy="301625"/>
          </a:xfrm>
          <a:prstGeom prst="line">
            <a:avLst/>
          </a:prstGeom>
          <a:noFill/>
          <a:ln w="38100">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587854" name="Rectangle 78"/>
          <p:cNvSpPr>
            <a:spLocks noChangeArrowheads="1"/>
          </p:cNvSpPr>
          <p:nvPr/>
        </p:nvSpPr>
        <p:spPr bwMode="auto">
          <a:xfrm>
            <a:off x="323850" y="836613"/>
            <a:ext cx="8461375" cy="7207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テスト計画、テストアーキテクチャ設計、テスト詳細設計の順でテストを進める。各工程でテスト要求分析を実施する。</a:t>
            </a:r>
            <a:r>
              <a:rPr lang="en-US" altLang="ja-JP" sz="2000">
                <a:latin typeface="Tahoma" panose="020B0604030504040204" pitchFamily="34" charset="0"/>
              </a:rPr>
              <a:t>(</a:t>
            </a:r>
            <a:r>
              <a:rPr lang="ja-JP" altLang="en-US" sz="2000">
                <a:latin typeface="Tahoma" panose="020B0604030504040204" pitchFamily="34" charset="0"/>
              </a:rPr>
              <a:t>分析の粒度は少しずつ詳細になる。</a:t>
            </a:r>
            <a:r>
              <a:rPr lang="en-US" altLang="ja-JP" sz="2000">
                <a:latin typeface="Tahoma" panose="020B0604030504040204" pitchFamily="34" charset="0"/>
              </a:rPr>
              <a:t>)</a:t>
            </a:r>
          </a:p>
        </p:txBody>
      </p:sp>
      <p:sp>
        <p:nvSpPr>
          <p:cNvPr id="587855" name="AutoShape 79"/>
          <p:cNvSpPr>
            <a:spLocks noChangeArrowheads="1"/>
          </p:cNvSpPr>
          <p:nvPr/>
        </p:nvSpPr>
        <p:spPr bwMode="auto">
          <a:xfrm>
            <a:off x="1727200" y="2060575"/>
            <a:ext cx="1116013" cy="609600"/>
          </a:xfrm>
          <a:prstGeom prst="wedgeRoundRectCallout">
            <a:avLst>
              <a:gd name="adj1" fmla="val 79301"/>
              <a:gd name="adj2" fmla="val 49741"/>
              <a:gd name="adj3" fmla="val 16667"/>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ja-JP" altLang="en-US" sz="1400"/>
              <a:t>テストベース理解</a:t>
            </a:r>
          </a:p>
        </p:txBody>
      </p:sp>
      <p:sp>
        <p:nvSpPr>
          <p:cNvPr id="587856" name="AutoShape 80"/>
          <p:cNvSpPr>
            <a:spLocks noChangeArrowheads="1"/>
          </p:cNvSpPr>
          <p:nvPr/>
        </p:nvSpPr>
        <p:spPr bwMode="auto">
          <a:xfrm rot="1802676">
            <a:off x="3348038" y="2960688"/>
            <a:ext cx="719137" cy="720725"/>
          </a:xfrm>
          <a:prstGeom prst="wedgeRoundRectCallout">
            <a:avLst>
              <a:gd name="adj1" fmla="val 86426"/>
              <a:gd name="adj2" fmla="val -65514"/>
              <a:gd name="adj3" fmla="val 16667"/>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ja-JP" altLang="en-US" sz="1400"/>
              <a:t>テスト</a:t>
            </a:r>
          </a:p>
          <a:p>
            <a:pPr algn="l"/>
            <a:r>
              <a:rPr lang="ja-JP" altLang="en-US" sz="1400"/>
              <a:t>観点</a:t>
            </a:r>
          </a:p>
          <a:p>
            <a:pPr algn="l"/>
            <a:r>
              <a:rPr lang="ja-JP" altLang="en-US" sz="1400"/>
              <a:t>抽出</a:t>
            </a:r>
          </a:p>
        </p:txBody>
      </p:sp>
      <p:sp>
        <p:nvSpPr>
          <p:cNvPr id="587857" name="AutoShape 81"/>
          <p:cNvSpPr>
            <a:spLocks noChangeArrowheads="1"/>
          </p:cNvSpPr>
          <p:nvPr/>
        </p:nvSpPr>
        <p:spPr bwMode="auto">
          <a:xfrm>
            <a:off x="6516688" y="2060575"/>
            <a:ext cx="1079500" cy="609600"/>
          </a:xfrm>
          <a:prstGeom prst="wedgeRoundRectCallout">
            <a:avLst>
              <a:gd name="adj1" fmla="val -88236"/>
              <a:gd name="adj2" fmla="val 47917"/>
              <a:gd name="adj3" fmla="val 16667"/>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ja-JP" altLang="en-US" sz="1400"/>
              <a:t>因子・水準</a:t>
            </a:r>
          </a:p>
          <a:p>
            <a:pPr algn="l"/>
            <a:r>
              <a:rPr lang="ja-JP" altLang="en-US" sz="1400"/>
              <a:t>抽出</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3"/>
          <p:cNvSpPr>
            <a:spLocks noGrp="1"/>
          </p:cNvSpPr>
          <p:nvPr>
            <p:ph type="sldNum" sz="quarter" idx="10"/>
          </p:nvPr>
        </p:nvSpPr>
        <p:spPr/>
        <p:txBody>
          <a:bodyPr/>
          <a:lstStyle/>
          <a:p>
            <a:fld id="{46B8800B-326F-4174-8D9A-C2AE4F403BC1}" type="slidenum">
              <a:rPr lang="en-US" altLang="ja-JP"/>
              <a:pPr/>
              <a:t>29</a:t>
            </a:fld>
            <a:r>
              <a:rPr lang="en-US" altLang="ja-JP"/>
              <a:t> </a:t>
            </a:r>
            <a:r>
              <a:rPr lang="en-US" altLang="ja-JP" sz="900"/>
              <a:t>/29</a:t>
            </a:r>
          </a:p>
        </p:txBody>
      </p:sp>
      <p:sp>
        <p:nvSpPr>
          <p:cNvPr id="619522" name="Rectangle 2"/>
          <p:cNvSpPr>
            <a:spLocks noGrp="1" noChangeArrowheads="1"/>
          </p:cNvSpPr>
          <p:nvPr>
            <p:ph type="title"/>
          </p:nvPr>
        </p:nvSpPr>
        <p:spPr/>
        <p:txBody>
          <a:bodyPr/>
          <a:lstStyle/>
          <a:p>
            <a:r>
              <a:rPr lang="ja-JP" altLang="en-US"/>
              <a:t>まとめ</a:t>
            </a:r>
          </a:p>
        </p:txBody>
      </p:sp>
      <p:sp>
        <p:nvSpPr>
          <p:cNvPr id="619523" name="Rectangle 3"/>
          <p:cNvSpPr>
            <a:spLocks noGrp="1" noChangeArrowheads="1"/>
          </p:cNvSpPr>
          <p:nvPr>
            <p:ph type="body" idx="1"/>
          </p:nvPr>
        </p:nvSpPr>
        <p:spPr/>
        <p:txBody>
          <a:bodyPr/>
          <a:lstStyle/>
          <a:p>
            <a:r>
              <a:rPr lang="ja-JP" altLang="en-US"/>
              <a:t>テスト観点を抽出する際に必要な経験や知識を補うために、様々な拠り所を活用した。多くにテスト観点に気づけた。</a:t>
            </a:r>
          </a:p>
          <a:p>
            <a:r>
              <a:rPr lang="ja-JP" altLang="en-US"/>
              <a:t>機能をテストしやすい粒度に分割し、ドライバ層、アプリ層、マネージャ層に配置し構造化した。テスト</a:t>
            </a:r>
            <a:r>
              <a:rPr lang="en-US" altLang="ja-JP"/>
              <a:t>BOX</a:t>
            </a:r>
            <a:r>
              <a:rPr lang="ja-JP" altLang="en-US"/>
              <a:t>の活用によって、どのような手順で機能を統合していくか、どの順番でどんなテストを実行するかが一覧視できるようになった。結果、どんなテストが必要なのか、これで十分かの議論がしやすくなった。</a:t>
            </a:r>
          </a:p>
          <a:p>
            <a:endParaRPr lang="ja-JP" altLang="en-US"/>
          </a:p>
          <a:p>
            <a:endParaRPr lang="ja-JP" altLang="en-US"/>
          </a:p>
          <a:p>
            <a:endParaRPr lang="en-US" altLang="ja-JP"/>
          </a:p>
        </p:txBody>
      </p:sp>
      <p:pic>
        <p:nvPicPr>
          <p:cNvPr id="619529"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4111625"/>
            <a:ext cx="3816350" cy="18684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530"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5850" y="4041775"/>
            <a:ext cx="3816350" cy="20018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3"/>
          <p:cNvSpPr>
            <a:spLocks noGrp="1"/>
          </p:cNvSpPr>
          <p:nvPr>
            <p:ph type="sldNum" sz="quarter" idx="10"/>
          </p:nvPr>
        </p:nvSpPr>
        <p:spPr/>
        <p:txBody>
          <a:bodyPr/>
          <a:lstStyle/>
          <a:p>
            <a:fld id="{DFECAB41-064E-4634-B268-720C20B89D5C}" type="slidenum">
              <a:rPr lang="en-US" altLang="ja-JP"/>
              <a:pPr/>
              <a:t>30</a:t>
            </a:fld>
            <a:r>
              <a:rPr lang="en-US" altLang="ja-JP"/>
              <a:t> </a:t>
            </a:r>
            <a:r>
              <a:rPr lang="en-US" altLang="ja-JP" sz="900"/>
              <a:t>/29</a:t>
            </a:r>
          </a:p>
        </p:txBody>
      </p:sp>
      <p:sp>
        <p:nvSpPr>
          <p:cNvPr id="625668" name="Text Box 4"/>
          <p:cNvSpPr txBox="1">
            <a:spLocks noChangeArrowheads="1"/>
          </p:cNvSpPr>
          <p:nvPr/>
        </p:nvSpPr>
        <p:spPr bwMode="auto">
          <a:xfrm>
            <a:off x="1295400" y="2960688"/>
            <a:ext cx="6461125" cy="7016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4000"/>
              <a:t>ご清聴ありがとうございました</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スライド番号プレースホルダー 3"/>
          <p:cNvSpPr>
            <a:spLocks noGrp="1"/>
          </p:cNvSpPr>
          <p:nvPr>
            <p:ph type="sldNum" sz="quarter" idx="10"/>
          </p:nvPr>
        </p:nvSpPr>
        <p:spPr/>
        <p:txBody>
          <a:bodyPr/>
          <a:lstStyle/>
          <a:p>
            <a:fld id="{FBAE050B-358D-4B6F-8E83-7B55EC97F1CA}" type="slidenum">
              <a:rPr lang="en-US" altLang="ja-JP"/>
              <a:pPr/>
              <a:t>3</a:t>
            </a:fld>
            <a:r>
              <a:rPr lang="en-US" altLang="ja-JP"/>
              <a:t> </a:t>
            </a:r>
            <a:r>
              <a:rPr lang="en-US" altLang="ja-JP" sz="900"/>
              <a:t>/29</a:t>
            </a:r>
          </a:p>
        </p:txBody>
      </p:sp>
      <p:sp>
        <p:nvSpPr>
          <p:cNvPr id="627714" name="Rectangle 2"/>
          <p:cNvSpPr>
            <a:spLocks noGrp="1" noChangeArrowheads="1"/>
          </p:cNvSpPr>
          <p:nvPr>
            <p:ph type="title"/>
          </p:nvPr>
        </p:nvSpPr>
        <p:spPr/>
        <p:txBody>
          <a:bodyPr/>
          <a:lstStyle/>
          <a:p>
            <a:r>
              <a:rPr lang="ja-JP" altLang="en-US"/>
              <a:t>テスト工程のプロセス</a:t>
            </a:r>
            <a:r>
              <a:rPr lang="en-US" altLang="ja-JP"/>
              <a:t>(</a:t>
            </a:r>
            <a:r>
              <a:rPr lang="ja-JP" altLang="en-US"/>
              <a:t>詳細</a:t>
            </a:r>
            <a:r>
              <a:rPr lang="en-US" altLang="ja-JP"/>
              <a:t>)</a:t>
            </a:r>
          </a:p>
        </p:txBody>
      </p:sp>
      <p:sp>
        <p:nvSpPr>
          <p:cNvPr id="627716" name="Rectangle 4"/>
          <p:cNvSpPr>
            <a:spLocks noChangeArrowheads="1"/>
          </p:cNvSpPr>
          <p:nvPr/>
        </p:nvSpPr>
        <p:spPr bwMode="auto">
          <a:xfrm>
            <a:off x="6300788" y="4221163"/>
            <a:ext cx="2663825" cy="1943100"/>
          </a:xfrm>
          <a:prstGeom prst="rect">
            <a:avLst/>
          </a:prstGeom>
          <a:solidFill>
            <a:srgbClr val="FFCC99"/>
          </a:solidFill>
          <a:ln w="9525" algn="ctr">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600"/>
              <a:t>テスト詳細設計</a:t>
            </a:r>
          </a:p>
        </p:txBody>
      </p:sp>
      <p:sp>
        <p:nvSpPr>
          <p:cNvPr id="627717" name="Rectangle 5"/>
          <p:cNvSpPr>
            <a:spLocks noChangeArrowheads="1"/>
          </p:cNvSpPr>
          <p:nvPr/>
        </p:nvSpPr>
        <p:spPr bwMode="auto">
          <a:xfrm>
            <a:off x="215900" y="1808163"/>
            <a:ext cx="8748713" cy="2341562"/>
          </a:xfrm>
          <a:prstGeom prst="rect">
            <a:avLst/>
          </a:prstGeom>
          <a:solidFill>
            <a:srgbClr val="CCFFCC"/>
          </a:solidFill>
          <a:ln w="9525" algn="ctr">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600"/>
              <a:t>テスト要求分析</a:t>
            </a:r>
          </a:p>
        </p:txBody>
      </p:sp>
      <p:sp>
        <p:nvSpPr>
          <p:cNvPr id="627718" name="Rectangle 6"/>
          <p:cNvSpPr>
            <a:spLocks noChangeArrowheads="1"/>
          </p:cNvSpPr>
          <p:nvPr/>
        </p:nvSpPr>
        <p:spPr bwMode="auto">
          <a:xfrm>
            <a:off x="215900" y="765175"/>
            <a:ext cx="8748713" cy="971550"/>
          </a:xfrm>
          <a:prstGeom prst="rect">
            <a:avLst/>
          </a:prstGeom>
          <a:solidFill>
            <a:srgbClr val="CCFFFF"/>
          </a:solidFill>
          <a:ln w="9525" algn="ctr">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600"/>
              <a:t>テスト計画</a:t>
            </a:r>
          </a:p>
        </p:txBody>
      </p:sp>
      <p:sp>
        <p:nvSpPr>
          <p:cNvPr id="627719" name="Oval 7"/>
          <p:cNvSpPr>
            <a:spLocks noChangeArrowheads="1"/>
          </p:cNvSpPr>
          <p:nvPr/>
        </p:nvSpPr>
        <p:spPr bwMode="auto">
          <a:xfrm>
            <a:off x="1655763" y="1989138"/>
            <a:ext cx="1547812" cy="687387"/>
          </a:xfrm>
          <a:prstGeom prst="ellipse">
            <a:avLst/>
          </a:prstGeom>
          <a:solidFill>
            <a:srgbClr val="0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b="1">
                <a:solidFill>
                  <a:schemeClr val="bg1"/>
                </a:solidFill>
              </a:rPr>
              <a:t>ﾃｽﾄﾍﾞｰｽ</a:t>
            </a:r>
          </a:p>
          <a:p>
            <a:r>
              <a:rPr lang="ja-JP" altLang="en-US" sz="1600" b="1">
                <a:solidFill>
                  <a:schemeClr val="bg1"/>
                </a:solidFill>
              </a:rPr>
              <a:t>の理解</a:t>
            </a:r>
          </a:p>
        </p:txBody>
      </p:sp>
      <p:sp>
        <p:nvSpPr>
          <p:cNvPr id="627720" name="AutoShape 8"/>
          <p:cNvSpPr>
            <a:spLocks noChangeArrowheads="1"/>
          </p:cNvSpPr>
          <p:nvPr/>
        </p:nvSpPr>
        <p:spPr bwMode="auto">
          <a:xfrm>
            <a:off x="431800" y="3105150"/>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テストベース</a:t>
            </a:r>
          </a:p>
        </p:txBody>
      </p:sp>
      <p:sp>
        <p:nvSpPr>
          <p:cNvPr id="627721" name="Oval 9"/>
          <p:cNvSpPr>
            <a:spLocks noChangeArrowheads="1"/>
          </p:cNvSpPr>
          <p:nvPr/>
        </p:nvSpPr>
        <p:spPr bwMode="auto">
          <a:xfrm>
            <a:off x="5761038" y="2233613"/>
            <a:ext cx="1403350" cy="720725"/>
          </a:xfrm>
          <a:prstGeom prst="ellipse">
            <a:avLst/>
          </a:prstGeom>
          <a:solidFill>
            <a:srgbClr val="0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b="1">
                <a:solidFill>
                  <a:schemeClr val="bg1"/>
                </a:solidFill>
              </a:rPr>
              <a:t>テスト観点</a:t>
            </a:r>
          </a:p>
          <a:p>
            <a:r>
              <a:rPr lang="ja-JP" altLang="en-US" sz="1600" b="1">
                <a:solidFill>
                  <a:schemeClr val="bg1"/>
                </a:solidFill>
              </a:rPr>
              <a:t>の抽出</a:t>
            </a:r>
          </a:p>
        </p:txBody>
      </p:sp>
      <p:sp>
        <p:nvSpPr>
          <p:cNvPr id="627722" name="Oval 10"/>
          <p:cNvSpPr>
            <a:spLocks noChangeArrowheads="1"/>
          </p:cNvSpPr>
          <p:nvPr/>
        </p:nvSpPr>
        <p:spPr bwMode="auto">
          <a:xfrm>
            <a:off x="5040313" y="873125"/>
            <a:ext cx="1368425" cy="720725"/>
          </a:xfrm>
          <a:prstGeom prst="ellipse">
            <a:avLst/>
          </a:prstGeom>
          <a:solidFill>
            <a:srgbClr val="0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b="1">
                <a:solidFill>
                  <a:schemeClr val="bg1"/>
                </a:solidFill>
              </a:rPr>
              <a:t>テスト方針</a:t>
            </a:r>
          </a:p>
          <a:p>
            <a:r>
              <a:rPr lang="ja-JP" altLang="en-US" sz="1600" b="1">
                <a:solidFill>
                  <a:schemeClr val="bg1"/>
                </a:solidFill>
              </a:rPr>
              <a:t>の策定</a:t>
            </a:r>
          </a:p>
        </p:txBody>
      </p:sp>
      <p:cxnSp>
        <p:nvCxnSpPr>
          <p:cNvPr id="627724" name="AutoShape 12"/>
          <p:cNvCxnSpPr>
            <a:cxnSpLocks noChangeShapeType="1"/>
            <a:stCxn id="627720" idx="0"/>
            <a:endCxn id="627719" idx="3"/>
          </p:cNvCxnSpPr>
          <p:nvPr/>
        </p:nvCxnSpPr>
        <p:spPr bwMode="auto">
          <a:xfrm rot="16200000">
            <a:off x="1208088" y="2430463"/>
            <a:ext cx="528637" cy="820737"/>
          </a:xfrm>
          <a:prstGeom prst="curvedConnector3">
            <a:avLst>
              <a:gd name="adj1" fmla="val 4054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25" name="AutoShape 13"/>
          <p:cNvCxnSpPr>
            <a:cxnSpLocks noChangeShapeType="1"/>
            <a:stCxn id="627720" idx="3"/>
            <a:endCxn id="627748" idx="2"/>
          </p:cNvCxnSpPr>
          <p:nvPr/>
        </p:nvCxnSpPr>
        <p:spPr bwMode="auto">
          <a:xfrm flipV="1">
            <a:off x="1692275" y="2600325"/>
            <a:ext cx="3889375" cy="738188"/>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26" name="AutoShape 14"/>
          <p:cNvCxnSpPr>
            <a:cxnSpLocks noChangeShapeType="1"/>
            <a:stCxn id="627719" idx="6"/>
            <a:endCxn id="627742" idx="1"/>
          </p:cNvCxnSpPr>
          <p:nvPr/>
        </p:nvCxnSpPr>
        <p:spPr bwMode="auto">
          <a:xfrm flipV="1">
            <a:off x="3203575" y="2222500"/>
            <a:ext cx="539750" cy="111125"/>
          </a:xfrm>
          <a:prstGeom prst="curvedConnector3">
            <a:avLst>
              <a:gd name="adj1" fmla="val 4970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27" name="AutoShape 15"/>
          <p:cNvCxnSpPr>
            <a:cxnSpLocks noChangeShapeType="1"/>
            <a:stCxn id="627742" idx="0"/>
            <a:endCxn id="627722" idx="2"/>
          </p:cNvCxnSpPr>
          <p:nvPr/>
        </p:nvCxnSpPr>
        <p:spPr bwMode="auto">
          <a:xfrm rot="16200000">
            <a:off x="4329113" y="1277938"/>
            <a:ext cx="755650" cy="66675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28" name="AutoShape 16"/>
          <p:cNvSpPr>
            <a:spLocks noChangeArrowheads="1"/>
          </p:cNvSpPr>
          <p:nvPr/>
        </p:nvSpPr>
        <p:spPr bwMode="auto">
          <a:xfrm>
            <a:off x="7092950" y="981075"/>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テスト方針</a:t>
            </a:r>
          </a:p>
        </p:txBody>
      </p:sp>
      <p:cxnSp>
        <p:nvCxnSpPr>
          <p:cNvPr id="627729" name="AutoShape 17"/>
          <p:cNvCxnSpPr>
            <a:cxnSpLocks noChangeShapeType="1"/>
            <a:stCxn id="627722" idx="6"/>
            <a:endCxn id="627728" idx="1"/>
          </p:cNvCxnSpPr>
          <p:nvPr/>
        </p:nvCxnSpPr>
        <p:spPr bwMode="auto">
          <a:xfrm flipV="1">
            <a:off x="6408738" y="1214438"/>
            <a:ext cx="684212" cy="19050"/>
          </a:xfrm>
          <a:prstGeom prst="curvedConnector3">
            <a:avLst>
              <a:gd name="adj1" fmla="val 4988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30" name="AutoShape 18"/>
          <p:cNvSpPr>
            <a:spLocks noChangeArrowheads="1"/>
          </p:cNvSpPr>
          <p:nvPr/>
        </p:nvSpPr>
        <p:spPr bwMode="auto">
          <a:xfrm>
            <a:off x="3743325" y="3357563"/>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1400"/>
              <a:t>Q&amp;A</a:t>
            </a:r>
          </a:p>
        </p:txBody>
      </p:sp>
      <p:cxnSp>
        <p:nvCxnSpPr>
          <p:cNvPr id="627731" name="AutoShape 19"/>
          <p:cNvCxnSpPr>
            <a:cxnSpLocks noChangeShapeType="1"/>
            <a:stCxn id="627748" idx="3"/>
            <a:endCxn id="627730" idx="0"/>
          </p:cNvCxnSpPr>
          <p:nvPr/>
        </p:nvCxnSpPr>
        <p:spPr bwMode="auto">
          <a:xfrm rot="5400000">
            <a:off x="5024438" y="2330450"/>
            <a:ext cx="376238" cy="1677987"/>
          </a:xfrm>
          <a:prstGeom prst="curvedConnector3">
            <a:avLst>
              <a:gd name="adj1" fmla="val 7088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32" name="AutoShape 20"/>
          <p:cNvCxnSpPr>
            <a:cxnSpLocks noChangeShapeType="1"/>
            <a:stCxn id="627728" idx="2"/>
            <a:endCxn id="627748" idx="0"/>
          </p:cNvCxnSpPr>
          <p:nvPr/>
        </p:nvCxnSpPr>
        <p:spPr bwMode="auto">
          <a:xfrm rot="5400000">
            <a:off x="7134225" y="1471613"/>
            <a:ext cx="638175" cy="539750"/>
          </a:xfrm>
          <a:prstGeom prst="curvedConnector3">
            <a:avLst>
              <a:gd name="adj1" fmla="val 5199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35" name="AutoShape 23"/>
          <p:cNvCxnSpPr>
            <a:cxnSpLocks noChangeShapeType="1"/>
            <a:stCxn id="627742" idx="3"/>
            <a:endCxn id="627748" idx="2"/>
          </p:cNvCxnSpPr>
          <p:nvPr/>
        </p:nvCxnSpPr>
        <p:spPr bwMode="auto">
          <a:xfrm>
            <a:off x="5003800" y="2222500"/>
            <a:ext cx="577850" cy="377825"/>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36" name="AutoShape 24"/>
          <p:cNvCxnSpPr>
            <a:cxnSpLocks noChangeShapeType="1"/>
            <a:stCxn id="627719" idx="4"/>
            <a:endCxn id="627730" idx="0"/>
          </p:cNvCxnSpPr>
          <p:nvPr/>
        </p:nvCxnSpPr>
        <p:spPr bwMode="auto">
          <a:xfrm rot="16200000" flipH="1">
            <a:off x="3061494" y="2045494"/>
            <a:ext cx="681038" cy="1943100"/>
          </a:xfrm>
          <a:prstGeom prst="curvedConnector3">
            <a:avLst>
              <a:gd name="adj1" fmla="val 4988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37" name="AutoShape 25"/>
          <p:cNvSpPr>
            <a:spLocks noChangeArrowheads="1"/>
          </p:cNvSpPr>
          <p:nvPr/>
        </p:nvSpPr>
        <p:spPr bwMode="auto">
          <a:xfrm>
            <a:off x="7524750" y="3467100"/>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因子・水準</a:t>
            </a:r>
          </a:p>
          <a:p>
            <a:r>
              <a:rPr lang="ja-JP" altLang="en-US" sz="1400"/>
              <a:t>⇒</a:t>
            </a:r>
            <a:r>
              <a:rPr lang="en-US" altLang="ja-JP" sz="1400"/>
              <a:t>FL</a:t>
            </a:r>
            <a:r>
              <a:rPr lang="ja-JP" altLang="en-US" sz="1400"/>
              <a:t>表</a:t>
            </a:r>
          </a:p>
        </p:txBody>
      </p:sp>
      <p:cxnSp>
        <p:nvCxnSpPr>
          <p:cNvPr id="627738" name="AutoShape 26"/>
          <p:cNvCxnSpPr>
            <a:cxnSpLocks noChangeShapeType="1"/>
            <a:stCxn id="627721" idx="4"/>
            <a:endCxn id="627744" idx="0"/>
          </p:cNvCxnSpPr>
          <p:nvPr/>
        </p:nvCxnSpPr>
        <p:spPr bwMode="auto">
          <a:xfrm rot="16200000" flipH="1">
            <a:off x="6260307" y="3156744"/>
            <a:ext cx="512762" cy="107950"/>
          </a:xfrm>
          <a:prstGeom prst="curvedConnector3">
            <a:avLst>
              <a:gd name="adj1" fmla="val 49847"/>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39" name="Rectangle 27"/>
          <p:cNvSpPr>
            <a:spLocks noChangeArrowheads="1"/>
          </p:cNvSpPr>
          <p:nvPr/>
        </p:nvSpPr>
        <p:spPr bwMode="auto">
          <a:xfrm>
            <a:off x="215900" y="4221163"/>
            <a:ext cx="6011863" cy="1943100"/>
          </a:xfrm>
          <a:prstGeom prst="rect">
            <a:avLst/>
          </a:prstGeom>
          <a:solidFill>
            <a:srgbClr val="FFFF99"/>
          </a:solidFill>
          <a:ln w="9525" algn="ctr">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ja-JP" altLang="en-US" sz="1600"/>
              <a:t>テストアーキテクチャ設計</a:t>
            </a:r>
          </a:p>
        </p:txBody>
      </p:sp>
      <p:sp>
        <p:nvSpPr>
          <p:cNvPr id="627740" name="Oval 28"/>
          <p:cNvSpPr>
            <a:spLocks noChangeArrowheads="1"/>
          </p:cNvSpPr>
          <p:nvPr/>
        </p:nvSpPr>
        <p:spPr bwMode="auto">
          <a:xfrm>
            <a:off x="2663825" y="4652963"/>
            <a:ext cx="1547813" cy="720725"/>
          </a:xfrm>
          <a:prstGeom prst="ellipse">
            <a:avLst/>
          </a:prstGeom>
          <a:solidFill>
            <a:srgbClr val="0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b="1">
                <a:solidFill>
                  <a:schemeClr val="bg1"/>
                </a:solidFill>
              </a:rPr>
              <a:t>ﾃｽﾄｱｰｷﾃｸﾁｬ</a:t>
            </a:r>
          </a:p>
          <a:p>
            <a:r>
              <a:rPr lang="ja-JP" altLang="en-US" sz="1600" b="1">
                <a:solidFill>
                  <a:schemeClr val="bg1"/>
                </a:solidFill>
              </a:rPr>
              <a:t>の設計</a:t>
            </a:r>
          </a:p>
        </p:txBody>
      </p:sp>
      <p:cxnSp>
        <p:nvCxnSpPr>
          <p:cNvPr id="627741" name="AutoShape 29"/>
          <p:cNvCxnSpPr>
            <a:cxnSpLocks noChangeShapeType="1"/>
            <a:stCxn id="627744" idx="2"/>
            <a:endCxn id="627740" idx="7"/>
          </p:cNvCxnSpPr>
          <p:nvPr/>
        </p:nvCxnSpPr>
        <p:spPr bwMode="auto">
          <a:xfrm rot="5400000">
            <a:off x="4852987" y="3040063"/>
            <a:ext cx="849313" cy="2586038"/>
          </a:xfrm>
          <a:prstGeom prst="curvedConnector3">
            <a:avLst>
              <a:gd name="adj1" fmla="val 4523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42" name="AutoShape 30"/>
          <p:cNvSpPr>
            <a:spLocks noChangeArrowheads="1"/>
          </p:cNvSpPr>
          <p:nvPr/>
        </p:nvSpPr>
        <p:spPr bwMode="auto">
          <a:xfrm>
            <a:off x="3743325" y="1989138"/>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ja-JP" sz="1400"/>
              <a:t>6W2H</a:t>
            </a:r>
            <a:r>
              <a:rPr lang="ja-JP" altLang="en-US" sz="1400"/>
              <a:t>分析結果</a:t>
            </a:r>
          </a:p>
        </p:txBody>
      </p:sp>
      <p:cxnSp>
        <p:nvCxnSpPr>
          <p:cNvPr id="627743" name="AutoShape 31"/>
          <p:cNvCxnSpPr>
            <a:cxnSpLocks noChangeShapeType="1"/>
            <a:stCxn id="627747" idx="4"/>
            <a:endCxn id="627737" idx="0"/>
          </p:cNvCxnSpPr>
          <p:nvPr/>
        </p:nvCxnSpPr>
        <p:spPr bwMode="auto">
          <a:xfrm rot="16200000" flipH="1">
            <a:off x="7803356" y="3115469"/>
            <a:ext cx="504825" cy="198438"/>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44" name="AutoShape 32"/>
          <p:cNvSpPr>
            <a:spLocks noChangeArrowheads="1"/>
          </p:cNvSpPr>
          <p:nvPr/>
        </p:nvSpPr>
        <p:spPr bwMode="auto">
          <a:xfrm>
            <a:off x="5940425" y="3467100"/>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テスト観点一覧</a:t>
            </a:r>
          </a:p>
        </p:txBody>
      </p:sp>
      <p:sp>
        <p:nvSpPr>
          <p:cNvPr id="627745" name="Oval 33"/>
          <p:cNvSpPr>
            <a:spLocks noChangeArrowheads="1"/>
          </p:cNvSpPr>
          <p:nvPr/>
        </p:nvSpPr>
        <p:spPr bwMode="auto">
          <a:xfrm>
            <a:off x="6732588" y="4616450"/>
            <a:ext cx="1368425" cy="720725"/>
          </a:xfrm>
          <a:prstGeom prst="ellipse">
            <a:avLst/>
          </a:prstGeom>
          <a:solidFill>
            <a:srgbClr val="0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b="1">
                <a:solidFill>
                  <a:schemeClr val="bg1"/>
                </a:solidFill>
              </a:rPr>
              <a:t>テスト項目</a:t>
            </a:r>
          </a:p>
          <a:p>
            <a:r>
              <a:rPr lang="ja-JP" altLang="en-US" sz="1600" b="1">
                <a:solidFill>
                  <a:schemeClr val="bg1"/>
                </a:solidFill>
              </a:rPr>
              <a:t>の作成</a:t>
            </a:r>
          </a:p>
        </p:txBody>
      </p:sp>
      <p:cxnSp>
        <p:nvCxnSpPr>
          <p:cNvPr id="627746" name="AutoShape 34"/>
          <p:cNvCxnSpPr>
            <a:cxnSpLocks noChangeShapeType="1"/>
            <a:stCxn id="627737" idx="2"/>
            <a:endCxn id="627745" idx="0"/>
          </p:cNvCxnSpPr>
          <p:nvPr/>
        </p:nvCxnSpPr>
        <p:spPr bwMode="auto">
          <a:xfrm rot="5400000">
            <a:off x="7431881" y="3893344"/>
            <a:ext cx="708025" cy="738188"/>
          </a:xfrm>
          <a:prstGeom prst="curvedConnector3">
            <a:avLst>
              <a:gd name="adj1" fmla="val 5179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47" name="Oval 35"/>
          <p:cNvSpPr>
            <a:spLocks noChangeArrowheads="1"/>
          </p:cNvSpPr>
          <p:nvPr/>
        </p:nvSpPr>
        <p:spPr bwMode="auto">
          <a:xfrm>
            <a:off x="7272338" y="2241550"/>
            <a:ext cx="1366837" cy="720725"/>
          </a:xfrm>
          <a:prstGeom prst="ellipse">
            <a:avLst/>
          </a:prstGeom>
          <a:solidFill>
            <a:srgbClr val="0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b="1">
                <a:solidFill>
                  <a:schemeClr val="bg1"/>
                </a:solidFill>
              </a:rPr>
              <a:t>因子・水準</a:t>
            </a:r>
          </a:p>
          <a:p>
            <a:r>
              <a:rPr lang="ja-JP" altLang="en-US" sz="1600" b="1">
                <a:solidFill>
                  <a:schemeClr val="bg1"/>
                </a:solidFill>
              </a:rPr>
              <a:t>の抽出</a:t>
            </a:r>
          </a:p>
        </p:txBody>
      </p:sp>
      <p:sp>
        <p:nvSpPr>
          <p:cNvPr id="627748" name="Oval 36"/>
          <p:cNvSpPr>
            <a:spLocks noChangeArrowheads="1"/>
          </p:cNvSpPr>
          <p:nvPr/>
        </p:nvSpPr>
        <p:spPr bwMode="auto">
          <a:xfrm>
            <a:off x="5581650" y="2060575"/>
            <a:ext cx="3203575" cy="1079500"/>
          </a:xfrm>
          <a:prstGeom prst="ellipse">
            <a:avLst/>
          </a:prstGeom>
          <a:noFill/>
          <a:ln w="9525" algn="ctr">
            <a:solidFill>
              <a:schemeClr val="tx1"/>
            </a:solidFill>
            <a:prstDash val="dash"/>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600"/>
          </a:p>
        </p:txBody>
      </p:sp>
      <p:sp>
        <p:nvSpPr>
          <p:cNvPr id="627757" name="AutoShape 45"/>
          <p:cNvSpPr>
            <a:spLocks noChangeArrowheads="1"/>
          </p:cNvSpPr>
          <p:nvPr/>
        </p:nvSpPr>
        <p:spPr bwMode="auto">
          <a:xfrm>
            <a:off x="7559675" y="5589588"/>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テスト項目</a:t>
            </a:r>
          </a:p>
        </p:txBody>
      </p:sp>
      <p:cxnSp>
        <p:nvCxnSpPr>
          <p:cNvPr id="627758" name="AutoShape 46"/>
          <p:cNvCxnSpPr>
            <a:cxnSpLocks noChangeShapeType="1"/>
            <a:stCxn id="627745" idx="4"/>
            <a:endCxn id="627757" idx="0"/>
          </p:cNvCxnSpPr>
          <p:nvPr/>
        </p:nvCxnSpPr>
        <p:spPr bwMode="auto">
          <a:xfrm rot="16200000" flipH="1">
            <a:off x="7677150" y="5076825"/>
            <a:ext cx="252413" cy="773113"/>
          </a:xfrm>
          <a:prstGeom prst="curvedConnector3">
            <a:avLst>
              <a:gd name="adj1" fmla="val 49685"/>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59" name="AutoShape 47"/>
          <p:cNvSpPr>
            <a:spLocks noChangeArrowheads="1"/>
          </p:cNvSpPr>
          <p:nvPr/>
        </p:nvSpPr>
        <p:spPr bwMode="auto">
          <a:xfrm>
            <a:off x="4787900" y="4581525"/>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ﾃｽﾄｱｰｷﾃｸﾁｬ</a:t>
            </a:r>
          </a:p>
        </p:txBody>
      </p:sp>
      <p:cxnSp>
        <p:nvCxnSpPr>
          <p:cNvPr id="627760" name="AutoShape 48"/>
          <p:cNvCxnSpPr>
            <a:cxnSpLocks noChangeShapeType="1"/>
            <a:stCxn id="627740" idx="6"/>
            <a:endCxn id="627759" idx="1"/>
          </p:cNvCxnSpPr>
          <p:nvPr/>
        </p:nvCxnSpPr>
        <p:spPr bwMode="auto">
          <a:xfrm flipV="1">
            <a:off x="4211638" y="4814888"/>
            <a:ext cx="576262" cy="198437"/>
          </a:xfrm>
          <a:prstGeom prst="curvedConnector3">
            <a:avLst>
              <a:gd name="adj1" fmla="val 4986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61" name="AutoShape 49"/>
          <p:cNvCxnSpPr>
            <a:cxnSpLocks noChangeShapeType="1"/>
            <a:stCxn id="627759" idx="3"/>
            <a:endCxn id="627745" idx="2"/>
          </p:cNvCxnSpPr>
          <p:nvPr/>
        </p:nvCxnSpPr>
        <p:spPr bwMode="auto">
          <a:xfrm>
            <a:off x="6048375" y="4814888"/>
            <a:ext cx="684213" cy="161925"/>
          </a:xfrm>
          <a:prstGeom prst="curvedConnector3">
            <a:avLst>
              <a:gd name="adj1" fmla="val 4988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62" name="AutoShape 50"/>
          <p:cNvSpPr>
            <a:spLocks noChangeArrowheads="1"/>
          </p:cNvSpPr>
          <p:nvPr/>
        </p:nvSpPr>
        <p:spPr bwMode="auto">
          <a:xfrm>
            <a:off x="1800225" y="873125"/>
            <a:ext cx="2447925" cy="755650"/>
          </a:xfrm>
          <a:prstGeom prst="cloudCallout">
            <a:avLst>
              <a:gd name="adj1" fmla="val -39301"/>
              <a:gd name="adj2" fmla="val -3569"/>
            </a:avLst>
          </a:prstGeom>
          <a:solidFill>
            <a:srgbClr val="FFFFFF"/>
          </a:solidFill>
          <a:ln w="9525">
            <a:solidFill>
              <a:srgbClr val="000000"/>
            </a:solidFill>
            <a:round/>
            <a:headEnd/>
            <a:tailEnd/>
          </a:ln>
        </p:spPr>
        <p:txBody>
          <a:bodyPr/>
          <a:lstStyle/>
          <a:p>
            <a:r>
              <a:rPr lang="ja-JP" altLang="en-US" sz="1400"/>
              <a:t>ビジネスの視点</a:t>
            </a:r>
          </a:p>
          <a:p>
            <a:r>
              <a:rPr lang="en-US" altLang="ja-JP" sz="1400"/>
              <a:t>(</a:t>
            </a:r>
            <a:r>
              <a:rPr lang="ja-JP" altLang="en-US" sz="1400"/>
              <a:t>コスト、企業戦略</a:t>
            </a:r>
            <a:r>
              <a:rPr lang="en-US" altLang="ja-JP" sz="1400"/>
              <a:t>)</a:t>
            </a:r>
          </a:p>
        </p:txBody>
      </p:sp>
      <p:cxnSp>
        <p:nvCxnSpPr>
          <p:cNvPr id="627763" name="AutoShape 51"/>
          <p:cNvCxnSpPr>
            <a:cxnSpLocks noChangeShapeType="1"/>
            <a:stCxn id="627762" idx="2"/>
            <a:endCxn id="627722" idx="2"/>
          </p:cNvCxnSpPr>
          <p:nvPr/>
        </p:nvCxnSpPr>
        <p:spPr bwMode="auto">
          <a:xfrm flipV="1">
            <a:off x="4246563" y="1233488"/>
            <a:ext cx="793750" cy="17462"/>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27769" name="Group 57"/>
          <p:cNvGrpSpPr>
            <a:grpSpLocks/>
          </p:cNvGrpSpPr>
          <p:nvPr/>
        </p:nvGrpSpPr>
        <p:grpSpPr bwMode="auto">
          <a:xfrm>
            <a:off x="6624638" y="6200775"/>
            <a:ext cx="2339975" cy="612775"/>
            <a:chOff x="4150" y="3589"/>
            <a:chExt cx="1474" cy="386"/>
          </a:xfrm>
        </p:grpSpPr>
        <p:sp>
          <p:nvSpPr>
            <p:cNvPr id="627750" name="AutoShape 38"/>
            <p:cNvSpPr>
              <a:spLocks noChangeArrowheads="1"/>
            </p:cNvSpPr>
            <p:nvPr/>
          </p:nvSpPr>
          <p:spPr bwMode="auto">
            <a:xfrm>
              <a:off x="4150" y="3590"/>
              <a:ext cx="1474" cy="385"/>
            </a:xfrm>
            <a:prstGeom prst="roundRect">
              <a:avLst>
                <a:gd name="adj" fmla="val 16667"/>
              </a:avLst>
            </a:prstGeom>
            <a:solidFill>
              <a:schemeClr val="bg1"/>
            </a:solidFill>
            <a:ln w="12700" algn="ctr">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27751" name="AutoShape 39"/>
            <p:cNvSpPr>
              <a:spLocks noChangeArrowheads="1"/>
            </p:cNvSpPr>
            <p:nvPr/>
          </p:nvSpPr>
          <p:spPr bwMode="auto">
            <a:xfrm>
              <a:off x="4218" y="3635"/>
              <a:ext cx="159" cy="90"/>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000"/>
            </a:p>
          </p:txBody>
        </p:sp>
        <p:sp>
          <p:nvSpPr>
            <p:cNvPr id="627752" name="Text Box 40"/>
            <p:cNvSpPr txBox="1">
              <a:spLocks noChangeArrowheads="1"/>
            </p:cNvSpPr>
            <p:nvPr/>
          </p:nvSpPr>
          <p:spPr bwMode="auto">
            <a:xfrm>
              <a:off x="4332" y="3590"/>
              <a:ext cx="39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ja-JP" altLang="en-US" sz="1000"/>
                <a:t>：成果物</a:t>
              </a:r>
            </a:p>
          </p:txBody>
        </p:sp>
        <p:sp>
          <p:nvSpPr>
            <p:cNvPr id="627753" name="Oval 41"/>
            <p:cNvSpPr>
              <a:spLocks noChangeArrowheads="1"/>
            </p:cNvSpPr>
            <p:nvPr/>
          </p:nvSpPr>
          <p:spPr bwMode="auto">
            <a:xfrm>
              <a:off x="4876" y="3634"/>
              <a:ext cx="159" cy="91"/>
            </a:xfrm>
            <a:prstGeom prst="ellipse">
              <a:avLst/>
            </a:prstGeom>
            <a:solidFill>
              <a:srgbClr val="0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000"/>
            </a:p>
          </p:txBody>
        </p:sp>
        <p:sp>
          <p:nvSpPr>
            <p:cNvPr id="627754" name="Text Box 42"/>
            <p:cNvSpPr txBox="1">
              <a:spLocks noChangeArrowheads="1"/>
            </p:cNvSpPr>
            <p:nvPr/>
          </p:nvSpPr>
          <p:spPr bwMode="auto">
            <a:xfrm>
              <a:off x="4989" y="3589"/>
              <a:ext cx="607"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ja-JP" altLang="en-US" sz="1000"/>
                <a:t>：アクティビティ</a:t>
              </a:r>
            </a:p>
          </p:txBody>
        </p:sp>
        <p:sp>
          <p:nvSpPr>
            <p:cNvPr id="627755" name="Text Box 43"/>
            <p:cNvSpPr txBox="1">
              <a:spLocks noChangeArrowheads="1"/>
            </p:cNvSpPr>
            <p:nvPr/>
          </p:nvSpPr>
          <p:spPr bwMode="auto">
            <a:xfrm>
              <a:off x="4989" y="3725"/>
              <a:ext cx="60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ja-JP" altLang="en-US" sz="1000"/>
                <a:t>：アクティビティ</a:t>
              </a:r>
            </a:p>
            <a:p>
              <a:pPr algn="l"/>
              <a:r>
                <a:rPr lang="ja-JP" altLang="en-US" sz="1000"/>
                <a:t>  のグループ</a:t>
              </a:r>
            </a:p>
          </p:txBody>
        </p:sp>
        <p:sp>
          <p:nvSpPr>
            <p:cNvPr id="627756" name="Oval 44"/>
            <p:cNvSpPr>
              <a:spLocks noChangeArrowheads="1"/>
            </p:cNvSpPr>
            <p:nvPr/>
          </p:nvSpPr>
          <p:spPr bwMode="auto">
            <a:xfrm>
              <a:off x="4876" y="3770"/>
              <a:ext cx="159" cy="91"/>
            </a:xfrm>
            <a:prstGeom prst="ellipse">
              <a:avLst/>
            </a:prstGeom>
            <a:solidFill>
              <a:schemeClr val="bg1"/>
            </a:solidFill>
            <a:ln w="9525" algn="ctr">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000"/>
            </a:p>
          </p:txBody>
        </p:sp>
        <p:sp>
          <p:nvSpPr>
            <p:cNvPr id="627765" name="Text Box 53"/>
            <p:cNvSpPr txBox="1">
              <a:spLocks noChangeArrowheads="1"/>
            </p:cNvSpPr>
            <p:nvPr/>
          </p:nvSpPr>
          <p:spPr bwMode="auto">
            <a:xfrm>
              <a:off x="4342" y="3731"/>
              <a:ext cx="556"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ja-JP" altLang="en-US" sz="1000"/>
                <a:t>：無形成果物</a:t>
              </a:r>
            </a:p>
          </p:txBody>
        </p:sp>
        <p:sp>
          <p:nvSpPr>
            <p:cNvPr id="627764" name="AutoShape 52"/>
            <p:cNvSpPr>
              <a:spLocks noChangeArrowheads="1"/>
            </p:cNvSpPr>
            <p:nvPr/>
          </p:nvSpPr>
          <p:spPr bwMode="auto">
            <a:xfrm>
              <a:off x="4195" y="3770"/>
              <a:ext cx="204" cy="91"/>
            </a:xfrm>
            <a:prstGeom prst="cloudCallout">
              <a:avLst>
                <a:gd name="adj1" fmla="val -36764"/>
                <a:gd name="adj2" fmla="val -2745"/>
              </a:avLst>
            </a:prstGeom>
            <a:solidFill>
              <a:srgbClr val="FFFFFF"/>
            </a:solidFill>
            <a:ln w="9525">
              <a:solidFill>
                <a:srgbClr val="000000"/>
              </a:solidFill>
              <a:round/>
              <a:headEnd/>
              <a:tailEnd/>
            </a:ln>
          </p:spPr>
          <p:txBody>
            <a:bodyPr/>
            <a:lstStyle/>
            <a:p>
              <a:endParaRPr lang="ja-JP" altLang="ja-JP" sz="1400"/>
            </a:p>
          </p:txBody>
        </p:sp>
      </p:grpSp>
      <p:cxnSp>
        <p:nvCxnSpPr>
          <p:cNvPr id="627773" name="AutoShape 61"/>
          <p:cNvCxnSpPr>
            <a:cxnSpLocks noChangeShapeType="1"/>
            <a:stCxn id="627720" idx="2"/>
            <a:endCxn id="627779" idx="0"/>
          </p:cNvCxnSpPr>
          <p:nvPr/>
        </p:nvCxnSpPr>
        <p:spPr bwMode="auto">
          <a:xfrm rot="16200000" flipH="1">
            <a:off x="599282" y="4009231"/>
            <a:ext cx="1106488" cy="180975"/>
          </a:xfrm>
          <a:prstGeom prst="curvedConnector3">
            <a:avLst>
              <a:gd name="adj1" fmla="val 5107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75" name="AutoShape 63"/>
          <p:cNvCxnSpPr>
            <a:cxnSpLocks noChangeShapeType="1"/>
            <a:stCxn id="627730" idx="2"/>
            <a:endCxn id="627740" idx="0"/>
          </p:cNvCxnSpPr>
          <p:nvPr/>
        </p:nvCxnSpPr>
        <p:spPr bwMode="auto">
          <a:xfrm rot="5400000">
            <a:off x="3479006" y="3758407"/>
            <a:ext cx="854075" cy="935038"/>
          </a:xfrm>
          <a:prstGeom prst="curvedConnector3">
            <a:avLst>
              <a:gd name="adj1" fmla="val 5148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76" name="AutoShape 64"/>
          <p:cNvSpPr>
            <a:spLocks noChangeArrowheads="1"/>
          </p:cNvSpPr>
          <p:nvPr/>
        </p:nvSpPr>
        <p:spPr bwMode="auto">
          <a:xfrm>
            <a:off x="4787900" y="5337175"/>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テスト要求一覧</a:t>
            </a:r>
          </a:p>
        </p:txBody>
      </p:sp>
      <p:cxnSp>
        <p:nvCxnSpPr>
          <p:cNvPr id="627777" name="AutoShape 65"/>
          <p:cNvCxnSpPr>
            <a:cxnSpLocks noChangeShapeType="1"/>
            <a:stCxn id="627740" idx="6"/>
            <a:endCxn id="627776" idx="1"/>
          </p:cNvCxnSpPr>
          <p:nvPr/>
        </p:nvCxnSpPr>
        <p:spPr bwMode="auto">
          <a:xfrm>
            <a:off x="4211638" y="5013325"/>
            <a:ext cx="576262" cy="557213"/>
          </a:xfrm>
          <a:prstGeom prst="curvedConnector3">
            <a:avLst>
              <a:gd name="adj1" fmla="val 4986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78" name="AutoShape 66"/>
          <p:cNvCxnSpPr>
            <a:cxnSpLocks noChangeShapeType="1"/>
            <a:stCxn id="627776" idx="3"/>
            <a:endCxn id="627745" idx="2"/>
          </p:cNvCxnSpPr>
          <p:nvPr/>
        </p:nvCxnSpPr>
        <p:spPr bwMode="auto">
          <a:xfrm flipV="1">
            <a:off x="6048375" y="4976813"/>
            <a:ext cx="684213" cy="593725"/>
          </a:xfrm>
          <a:prstGeom prst="curvedConnector3">
            <a:avLst>
              <a:gd name="adj1" fmla="val 4988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7779" name="Oval 67"/>
          <p:cNvSpPr>
            <a:spLocks noChangeArrowheads="1"/>
          </p:cNvSpPr>
          <p:nvPr/>
        </p:nvSpPr>
        <p:spPr bwMode="auto">
          <a:xfrm>
            <a:off x="468313" y="4652963"/>
            <a:ext cx="1547812" cy="720725"/>
          </a:xfrm>
          <a:prstGeom prst="ellipse">
            <a:avLst/>
          </a:prstGeom>
          <a:solidFill>
            <a:srgbClr val="0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b="1">
                <a:solidFill>
                  <a:schemeClr val="bg1"/>
                </a:solidFill>
              </a:rPr>
              <a:t>機能の整理</a:t>
            </a:r>
          </a:p>
        </p:txBody>
      </p:sp>
      <p:sp>
        <p:nvSpPr>
          <p:cNvPr id="627780" name="AutoShape 68"/>
          <p:cNvSpPr>
            <a:spLocks noChangeArrowheads="1"/>
          </p:cNvSpPr>
          <p:nvPr/>
        </p:nvSpPr>
        <p:spPr bwMode="auto">
          <a:xfrm>
            <a:off x="1655763" y="5516563"/>
            <a:ext cx="1260475" cy="466725"/>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機能一覧</a:t>
            </a:r>
          </a:p>
        </p:txBody>
      </p:sp>
      <p:cxnSp>
        <p:nvCxnSpPr>
          <p:cNvPr id="627781" name="AutoShape 69"/>
          <p:cNvCxnSpPr>
            <a:cxnSpLocks noChangeShapeType="1"/>
            <a:stCxn id="627720" idx="2"/>
            <a:endCxn id="627740" idx="0"/>
          </p:cNvCxnSpPr>
          <p:nvPr/>
        </p:nvCxnSpPr>
        <p:spPr bwMode="auto">
          <a:xfrm rot="16200000" flipH="1">
            <a:off x="1697038" y="2911475"/>
            <a:ext cx="1106488" cy="2376487"/>
          </a:xfrm>
          <a:prstGeom prst="curvedConnector3">
            <a:avLst>
              <a:gd name="adj1" fmla="val 5107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82" name="AutoShape 70"/>
          <p:cNvCxnSpPr>
            <a:cxnSpLocks noChangeShapeType="1"/>
            <a:stCxn id="627779" idx="4"/>
            <a:endCxn id="627780" idx="1"/>
          </p:cNvCxnSpPr>
          <p:nvPr/>
        </p:nvCxnSpPr>
        <p:spPr bwMode="auto">
          <a:xfrm rot="16200000" flipH="1">
            <a:off x="1261269" y="5355432"/>
            <a:ext cx="376237" cy="41275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7783" name="AutoShape 71"/>
          <p:cNvCxnSpPr>
            <a:cxnSpLocks noChangeShapeType="1"/>
            <a:stCxn id="627780" idx="3"/>
            <a:endCxn id="627740" idx="4"/>
          </p:cNvCxnSpPr>
          <p:nvPr/>
        </p:nvCxnSpPr>
        <p:spPr bwMode="auto">
          <a:xfrm flipV="1">
            <a:off x="2916238" y="5373688"/>
            <a:ext cx="522287" cy="376237"/>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スライド番号プレースホルダー 3"/>
          <p:cNvSpPr>
            <a:spLocks noGrp="1"/>
          </p:cNvSpPr>
          <p:nvPr>
            <p:ph type="sldNum" sz="quarter" idx="10"/>
          </p:nvPr>
        </p:nvSpPr>
        <p:spPr/>
        <p:txBody>
          <a:bodyPr/>
          <a:lstStyle/>
          <a:p>
            <a:fld id="{27F09101-D800-43FD-BC0B-46F3D6610C53}" type="slidenum">
              <a:rPr lang="en-US" altLang="ja-JP"/>
              <a:pPr/>
              <a:t>4</a:t>
            </a:fld>
            <a:r>
              <a:rPr lang="en-US" altLang="ja-JP"/>
              <a:t> </a:t>
            </a:r>
            <a:r>
              <a:rPr lang="en-US" altLang="ja-JP" sz="900"/>
              <a:t>/29</a:t>
            </a:r>
          </a:p>
        </p:txBody>
      </p:sp>
      <p:pic>
        <p:nvPicPr>
          <p:cNvPr id="628818" name="Picture 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57450"/>
            <a:ext cx="7777163" cy="39036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8738" name="Rectangle 2"/>
          <p:cNvSpPr>
            <a:spLocks noGrp="1" noChangeArrowheads="1"/>
          </p:cNvSpPr>
          <p:nvPr>
            <p:ph type="title"/>
          </p:nvPr>
        </p:nvSpPr>
        <p:spPr/>
        <p:txBody>
          <a:bodyPr/>
          <a:lstStyle/>
          <a:p>
            <a:r>
              <a:rPr lang="ja-JP" altLang="en-US"/>
              <a:t>目指したこと</a:t>
            </a:r>
          </a:p>
        </p:txBody>
      </p:sp>
      <p:sp>
        <p:nvSpPr>
          <p:cNvPr id="628742" name="Rectangle 6"/>
          <p:cNvSpPr>
            <a:spLocks noChangeArrowheads="1"/>
          </p:cNvSpPr>
          <p:nvPr/>
        </p:nvSpPr>
        <p:spPr bwMode="auto">
          <a:xfrm>
            <a:off x="3708400" y="836613"/>
            <a:ext cx="5184775" cy="7207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テスト要求分析の工程で、</a:t>
            </a:r>
          </a:p>
          <a:p>
            <a:pPr algn="l"/>
            <a:r>
              <a:rPr lang="ja-JP" altLang="en-US" sz="2000">
                <a:latin typeface="Tahoma" panose="020B0604030504040204" pitchFamily="34" charset="0"/>
              </a:rPr>
              <a:t>できるだけ多くのテスト観点を抽出</a:t>
            </a:r>
          </a:p>
        </p:txBody>
      </p:sp>
      <p:sp>
        <p:nvSpPr>
          <p:cNvPr id="628743" name="Rectangle 7"/>
          <p:cNvSpPr>
            <a:spLocks noChangeArrowheads="1"/>
          </p:cNvSpPr>
          <p:nvPr/>
        </p:nvSpPr>
        <p:spPr bwMode="auto">
          <a:xfrm>
            <a:off x="323850" y="836613"/>
            <a:ext cx="2700338" cy="7207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テストの実施漏れを</a:t>
            </a:r>
          </a:p>
          <a:p>
            <a:pPr algn="l"/>
            <a:r>
              <a:rPr lang="ja-JP" altLang="en-US" sz="2000">
                <a:latin typeface="Tahoma" panose="020B0604030504040204" pitchFamily="34" charset="0"/>
              </a:rPr>
              <a:t>無くしたい</a:t>
            </a:r>
          </a:p>
        </p:txBody>
      </p:sp>
      <p:sp>
        <p:nvSpPr>
          <p:cNvPr id="628744" name="AutoShape 8"/>
          <p:cNvSpPr>
            <a:spLocks noChangeArrowheads="1"/>
          </p:cNvSpPr>
          <p:nvPr/>
        </p:nvSpPr>
        <p:spPr bwMode="auto">
          <a:xfrm>
            <a:off x="3132138" y="977900"/>
            <a:ext cx="473075" cy="485775"/>
          </a:xfrm>
          <a:prstGeom prst="rightArrow">
            <a:avLst>
              <a:gd name="adj1" fmla="val 49676"/>
              <a:gd name="adj2" fmla="val 40940"/>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28745" name="Rectangle 9"/>
          <p:cNvSpPr>
            <a:spLocks noChangeArrowheads="1"/>
          </p:cNvSpPr>
          <p:nvPr/>
        </p:nvSpPr>
        <p:spPr bwMode="auto">
          <a:xfrm>
            <a:off x="3708400" y="1663700"/>
            <a:ext cx="5184775" cy="7207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テストアーキテクチャ設計工程で、</a:t>
            </a:r>
          </a:p>
          <a:p>
            <a:pPr algn="l"/>
            <a:r>
              <a:rPr lang="ja-JP" altLang="en-US" sz="2000">
                <a:latin typeface="Tahoma" panose="020B0604030504040204" pitchFamily="34" charset="0"/>
              </a:rPr>
              <a:t>テストを効率的に進めるためテストを設計</a:t>
            </a:r>
          </a:p>
        </p:txBody>
      </p:sp>
      <p:sp>
        <p:nvSpPr>
          <p:cNvPr id="628746" name="Rectangle 10"/>
          <p:cNvSpPr>
            <a:spLocks noChangeArrowheads="1"/>
          </p:cNvSpPr>
          <p:nvPr/>
        </p:nvSpPr>
        <p:spPr bwMode="auto">
          <a:xfrm>
            <a:off x="323850" y="1663700"/>
            <a:ext cx="2700338" cy="7207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テストを効率的に</a:t>
            </a:r>
          </a:p>
          <a:p>
            <a:pPr algn="l"/>
            <a:r>
              <a:rPr lang="ja-JP" altLang="en-US" sz="2000">
                <a:latin typeface="Tahoma" panose="020B0604030504040204" pitchFamily="34" charset="0"/>
              </a:rPr>
              <a:t>進めたい</a:t>
            </a:r>
          </a:p>
        </p:txBody>
      </p:sp>
      <p:sp>
        <p:nvSpPr>
          <p:cNvPr id="628747" name="AutoShape 11"/>
          <p:cNvSpPr>
            <a:spLocks noChangeArrowheads="1"/>
          </p:cNvSpPr>
          <p:nvPr/>
        </p:nvSpPr>
        <p:spPr bwMode="auto">
          <a:xfrm>
            <a:off x="3132138" y="1804988"/>
            <a:ext cx="473075" cy="485775"/>
          </a:xfrm>
          <a:prstGeom prst="rightArrow">
            <a:avLst>
              <a:gd name="adj1" fmla="val 49676"/>
              <a:gd name="adj2" fmla="val 40940"/>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pic>
        <p:nvPicPr>
          <p:cNvPr id="628802" name="Picture 66" descr="AMPOI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8350" y="4652963"/>
            <a:ext cx="608013" cy="1711325"/>
          </a:xfrm>
          <a:prstGeom prst="rect">
            <a:avLst/>
          </a:prstGeom>
          <a:noFill/>
          <a:extLst>
            <a:ext uri="{909E8E84-426E-40DD-AFC4-6F175D3DCCD1}">
              <a14:hiddenFill xmlns:a14="http://schemas.microsoft.com/office/drawing/2010/main">
                <a:solidFill>
                  <a:srgbClr val="FFFFFF"/>
                </a:solidFill>
              </a14:hiddenFill>
            </a:ext>
          </a:extLst>
        </p:spPr>
      </p:pic>
      <p:sp>
        <p:nvSpPr>
          <p:cNvPr id="628807" name="Oval 71"/>
          <p:cNvSpPr>
            <a:spLocks noChangeArrowheads="1"/>
          </p:cNvSpPr>
          <p:nvPr/>
        </p:nvSpPr>
        <p:spPr bwMode="auto">
          <a:xfrm>
            <a:off x="6551613" y="2852738"/>
            <a:ext cx="1260475" cy="684212"/>
          </a:xfrm>
          <a:prstGeom prst="ellipse">
            <a:avLst/>
          </a:prstGeom>
          <a:noFill/>
          <a:ln w="25400" algn="ctr">
            <a:solidFill>
              <a:srgbClr val="FF0000"/>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28808" name="Oval 72"/>
          <p:cNvSpPr>
            <a:spLocks noChangeArrowheads="1"/>
          </p:cNvSpPr>
          <p:nvPr/>
        </p:nvSpPr>
        <p:spPr bwMode="auto">
          <a:xfrm>
            <a:off x="539750" y="4976813"/>
            <a:ext cx="1439863" cy="684212"/>
          </a:xfrm>
          <a:prstGeom prst="ellipse">
            <a:avLst/>
          </a:prstGeom>
          <a:noFill/>
          <a:ln w="25400" algn="ctr">
            <a:solidFill>
              <a:srgbClr val="FF0000"/>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28810" name="Oval 74"/>
          <p:cNvSpPr>
            <a:spLocks noChangeArrowheads="1"/>
          </p:cNvSpPr>
          <p:nvPr/>
        </p:nvSpPr>
        <p:spPr bwMode="auto">
          <a:xfrm>
            <a:off x="5219700" y="2852738"/>
            <a:ext cx="1295400" cy="684212"/>
          </a:xfrm>
          <a:prstGeom prst="ellipse">
            <a:avLst/>
          </a:prstGeom>
          <a:noFill/>
          <a:ln w="25400" algn="ctr">
            <a:solidFill>
              <a:srgbClr val="FF0000"/>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28811" name="Oval 75"/>
          <p:cNvSpPr>
            <a:spLocks noChangeArrowheads="1"/>
          </p:cNvSpPr>
          <p:nvPr/>
        </p:nvSpPr>
        <p:spPr bwMode="auto">
          <a:xfrm>
            <a:off x="2484438" y="4976813"/>
            <a:ext cx="1403350" cy="684212"/>
          </a:xfrm>
          <a:prstGeom prst="ellipse">
            <a:avLst/>
          </a:prstGeom>
          <a:noFill/>
          <a:ln w="25400" algn="ctr">
            <a:solidFill>
              <a:srgbClr val="FF0000"/>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28813" name="AutoShape 77"/>
          <p:cNvSpPr>
            <a:spLocks noChangeArrowheads="1"/>
          </p:cNvSpPr>
          <p:nvPr/>
        </p:nvSpPr>
        <p:spPr bwMode="auto">
          <a:xfrm>
            <a:off x="5364163" y="3933825"/>
            <a:ext cx="1187450" cy="466725"/>
          </a:xfrm>
          <a:prstGeom prst="flowChartDocument">
            <a:avLst/>
          </a:prstGeom>
          <a:noFill/>
          <a:ln w="254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400"/>
          </a:p>
        </p:txBody>
      </p:sp>
      <p:sp>
        <p:nvSpPr>
          <p:cNvPr id="628814" name="AutoShape 78"/>
          <p:cNvSpPr>
            <a:spLocks noChangeArrowheads="1"/>
          </p:cNvSpPr>
          <p:nvPr/>
        </p:nvSpPr>
        <p:spPr bwMode="auto">
          <a:xfrm>
            <a:off x="6767513" y="3968750"/>
            <a:ext cx="1187450" cy="466725"/>
          </a:xfrm>
          <a:prstGeom prst="flowChartDocument">
            <a:avLst/>
          </a:prstGeom>
          <a:noFill/>
          <a:ln w="254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400"/>
          </a:p>
        </p:txBody>
      </p:sp>
      <p:sp>
        <p:nvSpPr>
          <p:cNvPr id="628815" name="AutoShape 79"/>
          <p:cNvSpPr>
            <a:spLocks noChangeArrowheads="1"/>
          </p:cNvSpPr>
          <p:nvPr/>
        </p:nvSpPr>
        <p:spPr bwMode="auto">
          <a:xfrm>
            <a:off x="4356100" y="4941888"/>
            <a:ext cx="1187450" cy="466725"/>
          </a:xfrm>
          <a:prstGeom prst="flowChartDocument">
            <a:avLst/>
          </a:prstGeom>
          <a:noFill/>
          <a:ln w="254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400"/>
          </a:p>
        </p:txBody>
      </p:sp>
      <p:sp>
        <p:nvSpPr>
          <p:cNvPr id="628816" name="AutoShape 80"/>
          <p:cNvSpPr>
            <a:spLocks noChangeArrowheads="1"/>
          </p:cNvSpPr>
          <p:nvPr/>
        </p:nvSpPr>
        <p:spPr bwMode="auto">
          <a:xfrm>
            <a:off x="4356100" y="5589588"/>
            <a:ext cx="1187450" cy="466725"/>
          </a:xfrm>
          <a:prstGeom prst="flowChartDocument">
            <a:avLst/>
          </a:prstGeom>
          <a:noFill/>
          <a:ln w="254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400"/>
          </a:p>
        </p:txBody>
      </p:sp>
      <p:sp>
        <p:nvSpPr>
          <p:cNvPr id="628819" name="AutoShape 83"/>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28820" name="AutoShape 84"/>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28821" name="AutoShape 85"/>
          <p:cNvSpPr>
            <a:spLocks noChangeArrowheads="1"/>
          </p:cNvSpPr>
          <p:nvPr/>
        </p:nvSpPr>
        <p:spPr bwMode="auto">
          <a:xfrm>
            <a:off x="662463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　要求分析</a:t>
            </a:r>
          </a:p>
        </p:txBody>
      </p:sp>
      <p:sp>
        <p:nvSpPr>
          <p:cNvPr id="628822" name="AutoShape 86"/>
          <p:cNvSpPr>
            <a:spLocks noChangeArrowheads="1"/>
          </p:cNvSpPr>
          <p:nvPr/>
        </p:nvSpPr>
        <p:spPr bwMode="auto">
          <a:xfrm>
            <a:off x="7402513"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設計</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スライド番号プレースホルダー 3"/>
          <p:cNvSpPr>
            <a:spLocks noGrp="1"/>
          </p:cNvSpPr>
          <p:nvPr>
            <p:ph type="sldNum" sz="quarter" idx="10"/>
          </p:nvPr>
        </p:nvSpPr>
        <p:spPr/>
        <p:txBody>
          <a:bodyPr/>
          <a:lstStyle/>
          <a:p>
            <a:fld id="{74E654C6-D63E-4E70-B14B-FBB901DF8AE4}" type="slidenum">
              <a:rPr lang="en-US" altLang="ja-JP"/>
              <a:pPr/>
              <a:t>5</a:t>
            </a:fld>
            <a:r>
              <a:rPr lang="en-US" altLang="ja-JP"/>
              <a:t> </a:t>
            </a:r>
            <a:r>
              <a:rPr lang="en-US" altLang="ja-JP" sz="900"/>
              <a:t>/29</a:t>
            </a:r>
          </a:p>
        </p:txBody>
      </p:sp>
      <p:pic>
        <p:nvPicPr>
          <p:cNvPr id="64718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57450"/>
            <a:ext cx="7777163" cy="39036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7171" name="Rectangle 3"/>
          <p:cNvSpPr>
            <a:spLocks noGrp="1" noChangeArrowheads="1"/>
          </p:cNvSpPr>
          <p:nvPr>
            <p:ph type="title"/>
          </p:nvPr>
        </p:nvSpPr>
        <p:spPr/>
        <p:txBody>
          <a:bodyPr/>
          <a:lstStyle/>
          <a:p>
            <a:r>
              <a:rPr lang="ja-JP" altLang="en-US"/>
              <a:t>目指したこと</a:t>
            </a:r>
          </a:p>
        </p:txBody>
      </p:sp>
      <p:sp>
        <p:nvSpPr>
          <p:cNvPr id="647173" name="Rectangle 5"/>
          <p:cNvSpPr>
            <a:spLocks noChangeArrowheads="1"/>
          </p:cNvSpPr>
          <p:nvPr/>
        </p:nvSpPr>
        <p:spPr bwMode="auto">
          <a:xfrm>
            <a:off x="323850" y="836613"/>
            <a:ext cx="2700338" cy="7207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テストの実施漏れを</a:t>
            </a:r>
          </a:p>
          <a:p>
            <a:pPr algn="l"/>
            <a:r>
              <a:rPr lang="ja-JP" altLang="en-US" sz="2000">
                <a:latin typeface="Tahoma" panose="020B0604030504040204" pitchFamily="34" charset="0"/>
              </a:rPr>
              <a:t>無くしたい</a:t>
            </a:r>
          </a:p>
        </p:txBody>
      </p:sp>
      <p:sp>
        <p:nvSpPr>
          <p:cNvPr id="647174" name="AutoShape 6"/>
          <p:cNvSpPr>
            <a:spLocks noChangeArrowheads="1"/>
          </p:cNvSpPr>
          <p:nvPr/>
        </p:nvSpPr>
        <p:spPr bwMode="auto">
          <a:xfrm>
            <a:off x="3132138" y="977900"/>
            <a:ext cx="473075" cy="485775"/>
          </a:xfrm>
          <a:prstGeom prst="rightArrow">
            <a:avLst>
              <a:gd name="adj1" fmla="val 49676"/>
              <a:gd name="adj2" fmla="val 40940"/>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7175" name="Rectangle 7"/>
          <p:cNvSpPr>
            <a:spLocks noChangeArrowheads="1"/>
          </p:cNvSpPr>
          <p:nvPr/>
        </p:nvSpPr>
        <p:spPr bwMode="auto">
          <a:xfrm>
            <a:off x="3708400" y="1663700"/>
            <a:ext cx="5184775" cy="720725"/>
          </a:xfrm>
          <a:prstGeom prst="rect">
            <a:avLst/>
          </a:prstGeom>
          <a:solidFill>
            <a:srgbClr val="969696"/>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テストアーキテクチャ設計工程で、</a:t>
            </a:r>
          </a:p>
          <a:p>
            <a:pPr algn="l"/>
            <a:r>
              <a:rPr lang="ja-JP" altLang="en-US" sz="2000">
                <a:latin typeface="Tahoma" panose="020B0604030504040204" pitchFamily="34" charset="0"/>
              </a:rPr>
              <a:t>テストを効率的に進めるためテストを設計</a:t>
            </a:r>
          </a:p>
        </p:txBody>
      </p:sp>
      <p:sp>
        <p:nvSpPr>
          <p:cNvPr id="647176" name="Rectangle 8"/>
          <p:cNvSpPr>
            <a:spLocks noChangeArrowheads="1"/>
          </p:cNvSpPr>
          <p:nvPr/>
        </p:nvSpPr>
        <p:spPr bwMode="auto">
          <a:xfrm>
            <a:off x="323850" y="1663700"/>
            <a:ext cx="2700338" cy="720725"/>
          </a:xfrm>
          <a:prstGeom prst="rect">
            <a:avLst/>
          </a:prstGeom>
          <a:solidFill>
            <a:srgbClr val="969696"/>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テストを効率的に</a:t>
            </a:r>
          </a:p>
          <a:p>
            <a:pPr algn="l"/>
            <a:r>
              <a:rPr lang="ja-JP" altLang="en-US" sz="2000">
                <a:latin typeface="Tahoma" panose="020B0604030504040204" pitchFamily="34" charset="0"/>
              </a:rPr>
              <a:t>進めたい</a:t>
            </a:r>
          </a:p>
        </p:txBody>
      </p:sp>
      <p:sp>
        <p:nvSpPr>
          <p:cNvPr id="647177" name="AutoShape 9"/>
          <p:cNvSpPr>
            <a:spLocks noChangeArrowheads="1"/>
          </p:cNvSpPr>
          <p:nvPr/>
        </p:nvSpPr>
        <p:spPr bwMode="auto">
          <a:xfrm>
            <a:off x="3132138" y="1804988"/>
            <a:ext cx="473075" cy="485775"/>
          </a:xfrm>
          <a:prstGeom prst="rightArrow">
            <a:avLst>
              <a:gd name="adj1" fmla="val 49676"/>
              <a:gd name="adj2" fmla="val 40940"/>
            </a:avLst>
          </a:prstGeom>
          <a:solidFill>
            <a:srgbClr val="96969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pic>
        <p:nvPicPr>
          <p:cNvPr id="647178" name="Picture 10" descr="AMPOI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8350" y="4652963"/>
            <a:ext cx="608013" cy="1711325"/>
          </a:xfrm>
          <a:prstGeom prst="rect">
            <a:avLst/>
          </a:prstGeom>
          <a:noFill/>
          <a:extLst>
            <a:ext uri="{909E8E84-426E-40DD-AFC4-6F175D3DCCD1}">
              <a14:hiddenFill xmlns:a14="http://schemas.microsoft.com/office/drawing/2010/main">
                <a:solidFill>
                  <a:srgbClr val="FFFFFF"/>
                </a:solidFill>
              </a14:hiddenFill>
            </a:ext>
          </a:extLst>
        </p:spPr>
      </p:pic>
      <p:sp>
        <p:nvSpPr>
          <p:cNvPr id="647181" name="Oval 13"/>
          <p:cNvSpPr>
            <a:spLocks noChangeArrowheads="1"/>
          </p:cNvSpPr>
          <p:nvPr/>
        </p:nvSpPr>
        <p:spPr bwMode="auto">
          <a:xfrm>
            <a:off x="5221288" y="2852738"/>
            <a:ext cx="1295400" cy="684212"/>
          </a:xfrm>
          <a:prstGeom prst="ellipse">
            <a:avLst/>
          </a:prstGeom>
          <a:noFill/>
          <a:ln w="63500" algn="ctr">
            <a:solidFill>
              <a:srgbClr val="FF0000"/>
            </a:solidFill>
            <a:prstDash val="dash"/>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47183" name="AutoShape 15"/>
          <p:cNvSpPr>
            <a:spLocks noChangeArrowheads="1"/>
          </p:cNvSpPr>
          <p:nvPr/>
        </p:nvSpPr>
        <p:spPr bwMode="auto">
          <a:xfrm>
            <a:off x="5364163" y="3933825"/>
            <a:ext cx="1187450" cy="466725"/>
          </a:xfrm>
          <a:prstGeom prst="flowChartDocument">
            <a:avLst/>
          </a:prstGeom>
          <a:noFill/>
          <a:ln w="63500" algn="ctr">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sz="1400"/>
          </a:p>
        </p:txBody>
      </p:sp>
      <p:sp>
        <p:nvSpPr>
          <p:cNvPr id="647185" name="AutoShape 17"/>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47186" name="AutoShape 18"/>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47188" name="AutoShape 20"/>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47189" name="AutoShape 21"/>
          <p:cNvSpPr>
            <a:spLocks noChangeArrowheads="1"/>
          </p:cNvSpPr>
          <p:nvPr/>
        </p:nvSpPr>
        <p:spPr bwMode="auto">
          <a:xfrm>
            <a:off x="662463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　要求分析</a:t>
            </a:r>
          </a:p>
        </p:txBody>
      </p:sp>
      <p:sp>
        <p:nvSpPr>
          <p:cNvPr id="647190" name="Rectangle 22"/>
          <p:cNvSpPr>
            <a:spLocks noChangeArrowheads="1"/>
          </p:cNvSpPr>
          <p:nvPr/>
        </p:nvSpPr>
        <p:spPr bwMode="auto">
          <a:xfrm>
            <a:off x="3708400" y="836613"/>
            <a:ext cx="5184775" cy="7207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r>
              <a:rPr lang="ja-JP" altLang="en-US" sz="2000">
                <a:latin typeface="Tahoma" panose="020B0604030504040204" pitchFamily="34" charset="0"/>
              </a:rPr>
              <a:t>テスト要求分析の工程で、</a:t>
            </a:r>
          </a:p>
          <a:p>
            <a:pPr algn="l"/>
            <a:r>
              <a:rPr lang="ja-JP" altLang="en-US" sz="2000">
                <a:latin typeface="Tahoma" panose="020B0604030504040204" pitchFamily="34" charset="0"/>
              </a:rPr>
              <a:t>できるだけ多くのテスト観点を抽出</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スライド番号プレースホルダー 3"/>
          <p:cNvSpPr>
            <a:spLocks noGrp="1"/>
          </p:cNvSpPr>
          <p:nvPr>
            <p:ph type="sldNum" sz="quarter" idx="10"/>
          </p:nvPr>
        </p:nvSpPr>
        <p:spPr/>
        <p:txBody>
          <a:bodyPr/>
          <a:lstStyle/>
          <a:p>
            <a:fld id="{40B8E0DE-5664-4E74-9906-B4EB84A571F3}" type="slidenum">
              <a:rPr lang="en-US" altLang="ja-JP"/>
              <a:pPr/>
              <a:t>6</a:t>
            </a:fld>
            <a:r>
              <a:rPr lang="en-US" altLang="ja-JP"/>
              <a:t> </a:t>
            </a:r>
            <a:r>
              <a:rPr lang="en-US" altLang="ja-JP" sz="900"/>
              <a:t>/29</a:t>
            </a:r>
          </a:p>
        </p:txBody>
      </p:sp>
      <p:sp>
        <p:nvSpPr>
          <p:cNvPr id="636930" name="Rectangle 2"/>
          <p:cNvSpPr>
            <a:spLocks noGrp="1" noChangeArrowheads="1"/>
          </p:cNvSpPr>
          <p:nvPr>
            <p:ph type="title"/>
          </p:nvPr>
        </p:nvSpPr>
        <p:spPr>
          <a:xfrm>
            <a:off x="0" y="0"/>
            <a:ext cx="8964613" cy="620713"/>
          </a:xfrm>
        </p:spPr>
        <p:txBody>
          <a:bodyPr/>
          <a:lstStyle/>
          <a:p>
            <a:r>
              <a:rPr lang="ja-JP" altLang="en-US"/>
              <a:t>テスト観点の漏れを防ぐための工夫　</a:t>
            </a:r>
            <a:r>
              <a:rPr lang="en-US" altLang="ja-JP"/>
              <a:t>(</a:t>
            </a:r>
            <a:r>
              <a:rPr lang="ja-JP" altLang="en-US"/>
              <a:t>テスト観点の定義</a:t>
            </a:r>
            <a:r>
              <a:rPr lang="en-US" altLang="ja-JP"/>
              <a:t>)</a:t>
            </a:r>
          </a:p>
        </p:txBody>
      </p:sp>
      <p:sp>
        <p:nvSpPr>
          <p:cNvPr id="636932" name="AutoShape 4"/>
          <p:cNvSpPr>
            <a:spLocks noChangeArrowheads="1"/>
          </p:cNvSpPr>
          <p:nvPr/>
        </p:nvSpPr>
        <p:spPr bwMode="auto">
          <a:xfrm>
            <a:off x="3348038" y="1879600"/>
            <a:ext cx="792162" cy="573088"/>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33" name="AutoShape 5"/>
          <p:cNvSpPr>
            <a:spLocks noChangeArrowheads="1"/>
          </p:cNvSpPr>
          <p:nvPr/>
        </p:nvSpPr>
        <p:spPr bwMode="auto">
          <a:xfrm>
            <a:off x="2159000" y="4475163"/>
            <a:ext cx="792163" cy="573087"/>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34" name="AutoShape 6"/>
          <p:cNvSpPr>
            <a:spLocks noChangeArrowheads="1"/>
          </p:cNvSpPr>
          <p:nvPr/>
        </p:nvSpPr>
        <p:spPr bwMode="auto">
          <a:xfrm>
            <a:off x="3240088" y="4475163"/>
            <a:ext cx="792162" cy="573087"/>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35" name="AutoShape 7"/>
          <p:cNvSpPr>
            <a:spLocks noChangeArrowheads="1"/>
          </p:cNvSpPr>
          <p:nvPr/>
        </p:nvSpPr>
        <p:spPr bwMode="auto">
          <a:xfrm>
            <a:off x="2698750" y="3140075"/>
            <a:ext cx="792163" cy="573088"/>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36" name="AutoShape 8"/>
          <p:cNvSpPr>
            <a:spLocks noChangeArrowheads="1"/>
          </p:cNvSpPr>
          <p:nvPr/>
        </p:nvSpPr>
        <p:spPr bwMode="auto">
          <a:xfrm>
            <a:off x="4643438" y="3140075"/>
            <a:ext cx="792162" cy="573088"/>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37" name="AutoShape 9"/>
          <p:cNvSpPr>
            <a:spLocks noChangeArrowheads="1"/>
          </p:cNvSpPr>
          <p:nvPr/>
        </p:nvSpPr>
        <p:spPr bwMode="auto">
          <a:xfrm>
            <a:off x="4319588" y="4475163"/>
            <a:ext cx="792162" cy="573087"/>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38" name="AutoShape 10"/>
          <p:cNvSpPr>
            <a:spLocks noChangeArrowheads="1"/>
          </p:cNvSpPr>
          <p:nvPr/>
        </p:nvSpPr>
        <p:spPr bwMode="auto">
          <a:xfrm>
            <a:off x="5327650" y="4473575"/>
            <a:ext cx="792163" cy="573088"/>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39" name="AutoShape 11"/>
          <p:cNvSpPr>
            <a:spLocks noChangeArrowheads="1"/>
          </p:cNvSpPr>
          <p:nvPr/>
        </p:nvSpPr>
        <p:spPr bwMode="auto">
          <a:xfrm>
            <a:off x="1943100" y="5661025"/>
            <a:ext cx="792163" cy="573088"/>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40" name="AutoShape 12"/>
          <p:cNvSpPr>
            <a:spLocks noChangeArrowheads="1"/>
          </p:cNvSpPr>
          <p:nvPr/>
        </p:nvSpPr>
        <p:spPr bwMode="auto">
          <a:xfrm>
            <a:off x="2916238" y="5661025"/>
            <a:ext cx="792162" cy="573088"/>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41" name="AutoShape 13"/>
          <p:cNvSpPr>
            <a:spLocks noChangeArrowheads="1"/>
          </p:cNvSpPr>
          <p:nvPr/>
        </p:nvSpPr>
        <p:spPr bwMode="auto">
          <a:xfrm>
            <a:off x="3887788" y="5661025"/>
            <a:ext cx="792162" cy="573088"/>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42" name="AutoShape 14"/>
          <p:cNvSpPr>
            <a:spLocks noChangeArrowheads="1"/>
          </p:cNvSpPr>
          <p:nvPr/>
        </p:nvSpPr>
        <p:spPr bwMode="auto">
          <a:xfrm>
            <a:off x="4932363" y="5661025"/>
            <a:ext cx="792162" cy="573088"/>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sp>
        <p:nvSpPr>
          <p:cNvPr id="636943" name="AutoShape 15"/>
          <p:cNvSpPr>
            <a:spLocks noChangeArrowheads="1"/>
          </p:cNvSpPr>
          <p:nvPr/>
        </p:nvSpPr>
        <p:spPr bwMode="auto">
          <a:xfrm>
            <a:off x="5903913" y="5661025"/>
            <a:ext cx="792162" cy="573088"/>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600"/>
              <a:t>テスト</a:t>
            </a:r>
          </a:p>
          <a:p>
            <a:r>
              <a:rPr lang="ja-JP" altLang="en-US" sz="1600"/>
              <a:t>観点</a:t>
            </a:r>
          </a:p>
        </p:txBody>
      </p:sp>
      <p:cxnSp>
        <p:nvCxnSpPr>
          <p:cNvPr id="636944" name="AutoShape 16"/>
          <p:cNvCxnSpPr>
            <a:cxnSpLocks noChangeShapeType="1"/>
            <a:stCxn id="636932" idx="2"/>
            <a:endCxn id="636935" idx="0"/>
          </p:cNvCxnSpPr>
          <p:nvPr/>
        </p:nvCxnSpPr>
        <p:spPr bwMode="auto">
          <a:xfrm rot="5400000">
            <a:off x="3076575" y="2471738"/>
            <a:ext cx="687387" cy="649288"/>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45" name="AutoShape 17"/>
          <p:cNvCxnSpPr>
            <a:cxnSpLocks noChangeShapeType="1"/>
            <a:stCxn id="636932" idx="2"/>
            <a:endCxn id="636936" idx="0"/>
          </p:cNvCxnSpPr>
          <p:nvPr/>
        </p:nvCxnSpPr>
        <p:spPr bwMode="auto">
          <a:xfrm rot="16200000" flipH="1">
            <a:off x="4048919" y="2148682"/>
            <a:ext cx="687387" cy="1295400"/>
          </a:xfrm>
          <a:prstGeom prst="bentConnector3">
            <a:avLst>
              <a:gd name="adj1" fmla="val 4988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46" name="AutoShape 18"/>
          <p:cNvCxnSpPr>
            <a:cxnSpLocks noChangeShapeType="1"/>
            <a:stCxn id="636935" idx="2"/>
            <a:endCxn id="636933" idx="0"/>
          </p:cNvCxnSpPr>
          <p:nvPr/>
        </p:nvCxnSpPr>
        <p:spPr bwMode="auto">
          <a:xfrm rot="5400000">
            <a:off x="2444750" y="3824288"/>
            <a:ext cx="762000" cy="539750"/>
          </a:xfrm>
          <a:prstGeom prst="bentConnector3">
            <a:avLst>
              <a:gd name="adj1" fmla="val 4979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47" name="AutoShape 19"/>
          <p:cNvCxnSpPr>
            <a:cxnSpLocks noChangeShapeType="1"/>
            <a:stCxn id="636935" idx="2"/>
            <a:endCxn id="636934" idx="0"/>
          </p:cNvCxnSpPr>
          <p:nvPr/>
        </p:nvCxnSpPr>
        <p:spPr bwMode="auto">
          <a:xfrm rot="16200000" flipH="1">
            <a:off x="2985294" y="3823494"/>
            <a:ext cx="762000" cy="541338"/>
          </a:xfrm>
          <a:prstGeom prst="bentConnector3">
            <a:avLst>
              <a:gd name="adj1" fmla="val 4979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48" name="AutoShape 20"/>
          <p:cNvCxnSpPr>
            <a:cxnSpLocks noChangeShapeType="1"/>
            <a:stCxn id="636936" idx="2"/>
            <a:endCxn id="636937" idx="0"/>
          </p:cNvCxnSpPr>
          <p:nvPr/>
        </p:nvCxnSpPr>
        <p:spPr bwMode="auto">
          <a:xfrm rot="5400000">
            <a:off x="4497388" y="3932238"/>
            <a:ext cx="762000" cy="323850"/>
          </a:xfrm>
          <a:prstGeom prst="bentConnector3">
            <a:avLst>
              <a:gd name="adj1" fmla="val 4979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49" name="AutoShape 21"/>
          <p:cNvCxnSpPr>
            <a:cxnSpLocks noChangeShapeType="1"/>
            <a:stCxn id="636936" idx="2"/>
            <a:endCxn id="636938" idx="0"/>
          </p:cNvCxnSpPr>
          <p:nvPr/>
        </p:nvCxnSpPr>
        <p:spPr bwMode="auto">
          <a:xfrm rot="16200000" flipH="1">
            <a:off x="5002213" y="3751263"/>
            <a:ext cx="760412" cy="684212"/>
          </a:xfrm>
          <a:prstGeom prst="bentConnector3">
            <a:avLst>
              <a:gd name="adj1" fmla="val 4989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50" name="AutoShape 22"/>
          <p:cNvCxnSpPr>
            <a:cxnSpLocks noChangeShapeType="1"/>
            <a:stCxn id="636938" idx="2"/>
            <a:endCxn id="636943" idx="0"/>
          </p:cNvCxnSpPr>
          <p:nvPr/>
        </p:nvCxnSpPr>
        <p:spPr bwMode="auto">
          <a:xfrm rot="16200000" flipH="1">
            <a:off x="5705476" y="5065712"/>
            <a:ext cx="614362" cy="576263"/>
          </a:xfrm>
          <a:prstGeom prst="bentConnector3">
            <a:avLst>
              <a:gd name="adj1" fmla="val 4987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51" name="AutoShape 23"/>
          <p:cNvCxnSpPr>
            <a:cxnSpLocks noChangeShapeType="1"/>
            <a:stCxn id="636938" idx="2"/>
            <a:endCxn id="636942" idx="0"/>
          </p:cNvCxnSpPr>
          <p:nvPr/>
        </p:nvCxnSpPr>
        <p:spPr bwMode="auto">
          <a:xfrm rot="5400000">
            <a:off x="5219701" y="5156200"/>
            <a:ext cx="614362" cy="395287"/>
          </a:xfrm>
          <a:prstGeom prst="bentConnector3">
            <a:avLst>
              <a:gd name="adj1" fmla="val 4987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52" name="AutoShape 24"/>
          <p:cNvCxnSpPr>
            <a:cxnSpLocks noChangeShapeType="1"/>
            <a:stCxn id="636933" idx="2"/>
            <a:endCxn id="636939" idx="0"/>
          </p:cNvCxnSpPr>
          <p:nvPr/>
        </p:nvCxnSpPr>
        <p:spPr bwMode="auto">
          <a:xfrm rot="5400000">
            <a:off x="2141537" y="5246688"/>
            <a:ext cx="612775" cy="215900"/>
          </a:xfrm>
          <a:prstGeom prst="bentConnector3">
            <a:avLst>
              <a:gd name="adj1" fmla="val 4974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53" name="AutoShape 25"/>
          <p:cNvCxnSpPr>
            <a:cxnSpLocks noChangeShapeType="1"/>
            <a:stCxn id="636934" idx="2"/>
            <a:endCxn id="636941" idx="0"/>
          </p:cNvCxnSpPr>
          <p:nvPr/>
        </p:nvCxnSpPr>
        <p:spPr bwMode="auto">
          <a:xfrm rot="16200000" flipH="1">
            <a:off x="3654425" y="5030788"/>
            <a:ext cx="612775" cy="647700"/>
          </a:xfrm>
          <a:prstGeom prst="bentConnector3">
            <a:avLst>
              <a:gd name="adj1" fmla="val 4974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6954" name="AutoShape 26"/>
          <p:cNvCxnSpPr>
            <a:cxnSpLocks noChangeShapeType="1"/>
            <a:stCxn id="636934" idx="2"/>
            <a:endCxn id="636940" idx="0"/>
          </p:cNvCxnSpPr>
          <p:nvPr/>
        </p:nvCxnSpPr>
        <p:spPr bwMode="auto">
          <a:xfrm rot="5400000">
            <a:off x="3168650" y="5192713"/>
            <a:ext cx="612775" cy="323850"/>
          </a:xfrm>
          <a:prstGeom prst="bentConnector3">
            <a:avLst>
              <a:gd name="adj1" fmla="val 4974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6955" name="AutoShape 27"/>
          <p:cNvSpPr>
            <a:spLocks noChangeArrowheads="1"/>
          </p:cNvSpPr>
          <p:nvPr/>
        </p:nvSpPr>
        <p:spPr bwMode="auto">
          <a:xfrm>
            <a:off x="215900" y="836613"/>
            <a:ext cx="1835150" cy="612775"/>
          </a:xfrm>
          <a:prstGeom prst="roundRect">
            <a:avLst>
              <a:gd name="adj" fmla="val 16667"/>
            </a:avLst>
          </a:prstGeom>
          <a:gradFill rotWithShape="1">
            <a:gsLst>
              <a:gs pos="0">
                <a:srgbClr val="FFCC66"/>
              </a:gs>
              <a:gs pos="100000">
                <a:srgbClr val="FFFF99"/>
              </a:gs>
            </a:gsLst>
            <a:lin ang="5400000" scaled="1"/>
          </a:gra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2000">
                <a:latin typeface="Tahoma" panose="020B0604030504040204" pitchFamily="34" charset="0"/>
              </a:rPr>
              <a:t>テスト観点</a:t>
            </a:r>
            <a:endParaRPr lang="ja-JP" altLang="en-US" sz="1600">
              <a:latin typeface="Tahoma" panose="020B0604030504040204" pitchFamily="34" charset="0"/>
            </a:endParaRPr>
          </a:p>
        </p:txBody>
      </p:sp>
      <p:sp>
        <p:nvSpPr>
          <p:cNvPr id="636956" name="Text Box 28"/>
          <p:cNvSpPr txBox="1">
            <a:spLocks noChangeArrowheads="1"/>
          </p:cNvSpPr>
          <p:nvPr/>
        </p:nvSpPr>
        <p:spPr bwMode="auto">
          <a:xfrm>
            <a:off x="2124075" y="800100"/>
            <a:ext cx="6494463" cy="915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buFontTx/>
              <a:buChar char="•"/>
            </a:pPr>
            <a:r>
              <a:rPr lang="ja-JP" altLang="en-US" sz="1800" u="sng"/>
              <a:t>テスト対象のテストすべき側面や、テスト対象が達成すべき性質。</a:t>
            </a:r>
          </a:p>
          <a:p>
            <a:pPr algn="l">
              <a:buFontTx/>
              <a:buChar char="•"/>
            </a:pPr>
            <a:r>
              <a:rPr lang="ja-JP" altLang="en-US" sz="1800" u="sng"/>
              <a:t>テスト観点は、以下のように階層構造を持つ。</a:t>
            </a:r>
          </a:p>
          <a:p>
            <a:pPr algn="l">
              <a:buFontTx/>
              <a:buChar char="•"/>
            </a:pPr>
            <a:r>
              <a:rPr lang="ja-JP" altLang="en-US" sz="1800" u="sng"/>
              <a:t>基本的には、テスト観点を具体化していくとテストケースになる。</a:t>
            </a:r>
          </a:p>
        </p:txBody>
      </p:sp>
      <p:sp>
        <p:nvSpPr>
          <p:cNvPr id="636957" name="AutoShape 29"/>
          <p:cNvSpPr>
            <a:spLocks/>
          </p:cNvSpPr>
          <p:nvPr/>
        </p:nvSpPr>
        <p:spPr bwMode="auto">
          <a:xfrm>
            <a:off x="6480175" y="1952625"/>
            <a:ext cx="1728788" cy="468313"/>
          </a:xfrm>
          <a:prstGeom prst="borderCallout2">
            <a:avLst>
              <a:gd name="adj1" fmla="val 24407"/>
              <a:gd name="adj2" fmla="val -4407"/>
              <a:gd name="adj3" fmla="val 24407"/>
              <a:gd name="adj4" fmla="val -35444"/>
              <a:gd name="adj5" fmla="val 59324"/>
              <a:gd name="adj6" fmla="val -141046"/>
            </a:avLst>
          </a:prstGeom>
          <a:solidFill>
            <a:srgbClr val="CCFFCC"/>
          </a:solidFill>
          <a:ln w="9525" algn="ctr">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ja-JP" sz="1200"/>
              <a:t>【</a:t>
            </a:r>
            <a:r>
              <a:rPr lang="ja-JP" altLang="en-US" sz="1200"/>
              <a:t>例</a:t>
            </a:r>
            <a:r>
              <a:rPr lang="en-US" altLang="ja-JP" sz="1200"/>
              <a:t>】</a:t>
            </a:r>
          </a:p>
          <a:p>
            <a:pPr algn="l"/>
            <a:r>
              <a:rPr lang="ja-JP" altLang="en-US" sz="1200"/>
              <a:t>ラック制御</a:t>
            </a:r>
          </a:p>
        </p:txBody>
      </p:sp>
      <p:sp>
        <p:nvSpPr>
          <p:cNvPr id="636958" name="AutoShape 30"/>
          <p:cNvSpPr>
            <a:spLocks/>
          </p:cNvSpPr>
          <p:nvPr/>
        </p:nvSpPr>
        <p:spPr bwMode="auto">
          <a:xfrm>
            <a:off x="6805613" y="5514975"/>
            <a:ext cx="1403350" cy="720725"/>
          </a:xfrm>
          <a:prstGeom prst="borderCallout2">
            <a:avLst>
              <a:gd name="adj1" fmla="val 15861"/>
              <a:gd name="adj2" fmla="val -5431"/>
              <a:gd name="adj3" fmla="val 15861"/>
              <a:gd name="adj4" fmla="val -8824"/>
              <a:gd name="adj5" fmla="val 35681"/>
              <a:gd name="adj6" fmla="val -19685"/>
            </a:avLst>
          </a:prstGeom>
          <a:solidFill>
            <a:srgbClr val="CCFFCC"/>
          </a:solidFill>
          <a:ln w="9525" algn="ctr">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ja-JP" sz="1200"/>
              <a:t>【</a:t>
            </a:r>
            <a:r>
              <a:rPr lang="ja-JP" altLang="en-US" sz="1200"/>
              <a:t>例</a:t>
            </a:r>
            <a:r>
              <a:rPr lang="en-US" altLang="ja-JP" sz="1200"/>
              <a:t>】</a:t>
            </a:r>
          </a:p>
          <a:p>
            <a:pPr algn="l"/>
            <a:r>
              <a:rPr lang="ja-JP" altLang="en-US" sz="1200"/>
              <a:t>温商品、冷商品の適温閾値付近</a:t>
            </a:r>
          </a:p>
        </p:txBody>
      </p:sp>
      <p:sp>
        <p:nvSpPr>
          <p:cNvPr id="636959" name="AutoShape 31"/>
          <p:cNvSpPr>
            <a:spLocks/>
          </p:cNvSpPr>
          <p:nvPr/>
        </p:nvSpPr>
        <p:spPr bwMode="auto">
          <a:xfrm>
            <a:off x="6480175" y="3141663"/>
            <a:ext cx="1728788" cy="466725"/>
          </a:xfrm>
          <a:prstGeom prst="borderCallout2">
            <a:avLst>
              <a:gd name="adj1" fmla="val 24491"/>
              <a:gd name="adj2" fmla="val -4407"/>
              <a:gd name="adj3" fmla="val 24491"/>
              <a:gd name="adj4" fmla="val -18273"/>
              <a:gd name="adj5" fmla="val 37417"/>
              <a:gd name="adj6" fmla="val -65472"/>
            </a:avLst>
          </a:prstGeom>
          <a:solidFill>
            <a:srgbClr val="CCFFCC"/>
          </a:solidFill>
          <a:ln w="9525" algn="ctr">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ja-JP" sz="1200"/>
              <a:t>【</a:t>
            </a:r>
            <a:r>
              <a:rPr lang="ja-JP" altLang="en-US" sz="1200"/>
              <a:t>例</a:t>
            </a:r>
            <a:r>
              <a:rPr lang="en-US" altLang="ja-JP" sz="1200"/>
              <a:t>】</a:t>
            </a:r>
          </a:p>
          <a:p>
            <a:pPr algn="l"/>
            <a:r>
              <a:rPr lang="ja-JP" altLang="en-US" sz="1200"/>
              <a:t>ランプのちらつきの有無</a:t>
            </a:r>
          </a:p>
        </p:txBody>
      </p:sp>
      <p:grpSp>
        <p:nvGrpSpPr>
          <p:cNvPr id="636960" name="Group 32"/>
          <p:cNvGrpSpPr>
            <a:grpSpLocks/>
          </p:cNvGrpSpPr>
          <p:nvPr/>
        </p:nvGrpSpPr>
        <p:grpSpPr bwMode="auto">
          <a:xfrm>
            <a:off x="2843213" y="3800475"/>
            <a:ext cx="530225" cy="203200"/>
            <a:chOff x="952" y="2296"/>
            <a:chExt cx="386" cy="136"/>
          </a:xfrm>
        </p:grpSpPr>
        <p:sp>
          <p:nvSpPr>
            <p:cNvPr id="636961" name="AutoShape 33"/>
            <p:cNvSpPr>
              <a:spLocks noChangeArrowheads="1"/>
            </p:cNvSpPr>
            <p:nvPr/>
          </p:nvSpPr>
          <p:spPr bwMode="auto">
            <a:xfrm>
              <a:off x="1006" y="2319"/>
              <a:ext cx="272" cy="91"/>
            </a:xfrm>
            <a:prstGeom prst="flowChartPunchedTape">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6962" name="Rectangle 34"/>
            <p:cNvSpPr>
              <a:spLocks noChangeArrowheads="1"/>
            </p:cNvSpPr>
            <p:nvPr/>
          </p:nvSpPr>
          <p:spPr bwMode="auto">
            <a:xfrm>
              <a:off x="1256" y="2296"/>
              <a:ext cx="82" cy="136"/>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6963" name="Rectangle 35"/>
            <p:cNvSpPr>
              <a:spLocks noChangeArrowheads="1"/>
            </p:cNvSpPr>
            <p:nvPr/>
          </p:nvSpPr>
          <p:spPr bwMode="auto">
            <a:xfrm>
              <a:off x="952" y="2296"/>
              <a:ext cx="82" cy="136"/>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nvGrpSpPr>
          <p:cNvPr id="636964" name="Group 36"/>
          <p:cNvGrpSpPr>
            <a:grpSpLocks/>
          </p:cNvGrpSpPr>
          <p:nvPr/>
        </p:nvGrpSpPr>
        <p:grpSpPr bwMode="auto">
          <a:xfrm>
            <a:off x="4786313" y="3800475"/>
            <a:ext cx="530225" cy="203200"/>
            <a:chOff x="952" y="2296"/>
            <a:chExt cx="386" cy="136"/>
          </a:xfrm>
        </p:grpSpPr>
        <p:sp>
          <p:nvSpPr>
            <p:cNvPr id="636965" name="AutoShape 37"/>
            <p:cNvSpPr>
              <a:spLocks noChangeArrowheads="1"/>
            </p:cNvSpPr>
            <p:nvPr/>
          </p:nvSpPr>
          <p:spPr bwMode="auto">
            <a:xfrm>
              <a:off x="1006" y="2319"/>
              <a:ext cx="272" cy="91"/>
            </a:xfrm>
            <a:prstGeom prst="flowChartPunchedTape">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6966" name="Rectangle 38"/>
            <p:cNvSpPr>
              <a:spLocks noChangeArrowheads="1"/>
            </p:cNvSpPr>
            <p:nvPr/>
          </p:nvSpPr>
          <p:spPr bwMode="auto">
            <a:xfrm>
              <a:off x="1256" y="2296"/>
              <a:ext cx="82" cy="136"/>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6967" name="Rectangle 39"/>
            <p:cNvSpPr>
              <a:spLocks noChangeArrowheads="1"/>
            </p:cNvSpPr>
            <p:nvPr/>
          </p:nvSpPr>
          <p:spPr bwMode="auto">
            <a:xfrm>
              <a:off x="952" y="2296"/>
              <a:ext cx="82" cy="136"/>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636968" name="AutoShape 40"/>
          <p:cNvSpPr>
            <a:spLocks/>
          </p:cNvSpPr>
          <p:nvPr/>
        </p:nvSpPr>
        <p:spPr bwMode="auto">
          <a:xfrm>
            <a:off x="6804025" y="4217988"/>
            <a:ext cx="1403350" cy="828675"/>
          </a:xfrm>
          <a:prstGeom prst="borderCallout2">
            <a:avLst>
              <a:gd name="adj1" fmla="val 13792"/>
              <a:gd name="adj2" fmla="val -5431"/>
              <a:gd name="adj3" fmla="val 13792"/>
              <a:gd name="adj4" fmla="val -18551"/>
              <a:gd name="adj5" fmla="val 64176"/>
              <a:gd name="adj6" fmla="val -60069"/>
            </a:avLst>
          </a:prstGeom>
          <a:solidFill>
            <a:srgbClr val="CCFFCC"/>
          </a:solidFill>
          <a:ln w="9525" algn="ctr">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ja-JP" sz="1200"/>
              <a:t>【</a:t>
            </a:r>
            <a:r>
              <a:rPr lang="ja-JP" altLang="en-US" sz="1200"/>
              <a:t>例</a:t>
            </a:r>
            <a:r>
              <a:rPr lang="en-US" altLang="ja-JP" sz="1200"/>
              <a:t>】</a:t>
            </a:r>
          </a:p>
          <a:p>
            <a:pPr algn="l"/>
            <a:r>
              <a:rPr lang="ja-JP" altLang="en-US" sz="1200"/>
              <a:t>閾値付近でアナログ値が上下したときの動作</a:t>
            </a:r>
          </a:p>
        </p:txBody>
      </p:sp>
      <p:sp>
        <p:nvSpPr>
          <p:cNvPr id="636969" name="AutoShape 41"/>
          <p:cNvSpPr>
            <a:spLocks noChangeArrowheads="1"/>
          </p:cNvSpPr>
          <p:nvPr/>
        </p:nvSpPr>
        <p:spPr bwMode="auto">
          <a:xfrm>
            <a:off x="539750" y="1916113"/>
            <a:ext cx="485775" cy="4284662"/>
          </a:xfrm>
          <a:prstGeom prst="upDownArrow">
            <a:avLst>
              <a:gd name="adj1" fmla="val 58463"/>
              <a:gd name="adj2" fmla="val 96084"/>
            </a:avLst>
          </a:prstGeom>
          <a:gradFill rotWithShape="1">
            <a:gsLst>
              <a:gs pos="0">
                <a:schemeClr val="bg1"/>
              </a:gs>
              <a:gs pos="100000">
                <a:srgbClr val="FF9900"/>
              </a:gs>
            </a:gsLst>
            <a:lin ang="5400000" scaled="1"/>
          </a:gradFill>
          <a:ln w="952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b="1"/>
              <a:t>高</a:t>
            </a:r>
          </a:p>
          <a:p>
            <a:endParaRPr lang="ja-JP" altLang="en-US" sz="1800" b="1"/>
          </a:p>
          <a:p>
            <a:endParaRPr lang="ja-JP" altLang="en-US" sz="1800" b="1"/>
          </a:p>
          <a:p>
            <a:endParaRPr lang="ja-JP" altLang="en-US" sz="1800" b="1"/>
          </a:p>
          <a:p>
            <a:endParaRPr lang="ja-JP" altLang="en-US" sz="1800" b="1"/>
          </a:p>
          <a:p>
            <a:r>
              <a:rPr lang="ja-JP" altLang="en-US" sz="1800" b="1"/>
              <a:t>抽</a:t>
            </a:r>
          </a:p>
          <a:p>
            <a:r>
              <a:rPr lang="ja-JP" altLang="en-US" sz="1800" b="1"/>
              <a:t>象</a:t>
            </a:r>
          </a:p>
          <a:p>
            <a:r>
              <a:rPr lang="ja-JP" altLang="en-US" sz="1800" b="1"/>
              <a:t>度</a:t>
            </a:r>
          </a:p>
          <a:p>
            <a:endParaRPr lang="ja-JP" altLang="en-US" sz="1800" b="1"/>
          </a:p>
          <a:p>
            <a:endParaRPr lang="ja-JP" altLang="en-US" sz="1800" b="1"/>
          </a:p>
          <a:p>
            <a:endParaRPr lang="ja-JP" altLang="en-US" sz="1800" b="1"/>
          </a:p>
          <a:p>
            <a:endParaRPr lang="ja-JP" altLang="en-US" sz="1800" b="1"/>
          </a:p>
          <a:p>
            <a:endParaRPr lang="ja-JP" altLang="en-US" sz="1800" b="1"/>
          </a:p>
          <a:p>
            <a:r>
              <a:rPr lang="ja-JP" altLang="en-US" sz="1800" b="1"/>
              <a:t>低</a:t>
            </a:r>
            <a:endParaRPr lang="ja-JP" altLang="en-US" sz="1800"/>
          </a:p>
        </p:txBody>
      </p:sp>
      <p:sp>
        <p:nvSpPr>
          <p:cNvPr id="636970" name="AutoShape 42"/>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6971" name="AutoShape 43"/>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6972" name="AutoShape 44"/>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6973" name="AutoShape 45"/>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6974" name="AutoShape 46"/>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6975" name="AutoShape 47"/>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6976" name="AutoShape 48"/>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6977" name="AutoShape 49"/>
          <p:cNvSpPr>
            <a:spLocks noChangeArrowheads="1"/>
          </p:cNvSpPr>
          <p:nvPr/>
        </p:nvSpPr>
        <p:spPr bwMode="auto">
          <a:xfrm>
            <a:off x="662463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　要求分析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スライド番号プレースホルダー 3"/>
          <p:cNvSpPr>
            <a:spLocks noGrp="1"/>
          </p:cNvSpPr>
          <p:nvPr>
            <p:ph type="sldNum" sz="quarter" idx="10"/>
          </p:nvPr>
        </p:nvSpPr>
        <p:spPr/>
        <p:txBody>
          <a:bodyPr/>
          <a:lstStyle/>
          <a:p>
            <a:fld id="{B5AF5CA0-5F85-4BD9-B120-77F126D4923D}" type="slidenum">
              <a:rPr lang="en-US" altLang="ja-JP"/>
              <a:pPr/>
              <a:t>7</a:t>
            </a:fld>
            <a:r>
              <a:rPr lang="en-US" altLang="ja-JP"/>
              <a:t> </a:t>
            </a:r>
            <a:r>
              <a:rPr lang="en-US" altLang="ja-JP" sz="900"/>
              <a:t>/29</a:t>
            </a:r>
          </a:p>
        </p:txBody>
      </p:sp>
      <p:sp>
        <p:nvSpPr>
          <p:cNvPr id="635906" name="Rectangle 2"/>
          <p:cNvSpPr>
            <a:spLocks noGrp="1" noChangeArrowheads="1"/>
          </p:cNvSpPr>
          <p:nvPr>
            <p:ph type="title"/>
          </p:nvPr>
        </p:nvSpPr>
        <p:spPr/>
        <p:txBody>
          <a:bodyPr/>
          <a:lstStyle/>
          <a:p>
            <a:r>
              <a:rPr lang="ja-JP" altLang="en-US"/>
              <a:t>テスト観点の漏れを防ぐための工夫</a:t>
            </a:r>
          </a:p>
        </p:txBody>
      </p:sp>
      <p:sp>
        <p:nvSpPr>
          <p:cNvPr id="635908" name="Rectangle 4"/>
          <p:cNvSpPr>
            <a:spLocks noChangeArrowheads="1"/>
          </p:cNvSpPr>
          <p:nvPr/>
        </p:nvSpPr>
        <p:spPr bwMode="auto">
          <a:xfrm>
            <a:off x="287338" y="836613"/>
            <a:ext cx="8534400" cy="50482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r>
              <a:rPr lang="ja-JP" altLang="en-US" sz="2000">
                <a:latin typeface="Tahoma" panose="020B0604030504040204" pitchFamily="34" charset="0"/>
              </a:rPr>
              <a:t>自力</a:t>
            </a:r>
            <a:r>
              <a:rPr lang="en-US" altLang="ja-JP" sz="2000">
                <a:latin typeface="Tahoma" panose="020B0604030504040204" pitchFamily="34" charset="0"/>
              </a:rPr>
              <a:t>(</a:t>
            </a:r>
            <a:r>
              <a:rPr lang="ja-JP" altLang="en-US" sz="2000">
                <a:latin typeface="Tahoma" panose="020B0604030504040204" pitchFamily="34" charset="0"/>
              </a:rPr>
              <a:t>がんばり</a:t>
            </a:r>
            <a:r>
              <a:rPr lang="en-US" altLang="ja-JP" sz="2000">
                <a:latin typeface="Tahoma" panose="020B0604030504040204" pitchFamily="34" charset="0"/>
              </a:rPr>
              <a:t>)</a:t>
            </a:r>
            <a:r>
              <a:rPr lang="ja-JP" altLang="en-US" sz="2000">
                <a:latin typeface="Tahoma" panose="020B0604030504040204" pitchFamily="34" charset="0"/>
              </a:rPr>
              <a:t>では気づけるテスト観点に限界がある</a:t>
            </a:r>
          </a:p>
        </p:txBody>
      </p:sp>
      <p:sp>
        <p:nvSpPr>
          <p:cNvPr id="635913" name="AutoShape 9"/>
          <p:cNvSpPr>
            <a:spLocks noChangeArrowheads="1"/>
          </p:cNvSpPr>
          <p:nvPr/>
        </p:nvSpPr>
        <p:spPr bwMode="auto">
          <a:xfrm>
            <a:off x="4249738" y="4184650"/>
            <a:ext cx="647700" cy="468313"/>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sp>
        <p:nvSpPr>
          <p:cNvPr id="635914" name="AutoShape 10"/>
          <p:cNvSpPr>
            <a:spLocks noChangeArrowheads="1"/>
          </p:cNvSpPr>
          <p:nvPr/>
        </p:nvSpPr>
        <p:spPr bwMode="auto">
          <a:xfrm>
            <a:off x="3889375" y="5084763"/>
            <a:ext cx="647700" cy="468312"/>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sp>
        <p:nvSpPr>
          <p:cNvPr id="635915" name="AutoShape 11"/>
          <p:cNvSpPr>
            <a:spLocks noChangeArrowheads="1"/>
          </p:cNvSpPr>
          <p:nvPr/>
        </p:nvSpPr>
        <p:spPr bwMode="auto">
          <a:xfrm>
            <a:off x="4681538" y="5084763"/>
            <a:ext cx="647700" cy="468312"/>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cxnSp>
        <p:nvCxnSpPr>
          <p:cNvPr id="635916" name="AutoShape 12"/>
          <p:cNvCxnSpPr>
            <a:cxnSpLocks noChangeShapeType="1"/>
            <a:stCxn id="635913" idx="2"/>
            <a:endCxn id="635915" idx="0"/>
          </p:cNvCxnSpPr>
          <p:nvPr/>
        </p:nvCxnSpPr>
        <p:spPr bwMode="auto">
          <a:xfrm rot="16200000" flipH="1">
            <a:off x="4573588" y="4652963"/>
            <a:ext cx="431800" cy="431800"/>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917" name="AutoShape 13"/>
          <p:cNvCxnSpPr>
            <a:cxnSpLocks noChangeShapeType="1"/>
            <a:stCxn id="635913" idx="2"/>
            <a:endCxn id="635914" idx="0"/>
          </p:cNvCxnSpPr>
          <p:nvPr/>
        </p:nvCxnSpPr>
        <p:spPr bwMode="auto">
          <a:xfrm rot="5400000">
            <a:off x="4177507" y="4688681"/>
            <a:ext cx="431800" cy="360363"/>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918" name="AutoShape 14"/>
          <p:cNvSpPr>
            <a:spLocks noChangeArrowheads="1"/>
          </p:cNvSpPr>
          <p:nvPr/>
        </p:nvSpPr>
        <p:spPr bwMode="auto">
          <a:xfrm>
            <a:off x="1296988" y="4184650"/>
            <a:ext cx="647700" cy="468313"/>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sp>
        <p:nvSpPr>
          <p:cNvPr id="635919" name="AutoShape 15"/>
          <p:cNvSpPr>
            <a:spLocks noChangeArrowheads="1"/>
          </p:cNvSpPr>
          <p:nvPr/>
        </p:nvSpPr>
        <p:spPr bwMode="auto">
          <a:xfrm>
            <a:off x="576263" y="5084763"/>
            <a:ext cx="647700" cy="468312"/>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sp>
        <p:nvSpPr>
          <p:cNvPr id="635920" name="AutoShape 16"/>
          <p:cNvSpPr>
            <a:spLocks noChangeArrowheads="1"/>
          </p:cNvSpPr>
          <p:nvPr/>
        </p:nvSpPr>
        <p:spPr bwMode="auto">
          <a:xfrm>
            <a:off x="1358900" y="5084763"/>
            <a:ext cx="647700" cy="468312"/>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cxnSp>
        <p:nvCxnSpPr>
          <p:cNvPr id="635921" name="AutoShape 17"/>
          <p:cNvCxnSpPr>
            <a:cxnSpLocks noChangeShapeType="1"/>
            <a:stCxn id="635918" idx="2"/>
            <a:endCxn id="635920" idx="0"/>
          </p:cNvCxnSpPr>
          <p:nvPr/>
        </p:nvCxnSpPr>
        <p:spPr bwMode="auto">
          <a:xfrm rot="16200000" flipH="1">
            <a:off x="1435894" y="4837907"/>
            <a:ext cx="431800" cy="61912"/>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922" name="AutoShape 18"/>
          <p:cNvCxnSpPr>
            <a:cxnSpLocks noChangeShapeType="1"/>
            <a:stCxn id="635918" idx="2"/>
            <a:endCxn id="635919" idx="0"/>
          </p:cNvCxnSpPr>
          <p:nvPr/>
        </p:nvCxnSpPr>
        <p:spPr bwMode="auto">
          <a:xfrm rot="5400000">
            <a:off x="1044576" y="4508500"/>
            <a:ext cx="431800" cy="720725"/>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923" name="AutoShape 19"/>
          <p:cNvSpPr>
            <a:spLocks noChangeArrowheads="1"/>
          </p:cNvSpPr>
          <p:nvPr/>
        </p:nvSpPr>
        <p:spPr bwMode="auto">
          <a:xfrm>
            <a:off x="2151063" y="5084763"/>
            <a:ext cx="647700" cy="468312"/>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cxnSp>
        <p:nvCxnSpPr>
          <p:cNvPr id="635924" name="AutoShape 20"/>
          <p:cNvCxnSpPr>
            <a:cxnSpLocks noChangeShapeType="1"/>
            <a:stCxn id="635918" idx="2"/>
            <a:endCxn id="635923" idx="0"/>
          </p:cNvCxnSpPr>
          <p:nvPr/>
        </p:nvCxnSpPr>
        <p:spPr bwMode="auto">
          <a:xfrm rot="16200000" flipH="1">
            <a:off x="1831976" y="4441825"/>
            <a:ext cx="431800" cy="854075"/>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925" name="AutoShape 21"/>
          <p:cNvSpPr>
            <a:spLocks noChangeArrowheads="1"/>
          </p:cNvSpPr>
          <p:nvPr/>
        </p:nvSpPr>
        <p:spPr bwMode="auto">
          <a:xfrm rot="8054196">
            <a:off x="1835944" y="3694906"/>
            <a:ext cx="612775" cy="252413"/>
          </a:xfrm>
          <a:prstGeom prst="rightArrow">
            <a:avLst>
              <a:gd name="adj1" fmla="val 48417"/>
              <a:gd name="adj2" fmla="val 105682"/>
            </a:avLst>
          </a:prstGeom>
          <a:gradFill rotWithShape="0">
            <a:gsLst>
              <a:gs pos="0">
                <a:srgbClr val="99FF99"/>
              </a:gs>
              <a:gs pos="100000">
                <a:srgbClr val="CCFFCC"/>
              </a:gs>
            </a:gsLst>
            <a:lin ang="5400000" scaled="1"/>
          </a:gra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5926" name="AutoShape 22"/>
          <p:cNvSpPr>
            <a:spLocks noChangeArrowheads="1"/>
          </p:cNvSpPr>
          <p:nvPr/>
        </p:nvSpPr>
        <p:spPr bwMode="auto">
          <a:xfrm rot="5211976">
            <a:off x="4445794" y="3698081"/>
            <a:ext cx="504825" cy="252413"/>
          </a:xfrm>
          <a:prstGeom prst="rightArrow">
            <a:avLst>
              <a:gd name="adj1" fmla="val 48417"/>
              <a:gd name="adj2" fmla="val 87065"/>
            </a:avLst>
          </a:prstGeom>
          <a:gradFill rotWithShape="0">
            <a:gsLst>
              <a:gs pos="0">
                <a:srgbClr val="99FF99"/>
              </a:gs>
              <a:gs pos="100000">
                <a:srgbClr val="CCFFCC"/>
              </a:gs>
            </a:gsLst>
            <a:lin ang="5400000" scaled="1"/>
          </a:gra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5927" name="AutoShape 23"/>
          <p:cNvSpPr>
            <a:spLocks noChangeArrowheads="1"/>
          </p:cNvSpPr>
          <p:nvPr/>
        </p:nvSpPr>
        <p:spPr bwMode="auto">
          <a:xfrm>
            <a:off x="2844800" y="2781300"/>
            <a:ext cx="3419475" cy="719138"/>
          </a:xfrm>
          <a:prstGeom prst="flowChartDocumen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テストベース</a:t>
            </a:r>
          </a:p>
        </p:txBody>
      </p:sp>
      <p:sp>
        <p:nvSpPr>
          <p:cNvPr id="635928" name="AutoShape 24"/>
          <p:cNvSpPr>
            <a:spLocks noChangeArrowheads="1"/>
          </p:cNvSpPr>
          <p:nvPr/>
        </p:nvSpPr>
        <p:spPr bwMode="auto">
          <a:xfrm>
            <a:off x="3024188" y="4148138"/>
            <a:ext cx="647700" cy="468312"/>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sp>
        <p:nvSpPr>
          <p:cNvPr id="635929" name="AutoShape 25"/>
          <p:cNvSpPr>
            <a:spLocks noChangeArrowheads="1"/>
          </p:cNvSpPr>
          <p:nvPr/>
        </p:nvSpPr>
        <p:spPr bwMode="auto">
          <a:xfrm>
            <a:off x="3024188" y="5084763"/>
            <a:ext cx="647700" cy="468312"/>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cxnSp>
        <p:nvCxnSpPr>
          <p:cNvPr id="635930" name="AutoShape 26"/>
          <p:cNvCxnSpPr>
            <a:cxnSpLocks noChangeShapeType="1"/>
            <a:stCxn id="635928" idx="2"/>
            <a:endCxn id="635929" idx="0"/>
          </p:cNvCxnSpPr>
          <p:nvPr/>
        </p:nvCxnSpPr>
        <p:spPr bwMode="auto">
          <a:xfrm rot="5400000">
            <a:off x="3113881" y="4850607"/>
            <a:ext cx="46831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931" name="AutoShape 27"/>
          <p:cNvSpPr>
            <a:spLocks noChangeArrowheads="1"/>
          </p:cNvSpPr>
          <p:nvPr/>
        </p:nvSpPr>
        <p:spPr bwMode="auto">
          <a:xfrm rot="3696222">
            <a:off x="5849938" y="3662363"/>
            <a:ext cx="576262" cy="252412"/>
          </a:xfrm>
          <a:prstGeom prst="rightArrow">
            <a:avLst>
              <a:gd name="adj1" fmla="val 48417"/>
              <a:gd name="adj2" fmla="val 99385"/>
            </a:avLst>
          </a:prstGeom>
          <a:gradFill rotWithShape="0">
            <a:gsLst>
              <a:gs pos="0">
                <a:srgbClr val="99FF99"/>
              </a:gs>
              <a:gs pos="100000">
                <a:srgbClr val="CCFFCC"/>
              </a:gs>
            </a:gsLst>
            <a:lin ang="5400000" scaled="1"/>
          </a:gra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5932" name="AutoShape 28"/>
          <p:cNvSpPr>
            <a:spLocks noChangeArrowheads="1"/>
          </p:cNvSpPr>
          <p:nvPr/>
        </p:nvSpPr>
        <p:spPr bwMode="auto">
          <a:xfrm>
            <a:off x="5905500" y="4184650"/>
            <a:ext cx="647700" cy="468313"/>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sp>
        <p:nvSpPr>
          <p:cNvPr id="635933" name="AutoShape 29"/>
          <p:cNvSpPr>
            <a:spLocks noChangeArrowheads="1"/>
          </p:cNvSpPr>
          <p:nvPr/>
        </p:nvSpPr>
        <p:spPr bwMode="auto">
          <a:xfrm>
            <a:off x="5538788" y="5084763"/>
            <a:ext cx="647700" cy="468312"/>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sp>
        <p:nvSpPr>
          <p:cNvPr id="635934" name="AutoShape 30"/>
          <p:cNvSpPr>
            <a:spLocks noChangeArrowheads="1"/>
          </p:cNvSpPr>
          <p:nvPr/>
        </p:nvSpPr>
        <p:spPr bwMode="auto">
          <a:xfrm>
            <a:off x="6337300" y="5084763"/>
            <a:ext cx="647700" cy="468312"/>
          </a:xfrm>
          <a:prstGeom prst="flowChartAlternateProcess">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cxnSp>
        <p:nvCxnSpPr>
          <p:cNvPr id="635935" name="AutoShape 31"/>
          <p:cNvCxnSpPr>
            <a:cxnSpLocks noChangeShapeType="1"/>
            <a:stCxn id="635932" idx="2"/>
            <a:endCxn id="635934" idx="0"/>
          </p:cNvCxnSpPr>
          <p:nvPr/>
        </p:nvCxnSpPr>
        <p:spPr bwMode="auto">
          <a:xfrm rot="16200000" flipH="1">
            <a:off x="6229350" y="4652963"/>
            <a:ext cx="431800" cy="431800"/>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936" name="AutoShape 32"/>
          <p:cNvCxnSpPr>
            <a:cxnSpLocks noChangeShapeType="1"/>
            <a:stCxn id="635932" idx="2"/>
            <a:endCxn id="635933" idx="0"/>
          </p:cNvCxnSpPr>
          <p:nvPr/>
        </p:nvCxnSpPr>
        <p:spPr bwMode="auto">
          <a:xfrm rot="5400000">
            <a:off x="5830094" y="4685507"/>
            <a:ext cx="431800" cy="366712"/>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937" name="AutoShape 33"/>
          <p:cNvSpPr>
            <a:spLocks noChangeArrowheads="1"/>
          </p:cNvSpPr>
          <p:nvPr/>
        </p:nvSpPr>
        <p:spPr bwMode="auto">
          <a:xfrm rot="5924769">
            <a:off x="3420269" y="3680619"/>
            <a:ext cx="396875" cy="252413"/>
          </a:xfrm>
          <a:prstGeom prst="rightArrow">
            <a:avLst>
              <a:gd name="adj1" fmla="val 48417"/>
              <a:gd name="adj2" fmla="val 68447"/>
            </a:avLst>
          </a:prstGeom>
          <a:gradFill rotWithShape="0">
            <a:gsLst>
              <a:gs pos="0">
                <a:srgbClr val="99FF99"/>
              </a:gs>
              <a:gs pos="100000">
                <a:srgbClr val="CCFFCC"/>
              </a:gs>
            </a:gsLst>
            <a:lin ang="5400000" scaled="1"/>
          </a:gra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5939" name="AutoShape 35"/>
          <p:cNvSpPr>
            <a:spLocks noChangeArrowheads="1"/>
          </p:cNvSpPr>
          <p:nvPr/>
        </p:nvSpPr>
        <p:spPr bwMode="auto">
          <a:xfrm rot="8368659">
            <a:off x="6146800" y="2312988"/>
            <a:ext cx="503238" cy="350837"/>
          </a:xfrm>
          <a:prstGeom prst="rightArrow">
            <a:avLst>
              <a:gd name="adj1" fmla="val 48417"/>
              <a:gd name="adj2" fmla="val 62443"/>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5940" name="AutoShape 36"/>
          <p:cNvSpPr>
            <a:spLocks noChangeArrowheads="1"/>
          </p:cNvSpPr>
          <p:nvPr/>
        </p:nvSpPr>
        <p:spPr bwMode="auto">
          <a:xfrm rot="3171075">
            <a:off x="6669088" y="3627438"/>
            <a:ext cx="576262" cy="252412"/>
          </a:xfrm>
          <a:prstGeom prst="rightArrow">
            <a:avLst>
              <a:gd name="adj1" fmla="val 50000"/>
              <a:gd name="adj2" fmla="val 57076"/>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5941" name="AutoShape 37"/>
          <p:cNvSpPr>
            <a:spLocks noChangeArrowheads="1"/>
          </p:cNvSpPr>
          <p:nvPr/>
        </p:nvSpPr>
        <p:spPr bwMode="auto">
          <a:xfrm>
            <a:off x="7486650" y="4184650"/>
            <a:ext cx="647700" cy="468313"/>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sp>
        <p:nvSpPr>
          <p:cNvPr id="635942" name="AutoShape 38"/>
          <p:cNvSpPr>
            <a:spLocks noChangeArrowheads="1"/>
          </p:cNvSpPr>
          <p:nvPr/>
        </p:nvSpPr>
        <p:spPr bwMode="auto">
          <a:xfrm>
            <a:off x="7124700" y="5084763"/>
            <a:ext cx="647700" cy="468312"/>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sp>
        <p:nvSpPr>
          <p:cNvPr id="635943" name="AutoShape 39"/>
          <p:cNvSpPr>
            <a:spLocks noChangeArrowheads="1"/>
          </p:cNvSpPr>
          <p:nvPr/>
        </p:nvSpPr>
        <p:spPr bwMode="auto">
          <a:xfrm>
            <a:off x="7920038" y="5084763"/>
            <a:ext cx="647700" cy="468312"/>
          </a:xfrm>
          <a:prstGeom prst="flowChartAlternateProcess">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t>テスト</a:t>
            </a:r>
          </a:p>
          <a:p>
            <a:r>
              <a:rPr lang="ja-JP" altLang="en-US" sz="1400"/>
              <a:t>観点</a:t>
            </a:r>
          </a:p>
        </p:txBody>
      </p:sp>
      <p:cxnSp>
        <p:nvCxnSpPr>
          <p:cNvPr id="635944" name="AutoShape 40"/>
          <p:cNvCxnSpPr>
            <a:cxnSpLocks noChangeShapeType="1"/>
            <a:stCxn id="635941" idx="2"/>
            <a:endCxn id="635943" idx="0"/>
          </p:cNvCxnSpPr>
          <p:nvPr/>
        </p:nvCxnSpPr>
        <p:spPr bwMode="auto">
          <a:xfrm rot="16200000" flipH="1">
            <a:off x="7811294" y="4652169"/>
            <a:ext cx="431800" cy="433388"/>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5945" name="AutoShape 41"/>
          <p:cNvCxnSpPr>
            <a:cxnSpLocks noChangeShapeType="1"/>
            <a:stCxn id="635941" idx="2"/>
            <a:endCxn id="635942" idx="0"/>
          </p:cNvCxnSpPr>
          <p:nvPr/>
        </p:nvCxnSpPr>
        <p:spPr bwMode="auto">
          <a:xfrm rot="5400000">
            <a:off x="7413625" y="4687888"/>
            <a:ext cx="431800" cy="361950"/>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953" name="AutoShape 49"/>
          <p:cNvSpPr>
            <a:spLocks noChangeArrowheads="1"/>
          </p:cNvSpPr>
          <p:nvPr/>
        </p:nvSpPr>
        <p:spPr bwMode="auto">
          <a:xfrm rot="7274149">
            <a:off x="2653507" y="3717131"/>
            <a:ext cx="468312" cy="250825"/>
          </a:xfrm>
          <a:prstGeom prst="rightArrow">
            <a:avLst>
              <a:gd name="adj1" fmla="val 50000"/>
              <a:gd name="adj2" fmla="val 46677"/>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5954" name="AutoShape 50"/>
          <p:cNvSpPr>
            <a:spLocks noChangeArrowheads="1"/>
          </p:cNvSpPr>
          <p:nvPr/>
        </p:nvSpPr>
        <p:spPr bwMode="auto">
          <a:xfrm rot="1837160">
            <a:off x="2546350" y="2312988"/>
            <a:ext cx="503238" cy="350837"/>
          </a:xfrm>
          <a:prstGeom prst="rightArrow">
            <a:avLst>
              <a:gd name="adj1" fmla="val 48417"/>
              <a:gd name="adj2" fmla="val 62443"/>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5955" name="AutoShape 51"/>
          <p:cNvSpPr>
            <a:spLocks noChangeArrowheads="1"/>
          </p:cNvSpPr>
          <p:nvPr/>
        </p:nvSpPr>
        <p:spPr bwMode="auto">
          <a:xfrm rot="4195478">
            <a:off x="5192712" y="3627438"/>
            <a:ext cx="468313" cy="287338"/>
          </a:xfrm>
          <a:prstGeom prst="rightArrow">
            <a:avLst>
              <a:gd name="adj1" fmla="val 50000"/>
              <a:gd name="adj2" fmla="val 40746"/>
            </a:avLst>
          </a:prstGeom>
          <a:solidFill>
            <a:srgbClr val="FFFF9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35956" name="Rectangle 52"/>
          <p:cNvSpPr>
            <a:spLocks noChangeArrowheads="1"/>
          </p:cNvSpPr>
          <p:nvPr/>
        </p:nvSpPr>
        <p:spPr bwMode="auto">
          <a:xfrm>
            <a:off x="503238" y="2349500"/>
            <a:ext cx="1655762" cy="539750"/>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顧客の目的</a:t>
            </a:r>
          </a:p>
        </p:txBody>
      </p:sp>
      <p:sp>
        <p:nvSpPr>
          <p:cNvPr id="635957" name="Rectangle 53"/>
          <p:cNvSpPr>
            <a:spLocks noChangeArrowheads="1"/>
          </p:cNvSpPr>
          <p:nvPr/>
        </p:nvSpPr>
        <p:spPr bwMode="auto">
          <a:xfrm>
            <a:off x="1763713" y="1593850"/>
            <a:ext cx="1655762" cy="539750"/>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品質特性</a:t>
            </a:r>
          </a:p>
        </p:txBody>
      </p:sp>
      <p:sp>
        <p:nvSpPr>
          <p:cNvPr id="635958" name="Rectangle 54"/>
          <p:cNvSpPr>
            <a:spLocks noChangeArrowheads="1"/>
          </p:cNvSpPr>
          <p:nvPr/>
        </p:nvSpPr>
        <p:spPr bwMode="auto">
          <a:xfrm>
            <a:off x="5580063" y="1593850"/>
            <a:ext cx="1655762" cy="539750"/>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過去の不具合</a:t>
            </a:r>
          </a:p>
        </p:txBody>
      </p:sp>
      <p:sp>
        <p:nvSpPr>
          <p:cNvPr id="635959" name="Rectangle 55"/>
          <p:cNvSpPr>
            <a:spLocks noChangeArrowheads="1"/>
          </p:cNvSpPr>
          <p:nvPr/>
        </p:nvSpPr>
        <p:spPr bwMode="auto">
          <a:xfrm>
            <a:off x="6948488" y="2349500"/>
            <a:ext cx="1655762" cy="539750"/>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システムの知識</a:t>
            </a:r>
          </a:p>
        </p:txBody>
      </p:sp>
      <p:sp>
        <p:nvSpPr>
          <p:cNvPr id="635960" name="Rectangle 56"/>
          <p:cNvSpPr>
            <a:spLocks noChangeArrowheads="1"/>
          </p:cNvSpPr>
          <p:nvPr/>
        </p:nvSpPr>
        <p:spPr bwMode="auto">
          <a:xfrm>
            <a:off x="3671888" y="1593850"/>
            <a:ext cx="1655762" cy="5397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自力</a:t>
            </a:r>
            <a:r>
              <a:rPr lang="en-US" altLang="ja-JP" sz="1800"/>
              <a:t>(</a:t>
            </a:r>
            <a:r>
              <a:rPr lang="ja-JP" altLang="en-US" sz="1800"/>
              <a:t>がんばり</a:t>
            </a:r>
            <a:r>
              <a:rPr lang="en-US" altLang="ja-JP" sz="1800"/>
              <a:t>)</a:t>
            </a:r>
          </a:p>
        </p:txBody>
      </p:sp>
      <p:sp>
        <p:nvSpPr>
          <p:cNvPr id="635961" name="AutoShape 57"/>
          <p:cNvSpPr>
            <a:spLocks noChangeArrowheads="1"/>
          </p:cNvSpPr>
          <p:nvPr/>
        </p:nvSpPr>
        <p:spPr bwMode="auto">
          <a:xfrm rot="5400000">
            <a:off x="4287837" y="2273301"/>
            <a:ext cx="468313" cy="404812"/>
          </a:xfrm>
          <a:prstGeom prst="rightArrow">
            <a:avLst>
              <a:gd name="adj1" fmla="val 48417"/>
              <a:gd name="adj2" fmla="val 50361"/>
            </a:avLst>
          </a:prstGeom>
          <a:gradFill rotWithShape="0">
            <a:gsLst>
              <a:gs pos="0">
                <a:srgbClr val="99FF99"/>
              </a:gs>
              <a:gs pos="100000">
                <a:srgbClr val="CCFFCC"/>
              </a:gs>
            </a:gsLst>
            <a:lin ang="5400000" scaled="1"/>
          </a:gra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pic>
        <p:nvPicPr>
          <p:cNvPr id="635962" name="Picture 58" descr="MC90029346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288" y="5373688"/>
            <a:ext cx="579437" cy="868362"/>
          </a:xfrm>
          <a:prstGeom prst="rect">
            <a:avLst/>
          </a:prstGeom>
          <a:noFill/>
          <a:extLst>
            <a:ext uri="{909E8E84-426E-40DD-AFC4-6F175D3DCCD1}">
              <a14:hiddenFill xmlns:a14="http://schemas.microsoft.com/office/drawing/2010/main">
                <a:solidFill>
                  <a:srgbClr val="FFFFFF"/>
                </a:solidFill>
              </a14:hiddenFill>
            </a:ext>
          </a:extLst>
        </p:spPr>
      </p:pic>
      <p:sp>
        <p:nvSpPr>
          <p:cNvPr id="13317" name="Rectangle 5"/>
          <p:cNvSpPr>
            <a:spLocks noChangeArrowheads="1"/>
          </p:cNvSpPr>
          <p:nvPr/>
        </p:nvSpPr>
        <p:spPr bwMode="auto">
          <a:xfrm>
            <a:off x="1135416" y="5747843"/>
            <a:ext cx="7599873" cy="517469"/>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dirty="0">
                <a:ea typeface="HGP創英角ﾎﾟｯﾌﾟ体" panose="040B0A00000000000000" pitchFamily="50" charset="-128"/>
              </a:rPr>
              <a:t>様々な拠り所を活用して、自力では気づかない視点を補足</a:t>
            </a:r>
            <a:endParaRPr lang="ja-JP" altLang="en-US" dirty="0">
              <a:latin typeface="Arial" panose="020B0604020202020204" pitchFamily="34" charset="0"/>
            </a:endParaRPr>
          </a:p>
        </p:txBody>
      </p:sp>
      <p:pic>
        <p:nvPicPr>
          <p:cNvPr id="635966"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836613"/>
            <a:ext cx="503238" cy="4921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5967" name="AutoShape 63"/>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5968" name="AutoShape 64"/>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5969" name="AutoShape 65"/>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5970" name="AutoShape 66"/>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5971" name="AutoShape 67"/>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5972" name="AutoShape 68"/>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5973" name="AutoShape 69"/>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5974" name="AutoShape 70"/>
          <p:cNvSpPr>
            <a:spLocks noChangeArrowheads="1"/>
          </p:cNvSpPr>
          <p:nvPr/>
        </p:nvSpPr>
        <p:spPr bwMode="auto">
          <a:xfrm>
            <a:off x="662463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　要求分析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5957"/>
                                        </p:tgtEl>
                                        <p:attrNameLst>
                                          <p:attrName>style.visibility</p:attrName>
                                        </p:attrNameLst>
                                      </p:cBhvr>
                                      <p:to>
                                        <p:strVal val="visible"/>
                                      </p:to>
                                    </p:set>
                                    <p:animEffect transition="in" filter="checkerboard(across)">
                                      <p:cBhvr>
                                        <p:cTn id="7" dur="500"/>
                                        <p:tgtEl>
                                          <p:spTgt spid="63595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35956"/>
                                        </p:tgtEl>
                                        <p:attrNameLst>
                                          <p:attrName>style.visibility</p:attrName>
                                        </p:attrNameLst>
                                      </p:cBhvr>
                                      <p:to>
                                        <p:strVal val="visible"/>
                                      </p:to>
                                    </p:set>
                                    <p:animEffect transition="in" filter="checkerboard(across)">
                                      <p:cBhvr>
                                        <p:cTn id="10" dur="500"/>
                                        <p:tgtEl>
                                          <p:spTgt spid="63595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35958"/>
                                        </p:tgtEl>
                                        <p:attrNameLst>
                                          <p:attrName>style.visibility</p:attrName>
                                        </p:attrNameLst>
                                      </p:cBhvr>
                                      <p:to>
                                        <p:strVal val="visible"/>
                                      </p:to>
                                    </p:set>
                                    <p:animEffect transition="in" filter="checkerboard(across)">
                                      <p:cBhvr>
                                        <p:cTn id="13" dur="500"/>
                                        <p:tgtEl>
                                          <p:spTgt spid="63595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35959"/>
                                        </p:tgtEl>
                                        <p:attrNameLst>
                                          <p:attrName>style.visibility</p:attrName>
                                        </p:attrNameLst>
                                      </p:cBhvr>
                                      <p:to>
                                        <p:strVal val="visible"/>
                                      </p:to>
                                    </p:set>
                                    <p:animEffect transition="in" filter="checkerboard(across)">
                                      <p:cBhvr>
                                        <p:cTn id="16" dur="500"/>
                                        <p:tgtEl>
                                          <p:spTgt spid="63595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635954"/>
                                        </p:tgtEl>
                                        <p:attrNameLst>
                                          <p:attrName>style.visibility</p:attrName>
                                        </p:attrNameLst>
                                      </p:cBhvr>
                                      <p:to>
                                        <p:strVal val="visible"/>
                                      </p:to>
                                    </p:set>
                                    <p:animEffect transition="in" filter="checkerboard(across)">
                                      <p:cBhvr>
                                        <p:cTn id="21" dur="500"/>
                                        <p:tgtEl>
                                          <p:spTgt spid="635954"/>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635953"/>
                                        </p:tgtEl>
                                        <p:attrNameLst>
                                          <p:attrName>style.visibility</p:attrName>
                                        </p:attrNameLst>
                                      </p:cBhvr>
                                      <p:to>
                                        <p:strVal val="visible"/>
                                      </p:to>
                                    </p:set>
                                    <p:animEffect transition="in" filter="checkerboard(across)">
                                      <p:cBhvr>
                                        <p:cTn id="24" dur="500"/>
                                        <p:tgtEl>
                                          <p:spTgt spid="635953"/>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635955"/>
                                        </p:tgtEl>
                                        <p:attrNameLst>
                                          <p:attrName>style.visibility</p:attrName>
                                        </p:attrNameLst>
                                      </p:cBhvr>
                                      <p:to>
                                        <p:strVal val="visible"/>
                                      </p:to>
                                    </p:set>
                                    <p:animEffect transition="in" filter="checkerboard(across)">
                                      <p:cBhvr>
                                        <p:cTn id="27" dur="500"/>
                                        <p:tgtEl>
                                          <p:spTgt spid="635955"/>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635940"/>
                                        </p:tgtEl>
                                        <p:attrNameLst>
                                          <p:attrName>style.visibility</p:attrName>
                                        </p:attrNameLst>
                                      </p:cBhvr>
                                      <p:to>
                                        <p:strVal val="visible"/>
                                      </p:to>
                                    </p:set>
                                    <p:animEffect transition="in" filter="checkerboard(across)">
                                      <p:cBhvr>
                                        <p:cTn id="30" dur="500"/>
                                        <p:tgtEl>
                                          <p:spTgt spid="635940"/>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635939"/>
                                        </p:tgtEl>
                                        <p:attrNameLst>
                                          <p:attrName>style.visibility</p:attrName>
                                        </p:attrNameLst>
                                      </p:cBhvr>
                                      <p:to>
                                        <p:strVal val="visible"/>
                                      </p:to>
                                    </p:set>
                                    <p:animEffect transition="in" filter="checkerboard(across)">
                                      <p:cBhvr>
                                        <p:cTn id="33" dur="500"/>
                                        <p:tgtEl>
                                          <p:spTgt spid="635939"/>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635920"/>
                                        </p:tgtEl>
                                        <p:attrNameLst>
                                          <p:attrName>style.visibility</p:attrName>
                                        </p:attrNameLst>
                                      </p:cBhvr>
                                      <p:to>
                                        <p:strVal val="visible"/>
                                      </p:to>
                                    </p:set>
                                    <p:animEffect transition="in" filter="checkerboard(across)">
                                      <p:cBhvr>
                                        <p:cTn id="36" dur="500"/>
                                        <p:tgtEl>
                                          <p:spTgt spid="635920"/>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635923"/>
                                        </p:tgtEl>
                                        <p:attrNameLst>
                                          <p:attrName>style.visibility</p:attrName>
                                        </p:attrNameLst>
                                      </p:cBhvr>
                                      <p:to>
                                        <p:strVal val="visible"/>
                                      </p:to>
                                    </p:set>
                                    <p:animEffect transition="in" filter="checkerboard(across)">
                                      <p:cBhvr>
                                        <p:cTn id="39" dur="500"/>
                                        <p:tgtEl>
                                          <p:spTgt spid="635923"/>
                                        </p:tgtEl>
                                      </p:cBhvr>
                                    </p:animEffect>
                                  </p:childTnLst>
                                </p:cTn>
                              </p:par>
                              <p:par>
                                <p:cTn id="40" presetID="5" presetClass="entr" presetSubtype="10" fill="hold" nodeType="withEffect">
                                  <p:stCondLst>
                                    <p:cond delay="0"/>
                                  </p:stCondLst>
                                  <p:childTnLst>
                                    <p:set>
                                      <p:cBhvr>
                                        <p:cTn id="41" dur="1" fill="hold">
                                          <p:stCondLst>
                                            <p:cond delay="0"/>
                                          </p:stCondLst>
                                        </p:cTn>
                                        <p:tgtEl>
                                          <p:spTgt spid="635921"/>
                                        </p:tgtEl>
                                        <p:attrNameLst>
                                          <p:attrName>style.visibility</p:attrName>
                                        </p:attrNameLst>
                                      </p:cBhvr>
                                      <p:to>
                                        <p:strVal val="visible"/>
                                      </p:to>
                                    </p:set>
                                    <p:animEffect transition="in" filter="checkerboard(across)">
                                      <p:cBhvr>
                                        <p:cTn id="42" dur="500"/>
                                        <p:tgtEl>
                                          <p:spTgt spid="635921"/>
                                        </p:tgtEl>
                                      </p:cBhvr>
                                    </p:animEffect>
                                  </p:childTnLst>
                                </p:cTn>
                              </p:par>
                              <p:par>
                                <p:cTn id="43" presetID="5" presetClass="entr" presetSubtype="10" fill="hold" nodeType="withEffect">
                                  <p:stCondLst>
                                    <p:cond delay="0"/>
                                  </p:stCondLst>
                                  <p:childTnLst>
                                    <p:set>
                                      <p:cBhvr>
                                        <p:cTn id="44" dur="1" fill="hold">
                                          <p:stCondLst>
                                            <p:cond delay="0"/>
                                          </p:stCondLst>
                                        </p:cTn>
                                        <p:tgtEl>
                                          <p:spTgt spid="635924"/>
                                        </p:tgtEl>
                                        <p:attrNameLst>
                                          <p:attrName>style.visibility</p:attrName>
                                        </p:attrNameLst>
                                      </p:cBhvr>
                                      <p:to>
                                        <p:strVal val="visible"/>
                                      </p:to>
                                    </p:set>
                                    <p:animEffect transition="in" filter="checkerboard(across)">
                                      <p:cBhvr>
                                        <p:cTn id="45" dur="500"/>
                                        <p:tgtEl>
                                          <p:spTgt spid="635924"/>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635933"/>
                                        </p:tgtEl>
                                        <p:attrNameLst>
                                          <p:attrName>style.visibility</p:attrName>
                                        </p:attrNameLst>
                                      </p:cBhvr>
                                      <p:to>
                                        <p:strVal val="visible"/>
                                      </p:to>
                                    </p:set>
                                    <p:animEffect transition="in" filter="checkerboard(across)">
                                      <p:cBhvr>
                                        <p:cTn id="48" dur="500"/>
                                        <p:tgtEl>
                                          <p:spTgt spid="635933"/>
                                        </p:tgtEl>
                                      </p:cBhvr>
                                    </p:animEffect>
                                  </p:childTnLst>
                                </p:cTn>
                              </p:par>
                              <p:par>
                                <p:cTn id="49" presetID="5" presetClass="entr" presetSubtype="10" fill="hold" nodeType="withEffect">
                                  <p:stCondLst>
                                    <p:cond delay="0"/>
                                  </p:stCondLst>
                                  <p:childTnLst>
                                    <p:set>
                                      <p:cBhvr>
                                        <p:cTn id="50" dur="1" fill="hold">
                                          <p:stCondLst>
                                            <p:cond delay="0"/>
                                          </p:stCondLst>
                                        </p:cTn>
                                        <p:tgtEl>
                                          <p:spTgt spid="635936"/>
                                        </p:tgtEl>
                                        <p:attrNameLst>
                                          <p:attrName>style.visibility</p:attrName>
                                        </p:attrNameLst>
                                      </p:cBhvr>
                                      <p:to>
                                        <p:strVal val="visible"/>
                                      </p:to>
                                    </p:set>
                                    <p:animEffect transition="in" filter="checkerboard(across)">
                                      <p:cBhvr>
                                        <p:cTn id="51" dur="500"/>
                                        <p:tgtEl>
                                          <p:spTgt spid="635936"/>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635942"/>
                                        </p:tgtEl>
                                        <p:attrNameLst>
                                          <p:attrName>style.visibility</p:attrName>
                                        </p:attrNameLst>
                                      </p:cBhvr>
                                      <p:to>
                                        <p:strVal val="visible"/>
                                      </p:to>
                                    </p:set>
                                    <p:animEffect transition="in" filter="checkerboard(across)">
                                      <p:cBhvr>
                                        <p:cTn id="54" dur="500"/>
                                        <p:tgtEl>
                                          <p:spTgt spid="635942"/>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635941"/>
                                        </p:tgtEl>
                                        <p:attrNameLst>
                                          <p:attrName>style.visibility</p:attrName>
                                        </p:attrNameLst>
                                      </p:cBhvr>
                                      <p:to>
                                        <p:strVal val="visible"/>
                                      </p:to>
                                    </p:set>
                                    <p:animEffect transition="in" filter="checkerboard(across)">
                                      <p:cBhvr>
                                        <p:cTn id="57" dur="500"/>
                                        <p:tgtEl>
                                          <p:spTgt spid="635941"/>
                                        </p:tgtEl>
                                      </p:cBhvr>
                                    </p:animEffect>
                                  </p:childTnLst>
                                </p:cTn>
                              </p:par>
                              <p:par>
                                <p:cTn id="58" presetID="5" presetClass="entr" presetSubtype="10" fill="hold" nodeType="withEffect">
                                  <p:stCondLst>
                                    <p:cond delay="0"/>
                                  </p:stCondLst>
                                  <p:childTnLst>
                                    <p:set>
                                      <p:cBhvr>
                                        <p:cTn id="59" dur="1" fill="hold">
                                          <p:stCondLst>
                                            <p:cond delay="0"/>
                                          </p:stCondLst>
                                        </p:cTn>
                                        <p:tgtEl>
                                          <p:spTgt spid="635945"/>
                                        </p:tgtEl>
                                        <p:attrNameLst>
                                          <p:attrName>style.visibility</p:attrName>
                                        </p:attrNameLst>
                                      </p:cBhvr>
                                      <p:to>
                                        <p:strVal val="visible"/>
                                      </p:to>
                                    </p:set>
                                    <p:animEffect transition="in" filter="checkerboard(across)">
                                      <p:cBhvr>
                                        <p:cTn id="60" dur="500"/>
                                        <p:tgtEl>
                                          <p:spTgt spid="635945"/>
                                        </p:tgtEl>
                                      </p:cBhvr>
                                    </p:animEffect>
                                  </p:childTnLst>
                                </p:cTn>
                              </p:par>
                              <p:par>
                                <p:cTn id="61" presetID="5" presetClass="entr" presetSubtype="10" fill="hold" nodeType="withEffect">
                                  <p:stCondLst>
                                    <p:cond delay="0"/>
                                  </p:stCondLst>
                                  <p:childTnLst>
                                    <p:set>
                                      <p:cBhvr>
                                        <p:cTn id="62" dur="1" fill="hold">
                                          <p:stCondLst>
                                            <p:cond delay="0"/>
                                          </p:stCondLst>
                                        </p:cTn>
                                        <p:tgtEl>
                                          <p:spTgt spid="635944"/>
                                        </p:tgtEl>
                                        <p:attrNameLst>
                                          <p:attrName>style.visibility</p:attrName>
                                        </p:attrNameLst>
                                      </p:cBhvr>
                                      <p:to>
                                        <p:strVal val="visible"/>
                                      </p:to>
                                    </p:set>
                                    <p:animEffect transition="in" filter="checkerboard(across)">
                                      <p:cBhvr>
                                        <p:cTn id="63" dur="500"/>
                                        <p:tgtEl>
                                          <p:spTgt spid="635944"/>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635943"/>
                                        </p:tgtEl>
                                        <p:attrNameLst>
                                          <p:attrName>style.visibility</p:attrName>
                                        </p:attrNameLst>
                                      </p:cBhvr>
                                      <p:to>
                                        <p:strVal val="visible"/>
                                      </p:to>
                                    </p:set>
                                    <p:animEffect transition="in" filter="checkerboard(across)">
                                      <p:cBhvr>
                                        <p:cTn id="66" dur="500"/>
                                        <p:tgtEl>
                                          <p:spTgt spid="63594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ntr" presetSubtype="10" fill="hold" nodeType="clickEffect">
                                  <p:stCondLst>
                                    <p:cond delay="0"/>
                                  </p:stCondLst>
                                  <p:childTnLst>
                                    <p:set>
                                      <p:cBhvr>
                                        <p:cTn id="70" dur="1" fill="hold">
                                          <p:stCondLst>
                                            <p:cond delay="0"/>
                                          </p:stCondLst>
                                        </p:cTn>
                                        <p:tgtEl>
                                          <p:spTgt spid="635962"/>
                                        </p:tgtEl>
                                        <p:attrNameLst>
                                          <p:attrName>style.visibility</p:attrName>
                                        </p:attrNameLst>
                                      </p:cBhvr>
                                      <p:to>
                                        <p:strVal val="visible"/>
                                      </p:to>
                                    </p:set>
                                    <p:animEffect transition="in" filter="checkerboard(across)">
                                      <p:cBhvr>
                                        <p:cTn id="71" dur="500"/>
                                        <p:tgtEl>
                                          <p:spTgt spid="635962"/>
                                        </p:tgtEl>
                                      </p:cBhvr>
                                    </p:animEffect>
                                  </p:childTnLst>
                                </p:cTn>
                              </p:par>
                              <p:par>
                                <p:cTn id="72" presetID="5" presetClass="entr" presetSubtype="10" fill="hold" nodeType="withEffect">
                                  <p:stCondLst>
                                    <p:cond delay="0"/>
                                  </p:stCondLst>
                                  <p:childTnLst>
                                    <p:set>
                                      <p:cBhvr>
                                        <p:cTn id="73" dur="1" fill="hold">
                                          <p:stCondLst>
                                            <p:cond delay="0"/>
                                          </p:stCondLst>
                                        </p:cTn>
                                        <p:tgtEl>
                                          <p:spTgt spid="13317"/>
                                        </p:tgtEl>
                                        <p:attrNameLst>
                                          <p:attrName>style.visibility</p:attrName>
                                        </p:attrNameLst>
                                      </p:cBhvr>
                                      <p:to>
                                        <p:strVal val="visible"/>
                                      </p:to>
                                    </p:set>
                                    <p:animEffect transition="in" filter="checkerboard(across)">
                                      <p:cBhvr>
                                        <p:cTn id="74"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20" grpId="0" animBg="1"/>
      <p:bldP spid="635923" grpId="0" animBg="1"/>
      <p:bldP spid="635933" grpId="0" animBg="1"/>
      <p:bldP spid="635939" grpId="0" animBg="1"/>
      <p:bldP spid="635940" grpId="0" animBg="1"/>
      <p:bldP spid="635941" grpId="0" animBg="1"/>
      <p:bldP spid="635942" grpId="0" animBg="1"/>
      <p:bldP spid="635943" grpId="0" animBg="1"/>
      <p:bldP spid="635953" grpId="0" animBg="1"/>
      <p:bldP spid="635954" grpId="0" animBg="1"/>
      <p:bldP spid="635955" grpId="0" animBg="1"/>
      <p:bldP spid="635956" grpId="0" animBg="1"/>
      <p:bldP spid="635957" grpId="0" animBg="1"/>
      <p:bldP spid="635958" grpId="0" animBg="1"/>
      <p:bldP spid="6359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スライド番号プレースホルダー 3"/>
          <p:cNvSpPr>
            <a:spLocks noGrp="1"/>
          </p:cNvSpPr>
          <p:nvPr>
            <p:ph type="sldNum" sz="quarter" idx="10"/>
          </p:nvPr>
        </p:nvSpPr>
        <p:spPr/>
        <p:txBody>
          <a:bodyPr/>
          <a:lstStyle/>
          <a:p>
            <a:fld id="{2EF1C4D5-44FE-46EB-BDBE-FB801C3264B4}" type="slidenum">
              <a:rPr lang="en-US" altLang="ja-JP"/>
              <a:pPr/>
              <a:t>8</a:t>
            </a:fld>
            <a:r>
              <a:rPr lang="en-US" altLang="ja-JP"/>
              <a:t> </a:t>
            </a:r>
            <a:r>
              <a:rPr lang="en-US" altLang="ja-JP" sz="900"/>
              <a:t>/29</a:t>
            </a:r>
          </a:p>
        </p:txBody>
      </p:sp>
      <p:sp>
        <p:nvSpPr>
          <p:cNvPr id="637954" name="Rectangle 2"/>
          <p:cNvSpPr>
            <a:spLocks noGrp="1" noChangeArrowheads="1"/>
          </p:cNvSpPr>
          <p:nvPr>
            <p:ph type="title"/>
          </p:nvPr>
        </p:nvSpPr>
        <p:spPr/>
        <p:txBody>
          <a:bodyPr/>
          <a:lstStyle/>
          <a:p>
            <a:r>
              <a:rPr lang="ja-JP" altLang="en-US"/>
              <a:t>「顧客の目的」を拠り所にテスト観点を抽出</a:t>
            </a:r>
          </a:p>
        </p:txBody>
      </p:sp>
      <p:pic>
        <p:nvPicPr>
          <p:cNvPr id="6379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57338"/>
            <a:ext cx="9144000" cy="45450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1" name="Rectangle 9"/>
          <p:cNvSpPr>
            <a:spLocks noChangeArrowheads="1"/>
          </p:cNvSpPr>
          <p:nvPr/>
        </p:nvSpPr>
        <p:spPr bwMode="auto">
          <a:xfrm>
            <a:off x="1763713" y="836613"/>
            <a:ext cx="7056437" cy="828675"/>
          </a:xfrm>
          <a:prstGeom prst="rect">
            <a:avLst/>
          </a:prstGeom>
          <a:solidFill>
            <a:schemeClr val="bg1"/>
          </a:solidFill>
          <a:ln w="9525">
            <a:solidFill>
              <a:srgbClr val="808080"/>
            </a:solidFill>
            <a:miter lim="800000"/>
            <a:headEnd/>
            <a:tailEnd/>
          </a:ln>
          <a:effectLst>
            <a:outerShdw dist="35921" dir="2700000" algn="ctr" rotWithShape="0">
              <a:schemeClr val="bg2"/>
            </a:outerShdw>
          </a:effectLst>
        </p:spPr>
        <p:txBody>
          <a:bodyPr anchor="ctr"/>
          <a:lstStyle/>
          <a:p>
            <a:pPr algn="l">
              <a:buFontTx/>
              <a:buChar char="•"/>
            </a:pPr>
            <a:r>
              <a:rPr lang="en-US" altLang="ja-JP" sz="2000"/>
              <a:t>6W2H</a:t>
            </a:r>
            <a:r>
              <a:rPr lang="ja-JP" altLang="en-US" sz="2000"/>
              <a:t>分析で顧客の目的を捉えて、それをテスト観点として抽出</a:t>
            </a:r>
          </a:p>
          <a:p>
            <a:pPr algn="l">
              <a:buFontTx/>
              <a:buChar char="•"/>
            </a:pPr>
            <a:r>
              <a:rPr lang="en-US" altLang="ja-JP" sz="2000"/>
              <a:t>Why(</a:t>
            </a:r>
            <a:r>
              <a:rPr lang="ja-JP" altLang="en-US" sz="2000"/>
              <a:t>目的</a:t>
            </a:r>
            <a:r>
              <a:rPr lang="en-US" altLang="ja-JP" sz="2000"/>
              <a:t>)</a:t>
            </a:r>
            <a:r>
              <a:rPr lang="ja-JP" altLang="en-US" sz="2000"/>
              <a:t>、</a:t>
            </a:r>
            <a:r>
              <a:rPr lang="en-US" altLang="ja-JP" sz="2000"/>
              <a:t>How(</a:t>
            </a:r>
            <a:r>
              <a:rPr lang="ja-JP" altLang="en-US" sz="2000"/>
              <a:t>どのように</a:t>
            </a:r>
            <a:r>
              <a:rPr lang="en-US" altLang="ja-JP" sz="2000"/>
              <a:t>)</a:t>
            </a:r>
            <a:r>
              <a:rPr lang="ja-JP" altLang="en-US" sz="2000"/>
              <a:t>を主にテスト観点として抽出</a:t>
            </a:r>
          </a:p>
        </p:txBody>
      </p:sp>
      <p:pic>
        <p:nvPicPr>
          <p:cNvPr id="63796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808163"/>
            <a:ext cx="2339975" cy="5619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descr="MC900293466[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288" y="5373688"/>
            <a:ext cx="579437" cy="868362"/>
          </a:xfrm>
          <a:prstGeom prst="rect">
            <a:avLst/>
          </a:prstGeom>
          <a:noFill/>
          <a:extLst>
            <a:ext uri="{909E8E84-426E-40DD-AFC4-6F175D3DCCD1}">
              <a14:hiddenFill xmlns:a14="http://schemas.microsoft.com/office/drawing/2010/main">
                <a:solidFill>
                  <a:srgbClr val="FFFFFF"/>
                </a:solidFill>
              </a14:hiddenFill>
            </a:ext>
          </a:extLst>
        </p:spPr>
      </p:pic>
      <p:sp>
        <p:nvSpPr>
          <p:cNvPr id="13317" name="Rectangle 5"/>
          <p:cNvSpPr>
            <a:spLocks noChangeArrowheads="1"/>
          </p:cNvSpPr>
          <p:nvPr/>
        </p:nvSpPr>
        <p:spPr bwMode="auto">
          <a:xfrm>
            <a:off x="1135416" y="5747843"/>
            <a:ext cx="7599873" cy="517469"/>
          </a:xfrm>
          <a:prstGeom prst="rect">
            <a:avLst/>
          </a:prstGeom>
          <a:solidFill>
            <a:schemeClr val="bg1">
              <a:lumMod val="85000"/>
            </a:schemeClr>
          </a:solidFill>
          <a:ln w="9525" algn="ctr">
            <a:noFill/>
            <a:miter lim="800000"/>
            <a:headEnd/>
            <a:tailEnd/>
          </a:ln>
          <a:effectLst/>
          <a:scene3d>
            <a:camera prst="orthographicFront"/>
            <a:lightRig rig="threePt" dir="t"/>
          </a:scene3d>
          <a:sp3d>
            <a:bevelT/>
          </a:sp3d>
        </p:spPr>
        <p:txBody>
          <a:bodyPr wrap="none" anchor="ctr"/>
          <a:lstStyle>
            <a:lvl1pPr algn="l">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algn="l">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algn="l">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lgn="l">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algn="l">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algn="ctr"/>
            <a:r>
              <a:rPr lang="ja-JP" altLang="en-US" dirty="0">
                <a:ea typeface="HGP創英角ﾎﾟｯﾌﾟ体" panose="040B0A00000000000000" pitchFamily="50" charset="-128"/>
              </a:rPr>
              <a:t>顧客の目的を満たすためのテスト観点を抽出</a:t>
            </a:r>
            <a:endParaRPr lang="ja-JP" altLang="en-US" dirty="0">
              <a:latin typeface="Arial" panose="020B0604020202020204" pitchFamily="34" charset="0"/>
            </a:endParaRPr>
          </a:p>
        </p:txBody>
      </p:sp>
      <p:sp>
        <p:nvSpPr>
          <p:cNvPr id="637956" name="Rectangle 4"/>
          <p:cNvSpPr>
            <a:spLocks noChangeArrowheads="1"/>
          </p:cNvSpPr>
          <p:nvPr/>
        </p:nvSpPr>
        <p:spPr bwMode="auto">
          <a:xfrm>
            <a:off x="215900" y="836613"/>
            <a:ext cx="1476375" cy="82867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800"/>
              <a:t>顧客の目的</a:t>
            </a:r>
          </a:p>
        </p:txBody>
      </p:sp>
      <p:sp>
        <p:nvSpPr>
          <p:cNvPr id="637968" name="AutoShape 16"/>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7969" name="AutoShape 17"/>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7970" name="AutoShape 18"/>
          <p:cNvSpPr>
            <a:spLocks noChangeArrowheads="1"/>
          </p:cNvSpPr>
          <p:nvPr/>
        </p:nvSpPr>
        <p:spPr bwMode="auto">
          <a:xfrm>
            <a:off x="6615113"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要求分析</a:t>
            </a:r>
          </a:p>
        </p:txBody>
      </p:sp>
      <p:sp>
        <p:nvSpPr>
          <p:cNvPr id="637971" name="AutoShape 19"/>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7972" name="AutoShape 20"/>
          <p:cNvSpPr>
            <a:spLocks noChangeArrowheads="1"/>
          </p:cNvSpPr>
          <p:nvPr/>
        </p:nvSpPr>
        <p:spPr bwMode="auto">
          <a:xfrm>
            <a:off x="81724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詳細設計</a:t>
            </a:r>
          </a:p>
        </p:txBody>
      </p:sp>
      <p:sp>
        <p:nvSpPr>
          <p:cNvPr id="637973" name="AutoShape 21"/>
          <p:cNvSpPr>
            <a:spLocks noChangeArrowheads="1"/>
          </p:cNvSpPr>
          <p:nvPr/>
        </p:nvSpPr>
        <p:spPr bwMode="auto">
          <a:xfrm>
            <a:off x="5832475"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　計画</a:t>
            </a:r>
          </a:p>
        </p:txBody>
      </p:sp>
      <p:sp>
        <p:nvSpPr>
          <p:cNvPr id="637974" name="AutoShape 22"/>
          <p:cNvSpPr>
            <a:spLocks noChangeArrowheads="1"/>
          </p:cNvSpPr>
          <p:nvPr/>
        </p:nvSpPr>
        <p:spPr bwMode="auto">
          <a:xfrm>
            <a:off x="7397750" y="6416675"/>
            <a:ext cx="841375" cy="252413"/>
          </a:xfrm>
          <a:prstGeom prst="chevron">
            <a:avLst>
              <a:gd name="adj" fmla="val 33272"/>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effectLst>
                  <a:outerShdw blurRad="38100" dist="38100" dir="2700000" algn="tl">
                    <a:srgbClr val="C0C0C0"/>
                  </a:outerShdw>
                </a:effectLst>
              </a:rPr>
              <a:t>設計</a:t>
            </a:r>
          </a:p>
        </p:txBody>
      </p:sp>
      <p:sp>
        <p:nvSpPr>
          <p:cNvPr id="637975" name="AutoShape 23"/>
          <p:cNvSpPr>
            <a:spLocks noChangeArrowheads="1"/>
          </p:cNvSpPr>
          <p:nvPr/>
        </p:nvSpPr>
        <p:spPr bwMode="auto">
          <a:xfrm>
            <a:off x="6624638" y="6416675"/>
            <a:ext cx="841375" cy="252413"/>
          </a:xfrm>
          <a:prstGeom prst="chevron">
            <a:avLst>
              <a:gd name="adj" fmla="val 33272"/>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200">
                <a:solidFill>
                  <a:schemeClr val="bg1"/>
                </a:solidFill>
                <a:effectLst>
                  <a:outerShdw blurRad="38100" dist="38100" dir="2700000" algn="tl">
                    <a:srgbClr val="000000"/>
                  </a:outerShdw>
                </a:effectLst>
              </a:rPr>
              <a:t>　要求分析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37964"/>
                                        </p:tgtEl>
                                        <p:attrNameLst>
                                          <p:attrName>style.visibility</p:attrName>
                                        </p:attrNameLst>
                                      </p:cBhvr>
                                      <p:to>
                                        <p:strVal val="visible"/>
                                      </p:to>
                                    </p:set>
                                    <p:animEffect transition="in" filter="checkerboard(across)">
                                      <p:cBhvr>
                                        <p:cTn id="7" dur="500"/>
                                        <p:tgtEl>
                                          <p:spTgt spid="637964"/>
                                        </p:tgtEl>
                                      </p:cBhvr>
                                    </p:animEffect>
                                  </p:childTnLst>
                                </p:cTn>
                              </p:par>
                              <p:par>
                                <p:cTn id="8" presetID="5" presetClass="entr" presetSubtype="10" fill="hold" nodeType="withEffect">
                                  <p:stCondLst>
                                    <p:cond delay="0"/>
                                  </p:stCondLst>
                                  <p:childTnLst>
                                    <p:set>
                                      <p:cBhvr>
                                        <p:cTn id="9" dur="1" fill="hold">
                                          <p:stCondLst>
                                            <p:cond delay="0"/>
                                          </p:stCondLst>
                                        </p:cTn>
                                        <p:tgtEl>
                                          <p:spTgt spid="13317"/>
                                        </p:tgtEl>
                                        <p:attrNameLst>
                                          <p:attrName>style.visibility</p:attrName>
                                        </p:attrNameLst>
                                      </p:cBhvr>
                                      <p:to>
                                        <p:strVal val="visible"/>
                                      </p:to>
                                    </p:set>
                                    <p:animEffect transition="in" filter="checkerboard(across)">
                                      <p:cBhvr>
                                        <p:cTn id="10"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標準デザイン">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5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spDef>
    <a:ln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5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19907</TotalTime>
  <Words>2071</Words>
  <Application>Microsoft Office PowerPoint</Application>
  <PresentationFormat>画面に合わせる (4:3)</PresentationFormat>
  <Paragraphs>691</Paragraphs>
  <Slides>31</Slides>
  <Notes>31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31</vt:i4>
      </vt:variant>
    </vt:vector>
  </HeadingPairs>
  <TitlesOfParts>
    <vt:vector size="39" baseType="lpstr">
      <vt:lpstr>HGP創英角ﾎﾟｯﾌﾟ体</vt:lpstr>
      <vt:lpstr>ＭＳ Ｐゴシック</vt:lpstr>
      <vt:lpstr>ＭＳ Ｐ明朝</vt:lpstr>
      <vt:lpstr>Arial</vt:lpstr>
      <vt:lpstr>Tahoma</vt:lpstr>
      <vt:lpstr>Times New Roman</vt:lpstr>
      <vt:lpstr>Wingdings</vt:lpstr>
      <vt:lpstr>標準デザイン</vt:lpstr>
      <vt:lpstr>PowerPoint プレゼンテーション</vt:lpstr>
      <vt:lpstr>AGENDA</vt:lpstr>
      <vt:lpstr>テスト工程のプロセス(全体)</vt:lpstr>
      <vt:lpstr>テスト工程のプロセス(詳細)</vt:lpstr>
      <vt:lpstr>目指したこと</vt:lpstr>
      <vt:lpstr>目指したこと</vt:lpstr>
      <vt:lpstr>テスト観点の漏れを防ぐための工夫　(テスト観点の定義)</vt:lpstr>
      <vt:lpstr>テスト観点の漏れを防ぐための工夫</vt:lpstr>
      <vt:lpstr>「顧客の目的」を拠り所にテスト観点を抽出</vt:lpstr>
      <vt:lpstr>「品質特性」を拠り所にテスト観点を抽出</vt:lpstr>
      <vt:lpstr>「過去の不具合」を拠り所にテスト観点を抽出</vt:lpstr>
      <vt:lpstr>「システムの知識」を拠り所にテスト観点を抽出</vt:lpstr>
      <vt:lpstr>テスト観点一覧の作成</vt:lpstr>
      <vt:lpstr>目指したこと</vt:lpstr>
      <vt:lpstr>テストを効率的に進めるための工夫　(問題点①)</vt:lpstr>
      <vt:lpstr>テストを効率的に進めるための工夫</vt:lpstr>
      <vt:lpstr>テストを効率的に進めるための工夫　(問題点②)</vt:lpstr>
      <vt:lpstr>テストを効率的に進めるための工夫　(ﾃｽﾄｱｰｷﾃｸﾁｬ一部抜粋)</vt:lpstr>
      <vt:lpstr>テストを効率的に進めるための工夫　(テストアーキテクチャ)</vt:lpstr>
      <vt:lpstr>テスト要求一覧の作成</vt:lpstr>
      <vt:lpstr>テスト要求一覧の作成　(各部位の説明1/2)</vt:lpstr>
      <vt:lpstr>テスト要求一覧の作成　(各部位の説明2/2)</vt:lpstr>
      <vt:lpstr>テスト要求一覧の作成</vt:lpstr>
      <vt:lpstr>テスト詳細設計の工夫点</vt:lpstr>
      <vt:lpstr>因子・水準の抽出　(因子)</vt:lpstr>
      <vt:lpstr>因子・水準の抽出　(水準)</vt:lpstr>
      <vt:lpstr>因子・水準の抽出　(FL表)</vt:lpstr>
      <vt:lpstr>因子・水準の抽出　(因子・機能一覧)</vt:lpstr>
      <vt:lpstr>テスト項目一覧の作成(デシジョンテーブルの活用)</vt:lpstr>
      <vt:lpstr>まとめ</vt:lpstr>
      <vt:lpstr>PowerPoint プレゼンテーション</vt:lpstr>
    </vt:vector>
  </TitlesOfParts>
  <Company>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Reiko S</dc:creator>
  <cp:lastModifiedBy>user</cp:lastModifiedBy>
  <cp:revision>539</cp:revision>
  <dcterms:created xsi:type="dcterms:W3CDTF">2008-02-13T05:36:43Z</dcterms:created>
  <dcterms:modified xsi:type="dcterms:W3CDTF">2018-04-09T19:23:02Z</dcterms:modified>
</cp:coreProperties>
</file>