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Стрыгин" userId="c20af0dc399b460a" providerId="LiveId" clId="{FB2C9CCF-B647-480A-8513-3FF6F6304623}"/>
    <pc:docChg chg="modSld sldOrd">
      <pc:chgData name="Дмитрий Стрыгин" userId="c20af0dc399b460a" providerId="LiveId" clId="{FB2C9CCF-B647-480A-8513-3FF6F6304623}" dt="2022-11-27T19:04:43.310" v="9"/>
      <pc:docMkLst>
        <pc:docMk/>
      </pc:docMkLst>
      <pc:sldChg chg="modSp mod">
        <pc:chgData name="Дмитрий Стрыгин" userId="c20af0dc399b460a" providerId="LiveId" clId="{FB2C9CCF-B647-480A-8513-3FF6F6304623}" dt="2022-11-27T19:00:38.711" v="1" actId="20577"/>
        <pc:sldMkLst>
          <pc:docMk/>
          <pc:sldMk cId="0" sldId="256"/>
        </pc:sldMkLst>
        <pc:spChg chg="mod">
          <ac:chgData name="Дмитрий Стрыгин" userId="c20af0dc399b460a" providerId="LiveId" clId="{FB2C9CCF-B647-480A-8513-3FF6F6304623}" dt="2022-11-27T19:00:38.711" v="1" actId="20577"/>
          <ac:spMkLst>
            <pc:docMk/>
            <pc:sldMk cId="0" sldId="256"/>
            <ac:spMk id="94" creationId="{00000000-0000-0000-0000-000000000000}"/>
          </ac:spMkLst>
        </pc:spChg>
      </pc:sldChg>
      <pc:sldChg chg="modSp mod">
        <pc:chgData name="Дмитрий Стрыгин" userId="c20af0dc399b460a" providerId="LiveId" clId="{FB2C9CCF-B647-480A-8513-3FF6F6304623}" dt="2022-11-27T19:01:34.744" v="5" actId="20577"/>
        <pc:sldMkLst>
          <pc:docMk/>
          <pc:sldMk cId="0" sldId="257"/>
        </pc:sldMkLst>
        <pc:spChg chg="mod">
          <ac:chgData name="Дмитрий Стрыгин" userId="c20af0dc399b460a" providerId="LiveId" clId="{FB2C9CCF-B647-480A-8513-3FF6F6304623}" dt="2022-11-27T19:01:34.744" v="5" actId="20577"/>
          <ac:spMkLst>
            <pc:docMk/>
            <pc:sldMk cId="0" sldId="257"/>
            <ac:spMk id="96" creationId="{00000000-0000-0000-0000-000000000000}"/>
          </ac:spMkLst>
        </pc:spChg>
      </pc:sldChg>
      <pc:sldChg chg="ord">
        <pc:chgData name="Дмитрий Стрыгин" userId="c20af0dc399b460a" providerId="LiveId" clId="{FB2C9CCF-B647-480A-8513-3FF6F6304623}" dt="2022-11-27T19:04:43.310" v="9"/>
        <pc:sldMkLst>
          <pc:docMk/>
          <pc:sldMk cId="0" sldId="262"/>
        </pc:sldMkLst>
      </pc:sldChg>
      <pc:sldChg chg="ord">
        <pc:chgData name="Дмитрий Стрыгин" userId="c20af0dc399b460a" providerId="LiveId" clId="{FB2C9CCF-B647-480A-8513-3FF6F6304623}" dt="2022-11-27T19:04:41.274" v="7"/>
        <pc:sldMkLst>
          <pc:docMk/>
          <pc:sldMk cId="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B4B773-A72A-404E-9BC1-FE4752BCDB2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4D6DDC-322D-4698-ADD1-55D1D0E370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DC5CA3-8B1B-4C1A-9046-BFAEC6A38C5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25C4A6-D390-452B-A471-CB03E2F38F4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0138DB6-27DF-47D7-9617-2915EAD4E9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8F79A2-60D2-4033-92FA-661AAC6E35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9781131-1C69-4356-B16F-2260964532A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8C9D65-9255-4939-82B6-39BC39DDAB8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FA6F829-F251-41B2-B812-032F4FBA66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16680" y="16452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C250571-C8DA-4B9B-994C-6DCFB35CA2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D74A10-9769-48C3-96FD-06DD8714F1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0F7657A-B573-4D9D-8589-DDD0B770B9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AA74D12-0A5B-4D14-87C4-4AFC388BA4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3C1559B-4CF4-4FB5-ACDB-70618293DD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2076950-8227-4A0D-81D1-D55325A2716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86A0592-2141-4092-9AE7-0C5CB23A255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ED61A97-AABD-4389-9383-C8BB51F29A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720204-1BB1-4354-9927-0329D8C48C7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4FD548-5338-416B-996C-87AC7C3789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9E652F-702A-41F4-8B54-FFB81E50287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6680" y="16452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0DA611-50F9-4505-AF05-08D8B1FDE8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5A36E0-C12D-4A83-A189-634CDA98E28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22541B-9D08-48F3-B757-6ACA231A6F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6680" y="11196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2D54D8-D79A-4DA5-90AD-38C6035269A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7"/>
          <p:cNvPicPr/>
          <p:nvPr/>
        </p:nvPicPr>
        <p:blipFill>
          <a:blip r:embed="rId15"/>
          <a:stretch/>
        </p:blipFill>
        <p:spPr>
          <a:xfrm>
            <a:off x="2831760" y="2105280"/>
            <a:ext cx="9359640" cy="4752000"/>
          </a:xfrm>
          <a:prstGeom prst="rect">
            <a:avLst/>
          </a:prstGeom>
          <a:ln w="0">
            <a:noFill/>
          </a:ln>
        </p:spPr>
      </p:pic>
      <p:pic>
        <p:nvPicPr>
          <p:cNvPr id="12" name="Picture 14"/>
          <p:cNvPicPr/>
          <p:nvPr/>
        </p:nvPicPr>
        <p:blipFill>
          <a:blip r:embed="rId16"/>
          <a:stretch/>
        </p:blipFill>
        <p:spPr>
          <a:xfrm>
            <a:off x="0" y="0"/>
            <a:ext cx="12189240" cy="68572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7"/>
          <p:cNvSpPr/>
          <p:nvPr/>
        </p:nvSpPr>
        <p:spPr>
          <a:xfrm>
            <a:off x="0" y="0"/>
            <a:ext cx="963360" cy="6857280"/>
          </a:xfrm>
          <a:prstGeom prst="rect">
            <a:avLst/>
          </a:prstGeom>
          <a:solidFill>
            <a:srgbClr val="28471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Rectangle 56"/>
          <p:cNvSpPr/>
          <p:nvPr/>
        </p:nvSpPr>
        <p:spPr>
          <a:xfrm>
            <a:off x="961920" y="0"/>
            <a:ext cx="45000" cy="6857280"/>
          </a:xfrm>
          <a:prstGeom prst="rect">
            <a:avLst/>
          </a:prstGeom>
          <a:solidFill>
            <a:srgbClr val="8EC0C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6"/>
          <p:cNvSpPr/>
          <p:nvPr/>
        </p:nvSpPr>
        <p:spPr>
          <a:xfrm>
            <a:off x="1007640" y="0"/>
            <a:ext cx="7933680" cy="6857280"/>
          </a:xfrm>
          <a:prstGeom prst="rect">
            <a:avLst/>
          </a:prstGeom>
          <a:solidFill>
            <a:srgbClr val="28471F">
              <a:alpha val="92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7"/>
          <p:cNvSpPr/>
          <p:nvPr/>
        </p:nvSpPr>
        <p:spPr>
          <a:xfrm>
            <a:off x="8942040" y="0"/>
            <a:ext cx="26640" cy="6857280"/>
          </a:xfrm>
          <a:prstGeom prst="rect">
            <a:avLst/>
          </a:prstGeom>
          <a:solidFill>
            <a:srgbClr val="8EC0C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440" cy="107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 rot="5400000">
            <a:off x="-2236320" y="3661200"/>
            <a:ext cx="5884560" cy="17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18360" anchor="b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158400" y="164520"/>
            <a:ext cx="636120" cy="322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4572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18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91291A-FE75-4851-9136-1C44113818C4}" type="slidenum">
              <a:rPr lang="ru-RU" sz="18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ru-RU" sz="18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3"/>
          </p:nvPr>
        </p:nvSpPr>
        <p:spPr>
          <a:xfrm rot="5400000">
            <a:off x="-809280" y="5270400"/>
            <a:ext cx="2661840" cy="182160"/>
          </a:xfrm>
          <a:prstGeom prst="rect">
            <a:avLst/>
          </a:prstGeom>
          <a:noFill/>
          <a:ln w="0">
            <a:noFill/>
          </a:ln>
        </p:spPr>
        <p:txBody>
          <a:bodyPr lIns="90000" tIns="18360" rIns="90000" bIns="4500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1006920" y="210528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7"/>
          <p:cNvPicPr/>
          <p:nvPr/>
        </p:nvPicPr>
        <p:blipFill>
          <a:blip r:embed="rId15"/>
          <a:stretch/>
        </p:blipFill>
        <p:spPr>
          <a:xfrm>
            <a:off x="2831760" y="2105280"/>
            <a:ext cx="9359640" cy="475200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4"/>
          <p:cNvPicPr/>
          <p:nvPr/>
        </p:nvPicPr>
        <p:blipFill>
          <a:blip r:embed="rId16"/>
          <a:stretch/>
        </p:blipFill>
        <p:spPr>
          <a:xfrm>
            <a:off x="0" y="0"/>
            <a:ext cx="12189240" cy="685728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7"/>
          <p:cNvSpPr/>
          <p:nvPr/>
        </p:nvSpPr>
        <p:spPr>
          <a:xfrm>
            <a:off x="0" y="0"/>
            <a:ext cx="963360" cy="6857280"/>
          </a:xfrm>
          <a:prstGeom prst="rect">
            <a:avLst/>
          </a:prstGeom>
          <a:solidFill>
            <a:srgbClr val="28471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Rectangle 56"/>
          <p:cNvSpPr/>
          <p:nvPr/>
        </p:nvSpPr>
        <p:spPr>
          <a:xfrm>
            <a:off x="961920" y="0"/>
            <a:ext cx="45000" cy="6857280"/>
          </a:xfrm>
          <a:prstGeom prst="rect">
            <a:avLst/>
          </a:prstGeom>
          <a:solidFill>
            <a:srgbClr val="8EC0C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Rectangle 28"/>
          <p:cNvSpPr/>
          <p:nvPr/>
        </p:nvSpPr>
        <p:spPr>
          <a:xfrm>
            <a:off x="1004400" y="0"/>
            <a:ext cx="10371600" cy="6857280"/>
          </a:xfrm>
          <a:prstGeom prst="rect">
            <a:avLst/>
          </a:prstGeom>
          <a:solidFill>
            <a:srgbClr val="28471F">
              <a:alpha val="92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Rectangle 8"/>
          <p:cNvSpPr/>
          <p:nvPr/>
        </p:nvSpPr>
        <p:spPr>
          <a:xfrm>
            <a:off x="11377440" y="0"/>
            <a:ext cx="26640" cy="6857280"/>
          </a:xfrm>
          <a:prstGeom prst="rect">
            <a:avLst/>
          </a:prstGeom>
          <a:solidFill>
            <a:srgbClr val="8EC0C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 rot="5400000">
            <a:off x="-2236320" y="3661200"/>
            <a:ext cx="5884560" cy="17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18360" anchor="b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58400" y="164520"/>
            <a:ext cx="636120" cy="322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4572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18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27473-62B5-4D7F-9CB7-E683F4B32C94}" type="slidenum">
              <a:rPr lang="ru-RU" sz="18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ru-RU" sz="1800" b="0" strike="noStrike" spc="-1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 rot="5400000">
            <a:off x="-809280" y="5270400"/>
            <a:ext cx="2661840" cy="182160"/>
          </a:xfrm>
          <a:prstGeom prst="rect">
            <a:avLst/>
          </a:prstGeom>
          <a:noFill/>
          <a:ln w="0">
            <a:noFill/>
          </a:ln>
        </p:spPr>
        <p:txBody>
          <a:bodyPr lIns="90000" tIns="18360" rIns="90000" bIns="4500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16680" y="16452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611800" y="3429000"/>
            <a:ext cx="5517360" cy="226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algn="r">
              <a:lnSpc>
                <a:spcPct val="90000"/>
              </a:lnSpc>
              <a:buNone/>
            </a:pPr>
            <a:r>
              <a:rPr lang="ru-RU" sz="6000" b="0" strike="noStrike" spc="-1" dirty="0">
                <a:solidFill>
                  <a:srgbClr val="FFFFFF"/>
                </a:solidFill>
                <a:latin typeface="Arial"/>
              </a:rPr>
              <a:t>Задачи планирования производства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2772360" y="2268720"/>
            <a:ext cx="5356800" cy="115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Подготовили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</a:t>
            </a: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 Гаврилов М.С.</a:t>
            </a:r>
            <a:endParaRPr lang="ru-RU" sz="1800" b="0" strike="noStrike" spc="-1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Стрыгин Д.Д.  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Объект 3"/>
          <p:cNvSpPr/>
          <p:nvPr/>
        </p:nvSpPr>
        <p:spPr>
          <a:xfrm>
            <a:off x="2662560" y="1762560"/>
            <a:ext cx="7795800" cy="399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Планируемый срок эксплуатации делится на конечное число частей — периодов эксплуатации.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Замена оборудования возможна в конце периода эксплуатации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Замена производится на такое же оборудование, только оно новое.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При замене новое оборудование покупается по некой цене P(t), а старое подается по своей ликвидной стоимости </a:t>
            </a:r>
            <a:r>
              <a:rPr lang="ru-RU" sz="20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φ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(t).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В принципе оборудование можно использовать неограниченно долго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14" name="Заголовок 3"/>
          <p:cNvSpPr/>
          <p:nvPr/>
        </p:nvSpPr>
        <p:spPr>
          <a:xfrm>
            <a:off x="1440000" y="720360"/>
            <a:ext cx="9180000" cy="107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sz="3400" b="0" strike="noStrike" spc="-1">
                <a:solidFill>
                  <a:srgbClr val="FFFFFF"/>
                </a:solidFill>
                <a:latin typeface="Arial"/>
              </a:rPr>
              <a:t>Модель, используемая при решении задачи:</a:t>
            </a:r>
            <a:endParaRPr lang="ru-RU" sz="3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Объект 5"/>
          <p:cNvSpPr/>
          <p:nvPr/>
        </p:nvSpPr>
        <p:spPr>
          <a:xfrm>
            <a:off x="2700000" y="1980000"/>
            <a:ext cx="7758360" cy="399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Срок эксплуатации разделен на n шагов.</a:t>
            </a:r>
            <a:br>
              <a:rPr sz="2000"/>
            </a:b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k∈[0,n] — дискретное время.</a:t>
            </a:r>
            <a:br>
              <a:rPr sz="2000"/>
            </a:b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t — возраст оборудования.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Определены следующие функции от t: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φ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(t) — ликвидная стоимость оборудования.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r(t) — стоимость обслуживания оборудования.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p(t) — стоимость нового оборудования.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Затраты на шаге k определяются как: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f(k,t) = r(t), если оборудование не было заменено</a:t>
            </a:r>
            <a:br>
              <a:rPr sz="2000"/>
            </a:b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f(k,t) = p(t) — </a:t>
            </a:r>
            <a:r>
              <a:rPr lang="ru-RU" sz="20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φ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(t) + r(0), если оборудование было заменено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16" name="Заголовок 4"/>
          <p:cNvSpPr/>
          <p:nvPr/>
        </p:nvSpPr>
        <p:spPr>
          <a:xfrm>
            <a:off x="1440000" y="720360"/>
            <a:ext cx="9180000" cy="107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sz="3400" b="0" strike="noStrike" spc="-1">
                <a:solidFill>
                  <a:srgbClr val="FFFFFF"/>
                </a:solidFill>
                <a:latin typeface="Arial"/>
              </a:rPr>
              <a:t>Формальная постановка задачи:</a:t>
            </a:r>
            <a:endParaRPr lang="ru-RU" sz="3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Объект 6"/>
          <p:cNvSpPr/>
          <p:nvPr/>
        </p:nvSpPr>
        <p:spPr>
          <a:xfrm>
            <a:off x="2700000" y="1980000"/>
            <a:ext cx="7758360" cy="399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Положим E</a:t>
            </a:r>
            <a:r>
              <a:rPr lang="ru-RU" sz="2000" b="0" strike="noStrike" spc="-1" baseline="-8000">
                <a:solidFill>
                  <a:srgbClr val="FFFFFF"/>
                </a:solidFill>
                <a:latin typeface="Arial"/>
                <a:ea typeface="Noto Sans CJK SC"/>
              </a:rPr>
              <a:t>k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(t) — условные оптимальные затраты на эксплуатацию оборудования возрастом t за время [k,n].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Тогда E</a:t>
            </a:r>
            <a:r>
              <a:rPr lang="ru-RU" sz="2000" b="0" strike="noStrike" spc="-1" baseline="-8000">
                <a:solidFill>
                  <a:srgbClr val="FFFFFF"/>
                </a:solidFill>
                <a:latin typeface="Arial"/>
                <a:ea typeface="Noto Sans CJK SC"/>
              </a:rPr>
              <a:t>k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(t) = min( r(t) + E</a:t>
            </a:r>
            <a:r>
              <a:rPr lang="ru-RU" sz="2000" b="0" strike="noStrike" spc="-1" baseline="-8000">
                <a:solidFill>
                  <a:srgbClr val="FFFFFF"/>
                </a:solidFill>
                <a:latin typeface="Arial"/>
                <a:ea typeface="Noto Sans CJK SC"/>
              </a:rPr>
              <a:t>k+1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(t+1),</a:t>
            </a:r>
            <a:br>
              <a:rPr sz="2000"/>
            </a:b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		   p(t) + r(0) — </a:t>
            </a:r>
            <a:r>
              <a:rPr lang="ru-RU" sz="20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φ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(t) + 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E</a:t>
            </a:r>
            <a:r>
              <a:rPr lang="ru-RU" sz="2000" b="0" strike="noStrike" spc="-1" baseline="-8000">
                <a:solidFill>
                  <a:srgbClr val="FFFFFF"/>
                </a:solidFill>
                <a:latin typeface="Arial"/>
                <a:ea typeface="Noto Sans CJK SC"/>
              </a:rPr>
              <a:t>k+1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(1) )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По этой формуле выполняется нахождение оптимальных затрат на обслуживание оборудование на запланированном промежутке эксплуатации.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118" name="Заголовок 5"/>
          <p:cNvSpPr/>
          <p:nvPr/>
        </p:nvSpPr>
        <p:spPr>
          <a:xfrm>
            <a:off x="1440000" y="720360"/>
            <a:ext cx="9180000" cy="107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sz="3400" b="0" strike="noStrike" spc="-1">
                <a:solidFill>
                  <a:srgbClr val="FFFFFF"/>
                </a:solidFill>
                <a:latin typeface="Arial"/>
              </a:rPr>
              <a:t>Формальная постановка задачи:</a:t>
            </a:r>
            <a:endParaRPr lang="ru-RU" sz="3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Заголовок 6"/>
          <p:cNvSpPr/>
          <p:nvPr/>
        </p:nvSpPr>
        <p:spPr>
          <a:xfrm>
            <a:off x="1440000" y="723240"/>
            <a:ext cx="9180000" cy="107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sz="3400" b="0" strike="noStrike" spc="-1">
                <a:solidFill>
                  <a:srgbClr val="FFFFFF"/>
                </a:solidFill>
                <a:latin typeface="Arial"/>
              </a:rPr>
              <a:t>Решение задачи графическим методом:</a:t>
            </a:r>
            <a:endParaRPr lang="ru-RU" sz="3400" b="0" strike="noStrike" spc="-1">
              <a:latin typeface="Arial"/>
            </a:endParaRPr>
          </a:p>
        </p:txBody>
      </p:sp>
      <p:pic>
        <p:nvPicPr>
          <p:cNvPr id="120" name="Рисунок 119"/>
          <p:cNvPicPr/>
          <p:nvPr/>
        </p:nvPicPr>
        <p:blipFill>
          <a:blip r:embed="rId2"/>
          <a:stretch/>
        </p:blipFill>
        <p:spPr>
          <a:xfrm>
            <a:off x="5881320" y="2340000"/>
            <a:ext cx="4593960" cy="2743560"/>
          </a:xfrm>
          <a:prstGeom prst="rect">
            <a:avLst/>
          </a:prstGeom>
          <a:ln w="0">
            <a:noFill/>
          </a:ln>
        </p:spPr>
      </p:pic>
      <p:sp>
        <p:nvSpPr>
          <p:cNvPr id="121" name="Объект 7"/>
          <p:cNvSpPr/>
          <p:nvPr/>
        </p:nvSpPr>
        <p:spPr>
          <a:xfrm>
            <a:off x="1440000" y="1620000"/>
            <a:ext cx="4440960" cy="43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Граф обслуживания оборудования состоит из элементов, подобных представленному на рисунке. В каждом узле выполняется выбор действия на основе принципа минимизации затрат. В узлах записаны затраты во временном промежутке [k,n] при условии оптимальности последующих действий. Граф проходится от k = n до k = 0. Зная стоимость состояний (k,t+1) и (k,1) можно определить стоимость состояния (k-1,t)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7"/>
          <p:cNvSpPr/>
          <p:nvPr/>
        </p:nvSpPr>
        <p:spPr>
          <a:xfrm>
            <a:off x="1440000" y="723240"/>
            <a:ext cx="9180000" cy="107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sz="3400" b="0" strike="noStrike" spc="-1">
                <a:solidFill>
                  <a:srgbClr val="FFFFFF"/>
                </a:solidFill>
                <a:latin typeface="Arial"/>
              </a:rPr>
              <a:t>Пример задачи:</a:t>
            </a:r>
            <a:endParaRPr lang="ru-RU" sz="3400" b="0" strike="noStrike" spc="-1">
              <a:latin typeface="Arial"/>
            </a:endParaRPr>
          </a:p>
        </p:txBody>
      </p:sp>
      <p:sp>
        <p:nvSpPr>
          <p:cNvPr id="123" name="Объект 8"/>
          <p:cNvSpPr/>
          <p:nvPr/>
        </p:nvSpPr>
        <p:spPr>
          <a:xfrm>
            <a:off x="1440000" y="1260000"/>
            <a:ext cx="9899640" cy="19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На предприятии оборудование эксплуатируется в течение 5 лет, после чего продается. В начале каждого года оборудование либо остается, либо заменяется на аналогичное. (при этом старое оборудование продается). Первоначальная стоимость нового оборудования составляет 10 000 т.р. затраты на содержание оборудования – r(t) т.р. и ликвидная стоимость оборудования – </a:t>
            </a:r>
            <a:r>
              <a:rPr lang="ru-RU" sz="20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φ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(t) 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т.р.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24" name="Рисунок 123"/>
          <p:cNvPicPr/>
          <p:nvPr/>
        </p:nvPicPr>
        <p:blipFill>
          <a:blip r:embed="rId2"/>
          <a:stretch/>
        </p:blipFill>
        <p:spPr>
          <a:xfrm>
            <a:off x="1448280" y="3240000"/>
            <a:ext cx="9351360" cy="1672920"/>
          </a:xfrm>
          <a:prstGeom prst="rect">
            <a:avLst/>
          </a:prstGeom>
          <a:ln w="0">
            <a:noFill/>
          </a:ln>
        </p:spPr>
      </p:pic>
      <p:sp>
        <p:nvSpPr>
          <p:cNvPr id="125" name="Объект 9"/>
          <p:cNvSpPr/>
          <p:nvPr/>
        </p:nvSpPr>
        <p:spPr>
          <a:xfrm>
            <a:off x="1448280" y="5220000"/>
            <a:ext cx="10619640" cy="10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Определить минимальные суммарные затраты предприятия на эксплуатацию оборудования в течение рассматриваемого периода .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Определить оптимальную стратегию (план-график) эксплуатации оборудования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6" name="Объект 10"/>
          <p:cNvSpPr/>
          <p:nvPr/>
        </p:nvSpPr>
        <p:spPr>
          <a:xfrm>
            <a:off x="1440000" y="4500000"/>
            <a:ext cx="10619640" cy="12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Необходимо: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Заголовок 8"/>
          <p:cNvSpPr/>
          <p:nvPr/>
        </p:nvSpPr>
        <p:spPr>
          <a:xfrm rot="20760798">
            <a:off x="1048473" y="2561731"/>
            <a:ext cx="9180000" cy="107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ru-RU" sz="6000" b="0" strike="noStrike" spc="-1" dirty="0">
                <a:solidFill>
                  <a:srgbClr val="FFFFFF"/>
                </a:solidFill>
                <a:latin typeface="Arial"/>
              </a:rPr>
              <a:t>Спасибо за внимание!!!</a:t>
            </a:r>
            <a:endParaRPr lang="ru-RU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440" cy="10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ru-RU" sz="3400" b="0" strike="noStrike" spc="-1" dirty="0">
                <a:solidFill>
                  <a:srgbClr val="FFFFFF"/>
                </a:solidFill>
                <a:latin typeface="Arial"/>
              </a:rPr>
              <a:t>Какую проблему решают задачи</a:t>
            </a:r>
            <a:r>
              <a:rPr lang="en-US" sz="3400" b="0" strike="noStrike" spc="-1" dirty="0">
                <a:solidFill>
                  <a:srgbClr val="FFFFFF"/>
                </a:solidFill>
                <a:latin typeface="Arial"/>
              </a:rPr>
              <a:t>?</a:t>
            </a:r>
            <a:endParaRPr lang="ru-RU" sz="3400" b="0" strike="noStrike" spc="-1" dirty="0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278360" y="2052000"/>
            <a:ext cx="9290880" cy="399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</a:rPr>
              <a:t>Успешная деятельность промышленного предприятия на современном рынке независимо от его формы собственности, направленности производства, сферы деятельности, ценовой политики и проч. определяется эффективностью его производственной деятельности. В условиях дестабилизации макроэкономической ситуации на мировых рынках именно планирование производства продукции является ключевым аспектом деятельности предприятия, способствуя: </a:t>
            </a:r>
            <a:endParaRPr lang="ru-RU" sz="1600" b="0" strike="noStrike" spc="-1">
              <a:latin typeface="Arial"/>
            </a:endParaRPr>
          </a:p>
          <a:p>
            <a:pPr marL="344520" indent="-34452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Arial"/>
              <a:buChar char="•"/>
              <a:tabLst>
                <a:tab pos="0" algn="l"/>
              </a:tabLst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</a:rPr>
              <a:t>сбалансированному, динамическому, пропорциональному развитию субъекта хозяйствования; </a:t>
            </a:r>
            <a:endParaRPr lang="ru-RU" sz="1600" b="0" strike="noStrike" spc="-1">
              <a:latin typeface="Arial"/>
            </a:endParaRPr>
          </a:p>
          <a:p>
            <a:pPr marL="344520" indent="-34452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Arial"/>
              <a:buChar char="•"/>
              <a:tabLst>
                <a:tab pos="0" algn="l"/>
              </a:tabLst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</a:rPr>
              <a:t>проведению анализа ситуации на предприятии и в отрасли в целом;</a:t>
            </a:r>
            <a:endParaRPr lang="ru-RU" sz="1600" b="0" strike="noStrike" spc="-1">
              <a:latin typeface="Arial"/>
            </a:endParaRPr>
          </a:p>
          <a:p>
            <a:pPr marL="344520" indent="-34452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Arial"/>
              <a:buChar char="•"/>
              <a:tabLst>
                <a:tab pos="0" algn="l"/>
              </a:tabLst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</a:rPr>
              <a:t>выявлению негативно воздействующих на предприятие факторов; </a:t>
            </a:r>
            <a:endParaRPr lang="ru-RU" sz="1600" b="0" strike="noStrike" spc="-1">
              <a:latin typeface="Arial"/>
            </a:endParaRPr>
          </a:p>
          <a:p>
            <a:pPr marL="344520" indent="-34452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Arial"/>
              <a:buChar char="•"/>
              <a:tabLst>
                <a:tab pos="0" algn="l"/>
              </a:tabLst>
            </a:pPr>
            <a:r>
              <a:rPr lang="ru-RU" sz="1600" b="0" strike="noStrike" spc="-1">
                <a:solidFill>
                  <a:srgbClr val="FFFFFF"/>
                </a:solidFill>
                <a:latin typeface="Arial"/>
              </a:rPr>
              <a:t>поиску наиболее эффективных методов, инструментов и мероприятий всестороннего улучшения производственного процесса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440" cy="10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ru-RU" sz="3400" b="0" strike="noStrike" spc="-1">
                <a:solidFill>
                  <a:srgbClr val="FFFFFF"/>
                </a:solidFill>
                <a:latin typeface="Arial"/>
              </a:rPr>
              <a:t>Этап </a:t>
            </a:r>
            <a:r>
              <a:rPr lang="en-US" sz="3400" b="0" strike="noStrike" spc="-1">
                <a:solidFill>
                  <a:srgbClr val="FFFFFF"/>
                </a:solidFill>
                <a:latin typeface="Arial"/>
              </a:rPr>
              <a:t>I - </a:t>
            </a:r>
            <a:r>
              <a:rPr lang="ru-RU" sz="3400" b="0" strike="noStrike" spc="-1">
                <a:solidFill>
                  <a:srgbClr val="FFFFFF"/>
                </a:solidFill>
                <a:latin typeface="Arial"/>
              </a:rPr>
              <a:t>формирование условия</a:t>
            </a:r>
            <a:endParaRPr lang="ru-RU" sz="3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2692800" y="1267560"/>
            <a:ext cx="7795800" cy="399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Условие задачи производства формируются на основе количества ресурсов, их запасов и числе единиц ресурсов, затрачиваемых на изготовление единицы продукции. Здесь мы получаем данные об ограничениях на ресурсы и формируем по ним экономическо-математическую модель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ru-RU" sz="2000" b="0" strike="noStrike" spc="-1">
              <a:latin typeface="Arial"/>
            </a:endParaRPr>
          </a:p>
        </p:txBody>
      </p:sp>
      <p:pic>
        <p:nvPicPr>
          <p:cNvPr id="100" name="Рисунок 4"/>
          <p:cNvPicPr/>
          <p:nvPr/>
        </p:nvPicPr>
        <p:blipFill>
          <a:blip r:embed="rId2"/>
          <a:stretch/>
        </p:blipFill>
        <p:spPr>
          <a:xfrm>
            <a:off x="4028760" y="4051080"/>
            <a:ext cx="5123880" cy="242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440" cy="10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ru-RU" sz="3400" b="0" strike="noStrike" spc="-1">
                <a:solidFill>
                  <a:srgbClr val="FFFFFF"/>
                </a:solidFill>
                <a:latin typeface="Arial"/>
              </a:rPr>
              <a:t>Этап </a:t>
            </a:r>
            <a:r>
              <a:rPr lang="en-US" sz="3400" b="0" strike="noStrike" spc="-1">
                <a:solidFill>
                  <a:srgbClr val="FFFFFF"/>
                </a:solidFill>
                <a:latin typeface="Arial"/>
              </a:rPr>
              <a:t>II – </a:t>
            </a:r>
            <a:r>
              <a:rPr lang="ru-RU" sz="3400" b="0" strike="noStrike" spc="-1">
                <a:solidFill>
                  <a:srgbClr val="FFFFFF"/>
                </a:solidFill>
                <a:latin typeface="Arial"/>
              </a:rPr>
              <a:t>определение оптимального плана производства</a:t>
            </a:r>
            <a:endParaRPr lang="ru-RU" sz="3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773440" y="2052000"/>
            <a:ext cx="7795800" cy="399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Способы решения задачи</a:t>
            </a:r>
            <a:endParaRPr lang="ru-RU" sz="2800" b="0" strike="noStrike" spc="-1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99"/>
              </a:spcBef>
              <a:spcAft>
                <a:spcPts val="99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Графический метод </a:t>
            </a:r>
            <a:endParaRPr lang="ru-RU" sz="2000" b="0" strike="noStrike" spc="-1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Симплекс метод </a:t>
            </a:r>
            <a:endParaRPr lang="ru-RU" sz="2000" b="0" strike="noStrike" spc="-1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Программный код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440" cy="10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ru-RU" sz="3400" b="0" strike="noStrike" spc="-1">
                <a:solidFill>
                  <a:srgbClr val="FFFFFF"/>
                </a:solidFill>
                <a:latin typeface="Arial"/>
              </a:rPr>
              <a:t>Графический метод</a:t>
            </a:r>
            <a:br>
              <a:rPr sz="3400"/>
            </a:br>
            <a:r>
              <a:rPr lang="ru-RU" sz="2200" b="0" strike="noStrike" spc="-1">
                <a:solidFill>
                  <a:srgbClr val="FFFFFF"/>
                </a:solidFill>
                <a:latin typeface="Arial"/>
              </a:rPr>
              <a:t>(подходит лишь для производства 2-х изделий)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773440" y="2052000"/>
            <a:ext cx="7795800" cy="399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Алгоритм</a:t>
            </a:r>
            <a:endParaRPr lang="ru-RU" sz="2800" b="0" strike="noStrike" spc="-1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Отобразить на графике прямые</a:t>
            </a:r>
            <a:endParaRPr lang="ru-RU" sz="2000" b="0" strike="noStrike" spc="-1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Выделить внутреннюю область, содержащую нулевое решение</a:t>
            </a:r>
            <a:endParaRPr lang="ru-RU" sz="2000" b="0" strike="noStrike" spc="-1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Найти крайнюю точку, удовлетворяющую условию максимума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440" cy="10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ru-RU" sz="3400" b="0" strike="noStrike" spc="-1">
                <a:solidFill>
                  <a:srgbClr val="FFFFFF"/>
                </a:solidFill>
                <a:latin typeface="Arial"/>
              </a:rPr>
              <a:t>Задача</a:t>
            </a:r>
            <a:br>
              <a:rPr sz="3400"/>
            </a:b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(Графический метод)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10" name="Объект 4"/>
          <p:cNvPicPr/>
          <p:nvPr/>
        </p:nvPicPr>
        <p:blipFill>
          <a:blip r:embed="rId2"/>
          <a:stretch/>
        </p:blipFill>
        <p:spPr>
          <a:xfrm>
            <a:off x="1170000" y="2566080"/>
            <a:ext cx="10122480" cy="241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440" cy="10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ru-RU" sz="3400" b="0" strike="noStrike" spc="-1">
                <a:solidFill>
                  <a:srgbClr val="FFFFFF"/>
                </a:solidFill>
                <a:latin typeface="Arial"/>
              </a:rPr>
              <a:t>Симплекс метод</a:t>
            </a:r>
            <a:endParaRPr lang="ru-RU" sz="3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773440" y="2052000"/>
            <a:ext cx="7795800" cy="399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3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Алгоритм</a:t>
            </a:r>
            <a:endParaRPr lang="ru-RU" sz="2800" b="0" strike="noStrike" spc="-1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Добавить в систему переменные остатка ресурса</a:t>
            </a:r>
            <a:endParaRPr lang="ru-RU" sz="2000" b="0" strike="noStrike" spc="-1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Выбрать начальное решение</a:t>
            </a:r>
            <a:endParaRPr lang="ru-RU" sz="2000" b="0" strike="noStrike" spc="-1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Составить симплекс-таблицу</a:t>
            </a:r>
            <a:endParaRPr lang="ru-RU" sz="2000" b="0" strike="noStrike" spc="-1">
              <a:latin typeface="Arial"/>
            </a:endParaRPr>
          </a:p>
          <a:p>
            <a:pPr marL="457200" indent="-4572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Итерационно повторять до оптимального решения</a:t>
            </a:r>
            <a:endParaRPr lang="ru-RU" sz="2000" b="0" strike="noStrike" spc="-1">
              <a:latin typeface="Arial"/>
            </a:endParaRPr>
          </a:p>
          <a:p>
            <a:pPr marL="907920" lvl="1" indent="-4572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Проверить решение на оптимальность</a:t>
            </a:r>
            <a:endParaRPr lang="ru-RU" sz="1800" b="0" strike="noStrike" spc="-1">
              <a:latin typeface="Arial"/>
            </a:endParaRPr>
          </a:p>
          <a:p>
            <a:pPr marL="907920" lvl="1" indent="-4572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Выбрать самую большую по модулю отрицательную переменную</a:t>
            </a:r>
            <a:endParaRPr lang="ru-RU" sz="1800" b="0" strike="noStrike" spc="-1">
              <a:latin typeface="Arial"/>
            </a:endParaRPr>
          </a:p>
          <a:p>
            <a:pPr marL="907920" lvl="1" indent="-4572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Сделать выбранную переменную базисом</a:t>
            </a:r>
            <a:endParaRPr lang="ru-RU" sz="1800" b="0" strike="noStrike" spc="-1">
              <a:latin typeface="Arial"/>
            </a:endParaRPr>
          </a:p>
          <a:p>
            <a:pPr marL="907920" lvl="1" indent="-4572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8EC0C1"/>
              </a:buClr>
              <a:buSzPct val="90000"/>
              <a:buFont typeface="StarSymbol"/>
              <a:buAutoNum type="arabicPeriod"/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Перейти к следующей итерации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440" cy="10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ru-RU" sz="3400" b="0" strike="noStrike" spc="-1">
                <a:solidFill>
                  <a:srgbClr val="FFFFFF"/>
                </a:solidFill>
                <a:latin typeface="Arial"/>
              </a:rPr>
              <a:t>Задача</a:t>
            </a:r>
            <a:br>
              <a:rPr sz="3400"/>
            </a:b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(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Симплекс метод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08" name="Объект 4"/>
          <p:cNvPicPr/>
          <p:nvPr/>
        </p:nvPicPr>
        <p:blipFill>
          <a:blip r:embed="rId2"/>
          <a:stretch/>
        </p:blipFill>
        <p:spPr>
          <a:xfrm>
            <a:off x="1178640" y="2145960"/>
            <a:ext cx="10196640" cy="2147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Заголовок 2"/>
          <p:cNvSpPr/>
          <p:nvPr/>
        </p:nvSpPr>
        <p:spPr>
          <a:xfrm>
            <a:off x="2662200" y="720000"/>
            <a:ext cx="7957440" cy="107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sz="3400" b="0" strike="noStrike" spc="-1">
                <a:solidFill>
                  <a:srgbClr val="FFFFFF"/>
                </a:solidFill>
                <a:latin typeface="Arial"/>
              </a:rPr>
              <a:t>Задача о замене оборудования</a:t>
            </a:r>
            <a:endParaRPr lang="ru-RU" sz="3400" b="0" strike="noStrike" spc="-1">
              <a:latin typeface="Arial"/>
            </a:endParaRPr>
          </a:p>
        </p:txBody>
      </p:sp>
      <p:sp>
        <p:nvSpPr>
          <p:cNvPr id="112" name="Объект 1"/>
          <p:cNvSpPr/>
          <p:nvPr/>
        </p:nvSpPr>
        <p:spPr>
          <a:xfrm>
            <a:off x="2692800" y="1267560"/>
            <a:ext cx="7795800" cy="399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Проблема: 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со временем оборудование стареет и </a:t>
            </a:r>
            <a:r>
              <a:rPr lang="ru-RU" sz="2000" b="0" i="1" strike="noStrike" spc="-1">
                <a:solidFill>
                  <a:srgbClr val="FFFFFF"/>
                </a:solidFill>
                <a:latin typeface="Arial"/>
                <a:ea typeface="Noto Sans CJK SC"/>
              </a:rPr>
              <a:t>ремонтировать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 его становится </a:t>
            </a:r>
            <a:r>
              <a:rPr lang="ru-RU" sz="2000" b="0" i="1" strike="noStrike" spc="-1">
                <a:solidFill>
                  <a:srgbClr val="FFFFFF"/>
                </a:solidFill>
                <a:latin typeface="Arial"/>
                <a:ea typeface="Noto Sans CJK SC"/>
              </a:rPr>
              <a:t>дороже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, </a:t>
            </a:r>
            <a:r>
              <a:rPr lang="ru-RU" sz="2000" b="0" i="1" strike="noStrike" spc="-1">
                <a:solidFill>
                  <a:srgbClr val="FFFFFF"/>
                </a:solidFill>
                <a:latin typeface="Arial"/>
                <a:ea typeface="Noto Sans CJK SC"/>
              </a:rPr>
              <a:t>производительность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 становится </a:t>
            </a:r>
            <a:r>
              <a:rPr lang="ru-RU" sz="2000" b="0" i="1" strike="noStrike" spc="-1">
                <a:solidFill>
                  <a:srgbClr val="FFFFFF"/>
                </a:solidFill>
                <a:latin typeface="Arial"/>
                <a:ea typeface="Noto Sans CJK SC"/>
              </a:rPr>
              <a:t>ниже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, и </a:t>
            </a:r>
            <a:r>
              <a:rPr lang="ru-RU" sz="2000" b="0" i="1" strike="noStrike" spc="-1">
                <a:solidFill>
                  <a:srgbClr val="FFFFFF"/>
                </a:solidFill>
                <a:latin typeface="Arial"/>
                <a:ea typeface="Noto Sans CJK SC"/>
              </a:rPr>
              <a:t>ликвидная стоимость падает</a:t>
            </a: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В какой-то момент старое оборудование нужно продать и купить новое. Проблема: когда это делать.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Задача: составить план замены старого оборудования на новое в течении планируемого срока эксплуатации.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4013</TotalTime>
  <Words>749</Words>
  <Application>Microsoft Office PowerPoint</Application>
  <PresentationFormat>Широкоэкранный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StarSymbol</vt:lpstr>
      <vt:lpstr>Symbol</vt:lpstr>
      <vt:lpstr>Times New Roman</vt:lpstr>
      <vt:lpstr>Wingdings</vt:lpstr>
      <vt:lpstr>Office Theme</vt:lpstr>
      <vt:lpstr>Office Theme</vt:lpstr>
      <vt:lpstr>Задачи планирования производства</vt:lpstr>
      <vt:lpstr>Какую проблему решают задачи?</vt:lpstr>
      <vt:lpstr>Этап I - формирование условия</vt:lpstr>
      <vt:lpstr>Этап II – определение оптимального плана производства</vt:lpstr>
      <vt:lpstr>Графический метод (подходит лишь для производства 2-х изделий)</vt:lpstr>
      <vt:lpstr>Задача (Графический метод)</vt:lpstr>
      <vt:lpstr>Симплекс метод</vt:lpstr>
      <vt:lpstr>Задача (Симплекс метод)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планирования производства</dc:title>
  <dc:subject/>
  <dc:creator>Дмитрий Стрыгин</dc:creator>
  <dc:description/>
  <cp:lastModifiedBy>Дмитрий Стрыгин</cp:lastModifiedBy>
  <cp:revision>26</cp:revision>
  <dcterms:created xsi:type="dcterms:W3CDTF">2022-10-09T14:39:12Z</dcterms:created>
  <dcterms:modified xsi:type="dcterms:W3CDTF">2022-11-27T19:04:44Z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r8>8</vt:r8>
  </property>
</Properties>
</file>