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Roboto Medium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.fntdata"/><Relationship Id="rId25" Type="http://schemas.openxmlformats.org/officeDocument/2006/relationships/font" Target="fonts/RobotoMedium-regular.fntdata"/><Relationship Id="rId28" Type="http://schemas.openxmlformats.org/officeDocument/2006/relationships/font" Target="fonts/RobotoMedium-boldItalic.fntdata"/><Relationship Id="rId27" Type="http://schemas.openxmlformats.org/officeDocument/2006/relationships/font" Target="fonts/Robo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79ae228b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579ae228ba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79ae228b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579ae228ba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79ae228b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579ae228ba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79ae228b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579ae228ba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79ae228b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579ae228ba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79ae228b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579ae228ba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79ae228b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579ae228ba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79ae228b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579ae228ba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79ae228b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579ae228ba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291886829_0_3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5291886829_0_38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79ae228b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79ae228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79ae228ba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79ae228b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79ae228b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579ae228b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91886829_0_3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5291886829_0_34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9ae228b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579ae228ba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79ae228b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579ae228ba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">
  <p:cSld name="AUTOLAYOUT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595613" y="3384013"/>
            <a:ext cx="7952774" cy="86000"/>
            <a:chOff x="595675" y="2820050"/>
            <a:chExt cx="7952774" cy="64502"/>
          </a:xfrm>
        </p:grpSpPr>
        <p:sp>
          <p:nvSpPr>
            <p:cNvPr id="83" name="Google Shape;83;p13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3"/>
          <p:cNvSpPr txBox="1"/>
          <p:nvPr>
            <p:ph type="title"/>
          </p:nvPr>
        </p:nvSpPr>
        <p:spPr>
          <a:xfrm>
            <a:off x="505475" y="1833467"/>
            <a:ext cx="80430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505475" y="3679990"/>
            <a:ext cx="48624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1">
  <p:cSld name="AUTOLAYOUT_3"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 rot="5400000">
            <a:off x="571248" y="190683"/>
            <a:ext cx="1143300" cy="762000"/>
          </a:xfrm>
          <a:prstGeom prst="triangle">
            <a:avLst>
              <a:gd fmla="val 50000" name="adj"/>
            </a:avLst>
          </a:prstGeom>
          <a:solidFill>
            <a:srgbClr val="00304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 flipH="1" rot="-5400000">
            <a:off x="857272" y="-94943"/>
            <a:ext cx="571500" cy="762000"/>
          </a:xfrm>
          <a:prstGeom prst="rtTriangle">
            <a:avLst/>
          </a:prstGeom>
          <a:solidFill>
            <a:srgbClr val="00304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762025" y="1585533"/>
            <a:ext cx="76200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62025" y="3004000"/>
            <a:ext cx="7620000" cy="3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616161"/>
              </a:buClr>
              <a:buSzPts val="2000"/>
              <a:buChar char="•"/>
              <a:defRPr sz="2000">
                <a:solidFill>
                  <a:srgbClr val="61616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–"/>
              <a:defRPr sz="1600">
                <a:solidFill>
                  <a:srgbClr val="61616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–"/>
              <a:defRPr sz="1600">
                <a:solidFill>
                  <a:srgbClr val="61616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»"/>
              <a:defRPr sz="1600">
                <a:solidFill>
                  <a:srgbClr val="61616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•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505475" y="1833467"/>
            <a:ext cx="8043000" cy="1449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 Medium"/>
                <a:ea typeface="Roboto Medium"/>
                <a:cs typeface="Roboto Medium"/>
                <a:sym typeface="Roboto Medium"/>
              </a:rPr>
              <a:t>DENTALHELPER</a:t>
            </a:r>
            <a:endParaRPr sz="30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Apresentação dos resultados da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505475" y="3680000"/>
            <a:ext cx="8043000" cy="233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Iteração 4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Ernando Ferreira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Leonardo Batista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Itens entregues na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822850" y="1943153"/>
            <a:ext cx="7620000" cy="7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latin typeface="Roboto"/>
                <a:ea typeface="Roboto"/>
                <a:cs typeface="Roboto"/>
                <a:sym typeface="Roboto"/>
              </a:rPr>
              <a:t>Cadastramento </a:t>
            </a:r>
            <a:r>
              <a:rPr b="0" lang="en-US" sz="2400">
                <a:latin typeface="Roboto"/>
                <a:ea typeface="Roboto"/>
                <a:cs typeface="Roboto"/>
                <a:sym typeface="Roboto"/>
              </a:rPr>
              <a:t>de orçamento</a:t>
            </a:r>
            <a:endParaRPr b="0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25" y="2866853"/>
            <a:ext cx="7938595" cy="3838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Itens entregues na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822850" y="1943153"/>
            <a:ext cx="7620000" cy="7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latin typeface="Roboto"/>
                <a:ea typeface="Roboto"/>
                <a:cs typeface="Roboto"/>
                <a:sym typeface="Roboto"/>
              </a:rPr>
              <a:t>Orçamento salvo</a:t>
            </a:r>
            <a:endParaRPr b="0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38" y="2855403"/>
            <a:ext cx="8258773" cy="3838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Itens entregues na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6"/>
          <p:cNvSpPr txBox="1"/>
          <p:nvPr>
            <p:ph type="title"/>
          </p:nvPr>
        </p:nvSpPr>
        <p:spPr>
          <a:xfrm>
            <a:off x="822850" y="1943153"/>
            <a:ext cx="7620000" cy="7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latin typeface="Roboto"/>
                <a:ea typeface="Roboto"/>
                <a:cs typeface="Roboto"/>
                <a:sym typeface="Roboto"/>
              </a:rPr>
              <a:t>Aprovando orçamento</a:t>
            </a:r>
            <a:endParaRPr b="0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50" y="2889753"/>
            <a:ext cx="7452301" cy="3838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Itens entregues na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7"/>
          <p:cNvSpPr txBox="1"/>
          <p:nvPr>
            <p:ph type="title"/>
          </p:nvPr>
        </p:nvSpPr>
        <p:spPr>
          <a:xfrm>
            <a:off x="822850" y="1943153"/>
            <a:ext cx="7620000" cy="7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latin typeface="Roboto"/>
                <a:ea typeface="Roboto"/>
                <a:cs typeface="Roboto"/>
                <a:sym typeface="Roboto"/>
              </a:rPr>
              <a:t>Orçamento aprovado</a:t>
            </a:r>
            <a:endParaRPr b="0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66853"/>
            <a:ext cx="8839203" cy="3534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Itens entregues na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8"/>
          <p:cNvSpPr txBox="1"/>
          <p:nvPr>
            <p:ph type="title"/>
          </p:nvPr>
        </p:nvSpPr>
        <p:spPr>
          <a:xfrm>
            <a:off x="822850" y="1943153"/>
            <a:ext cx="7620000" cy="7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latin typeface="Roboto"/>
                <a:ea typeface="Roboto"/>
                <a:cs typeface="Roboto"/>
                <a:sym typeface="Roboto"/>
              </a:rPr>
              <a:t>Deletando orçamento</a:t>
            </a:r>
            <a:endParaRPr b="0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00" y="2843953"/>
            <a:ext cx="8176703" cy="3838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Itens entregues na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9"/>
          <p:cNvSpPr txBox="1"/>
          <p:nvPr>
            <p:ph type="title"/>
          </p:nvPr>
        </p:nvSpPr>
        <p:spPr>
          <a:xfrm>
            <a:off x="822850" y="1943153"/>
            <a:ext cx="7620000" cy="7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latin typeface="Roboto"/>
                <a:ea typeface="Roboto"/>
                <a:cs typeface="Roboto"/>
                <a:sym typeface="Roboto"/>
              </a:rPr>
              <a:t>Orçamento deletado</a:t>
            </a:r>
            <a:endParaRPr b="0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25" y="2855403"/>
            <a:ext cx="8090201" cy="3838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Itens pendentes entregues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0"/>
          <p:cNvSpPr txBox="1"/>
          <p:nvPr>
            <p:ph type="title"/>
          </p:nvPr>
        </p:nvSpPr>
        <p:spPr>
          <a:xfrm>
            <a:off x="822850" y="1943153"/>
            <a:ext cx="7620000" cy="7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latin typeface="Roboto"/>
                <a:ea typeface="Roboto"/>
                <a:cs typeface="Roboto"/>
                <a:sym typeface="Roboto"/>
              </a:rPr>
              <a:t>Conclusão do calendário</a:t>
            </a:r>
            <a:endParaRPr b="0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50" y="2821053"/>
            <a:ext cx="7904606" cy="3838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Itens pendentes entregues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1"/>
          <p:cNvSpPr txBox="1"/>
          <p:nvPr>
            <p:ph type="title"/>
          </p:nvPr>
        </p:nvSpPr>
        <p:spPr>
          <a:xfrm>
            <a:off x="822850" y="1943153"/>
            <a:ext cx="7620000" cy="7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latin typeface="Roboto"/>
                <a:ea typeface="Roboto"/>
                <a:cs typeface="Roboto"/>
                <a:sym typeface="Roboto"/>
              </a:rPr>
              <a:t>Alteração de status</a:t>
            </a:r>
            <a:endParaRPr b="0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50" y="2878303"/>
            <a:ext cx="7814789" cy="3838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Itens pendentes entregues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2"/>
          <p:cNvSpPr txBox="1"/>
          <p:nvPr>
            <p:ph type="title"/>
          </p:nvPr>
        </p:nvSpPr>
        <p:spPr>
          <a:xfrm>
            <a:off x="822850" y="1943153"/>
            <a:ext cx="7620000" cy="7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latin typeface="Roboto"/>
                <a:ea typeface="Roboto"/>
                <a:cs typeface="Roboto"/>
                <a:sym typeface="Roboto"/>
              </a:rPr>
              <a:t>Alteração de status cancelado</a:t>
            </a:r>
            <a:endParaRPr b="0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00" y="2855403"/>
            <a:ext cx="7814008" cy="3838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Validação junto ao cliente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90525" y="1964250"/>
            <a:ext cx="8418300" cy="427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55600" lvl="0" marL="914400" rtl="0" algn="l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➢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Adiado para sábado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0" y="0"/>
            <a:ext cx="9144000" cy="1965300"/>
          </a:xfrm>
          <a:prstGeom prst="rect">
            <a:avLst/>
          </a:prstGeom>
          <a:solidFill>
            <a:srgbClr val="00304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4294967295" type="title"/>
          </p:nvPr>
        </p:nvSpPr>
        <p:spPr>
          <a:xfrm>
            <a:off x="0" y="279600"/>
            <a:ext cx="9144000" cy="140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b="1"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>
            <p:ph idx="4294967295" type="body"/>
          </p:nvPr>
        </p:nvSpPr>
        <p:spPr>
          <a:xfrm>
            <a:off x="892200" y="2616900"/>
            <a:ext cx="7191000" cy="28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>
                <a:solidFill>
                  <a:srgbClr val="0B5394"/>
                </a:solidFill>
              </a:rPr>
              <a:t>Itens planejados para a iteração</a:t>
            </a:r>
            <a:endParaRPr sz="2000">
              <a:solidFill>
                <a:srgbClr val="0B5394"/>
              </a:solidFill>
            </a:endParaRPr>
          </a:p>
          <a:p>
            <a:pPr indent="-266700" lvl="0" marL="3429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>
                <a:solidFill>
                  <a:srgbClr val="0B5394"/>
                </a:solidFill>
              </a:rPr>
              <a:t>Itens entregues na iteração</a:t>
            </a:r>
            <a:endParaRPr sz="2000">
              <a:solidFill>
                <a:srgbClr val="0B5394"/>
              </a:solidFill>
            </a:endParaRPr>
          </a:p>
          <a:p>
            <a:pPr indent="-266700" lvl="0" marL="3429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>
                <a:solidFill>
                  <a:srgbClr val="0B5394"/>
                </a:solidFill>
              </a:rPr>
              <a:t>Validação do produto junto ao cliente</a:t>
            </a:r>
            <a:endParaRPr sz="2000">
              <a:solidFill>
                <a:srgbClr val="0B5394"/>
              </a:solidFill>
            </a:endParaRPr>
          </a:p>
          <a:p>
            <a:pPr indent="-266700" lvl="0" marL="3429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B5394"/>
              </a:buClr>
              <a:buSzPts val="2000"/>
              <a:buChar char="➔"/>
            </a:pPr>
            <a:r>
              <a:rPr lang="en-US" sz="2000">
                <a:solidFill>
                  <a:srgbClr val="0B5394"/>
                </a:solidFill>
              </a:rPr>
              <a:t>Apresentação do que é visível e dos testes automatizados</a:t>
            </a:r>
            <a:endParaRPr sz="2000">
              <a:solidFill>
                <a:srgbClr val="0B5394"/>
              </a:solidFill>
            </a:endParaRPr>
          </a:p>
          <a:p>
            <a:pPr indent="-139700" lvl="0" marL="3429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Itens planejados para 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62025" y="1964250"/>
            <a:ext cx="7620000" cy="358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2000"/>
              <a:buFont typeface="Roboto"/>
              <a:buChar char="•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Desenvolver os módulos: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Gerenciamento de usuários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Gerenciamento incremental do odontograma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160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Gerenciamento de pagamentos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762025" y="1144700"/>
            <a:ext cx="75390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Alterações - Diagrama Antes</a:t>
            </a:r>
            <a:endParaRPr b="1" sz="36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00" y="2029800"/>
            <a:ext cx="7961012" cy="462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762025" y="1144700"/>
            <a:ext cx="75390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Alterações </a:t>
            </a:r>
            <a:r>
              <a:rPr b="1" lang="en-US" sz="36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- Diagrama Depois</a:t>
            </a:r>
            <a:endParaRPr b="1" sz="36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988" y="2064150"/>
            <a:ext cx="6644020" cy="4629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Itens planejados para 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261875" y="2979450"/>
            <a:ext cx="4023900" cy="18993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1" marL="91440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Roboto"/>
              <a:buChar char="–"/>
            </a:pPr>
            <a:r>
              <a:rPr lang="en-U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Gerenciamento de usuários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Roboto"/>
              <a:buChar char="–"/>
            </a:pPr>
            <a:r>
              <a:rPr lang="en-U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Gerenciamento incremental do odontograma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160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Gerenciamento de pagamentos</a:t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572000" y="2979450"/>
            <a:ext cx="4023900" cy="1807800"/>
          </a:xfrm>
          <a:prstGeom prst="rect">
            <a:avLst/>
          </a:prstGeom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1" marL="914400" rtl="0" algn="l">
              <a:spcBef>
                <a:spcPts val="56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Roboto"/>
              <a:buChar char="–"/>
            </a:pPr>
            <a:r>
              <a:rPr b="1" lang="en-US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Gerenciamento de orçamentos de procedimentos odontológicos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1600"/>
              </a:spcAft>
              <a:buClr>
                <a:srgbClr val="0B5394"/>
              </a:buClr>
              <a:buSzPts val="1600"/>
              <a:buFont typeface="Roboto"/>
              <a:buChar char="–"/>
            </a:pPr>
            <a:r>
              <a:rPr b="1" lang="en-US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Gerenciamento de pagamentos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Itens entregues na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956775" y="1943150"/>
            <a:ext cx="8187300" cy="427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Gerenciamento de orçamentos</a:t>
            </a:r>
            <a:endParaRPr sz="24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Gerenciamento de pagamentos</a:t>
            </a:r>
            <a:endParaRPr sz="2400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775" y="2619550"/>
            <a:ext cx="457301" cy="3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Itens entregues na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31328"/>
            <a:ext cx="8839201" cy="358880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>
            <p:ph type="title"/>
          </p:nvPr>
        </p:nvSpPr>
        <p:spPr>
          <a:xfrm>
            <a:off x="822850" y="1943153"/>
            <a:ext cx="7620000" cy="7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latin typeface="Roboto"/>
                <a:ea typeface="Roboto"/>
                <a:cs typeface="Roboto"/>
                <a:sym typeface="Roboto"/>
              </a:rPr>
              <a:t>Listagem de orçamentos</a:t>
            </a:r>
            <a:endParaRPr b="0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62025" y="1171853"/>
            <a:ext cx="7620000" cy="7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Itens entregues na iteração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822850" y="1943153"/>
            <a:ext cx="7620000" cy="77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latin typeface="Roboto"/>
                <a:ea typeface="Roboto"/>
                <a:cs typeface="Roboto"/>
                <a:sym typeface="Roboto"/>
              </a:rPr>
              <a:t>Cadastramento de orçamento</a:t>
            </a:r>
            <a:endParaRPr b="0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400" y="2866853"/>
            <a:ext cx="7493191" cy="3838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