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Arial Narrow"/>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rial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rialNarrow-italic.fntdata"/><Relationship Id="rId14" Type="http://schemas.openxmlformats.org/officeDocument/2006/relationships/font" Target="fonts/ArialNarrow-bold.fntdata"/><Relationship Id="rId16"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DENTALHELPER</a:t>
            </a:r>
            <a:br>
              <a:rPr lang="en-US"/>
            </a:br>
            <a:r>
              <a:rPr lang="en-US"/>
              <a:t>Plano de Projeto</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Agenda</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Objetivos do Projeto</a:t>
            </a:r>
            <a:endParaRPr/>
          </a:p>
          <a:p>
            <a:pPr indent="-342900" lvl="0" marL="342900" rtl="0" algn="l">
              <a:spcBef>
                <a:spcPts val="640"/>
              </a:spcBef>
              <a:spcAft>
                <a:spcPts val="0"/>
              </a:spcAft>
              <a:buClr>
                <a:schemeClr val="dk1"/>
              </a:buClr>
              <a:buSzPts val="3200"/>
              <a:buChar char="•"/>
            </a:pPr>
            <a:r>
              <a:rPr lang="en-US"/>
              <a:t>Equipe e Papéis</a:t>
            </a:r>
            <a:endParaRPr/>
          </a:p>
          <a:p>
            <a:pPr indent="-342900" lvl="0" marL="342900" rtl="0" algn="l">
              <a:spcBef>
                <a:spcPts val="640"/>
              </a:spcBef>
              <a:spcAft>
                <a:spcPts val="0"/>
              </a:spcAft>
              <a:buClr>
                <a:schemeClr val="dk1"/>
              </a:buClr>
              <a:buSzPts val="3200"/>
              <a:buChar char="•"/>
            </a:pPr>
            <a:r>
              <a:rPr lang="en-US"/>
              <a:t>Escopo do Projeto</a:t>
            </a:r>
            <a:endParaRPr/>
          </a:p>
          <a:p>
            <a:pPr indent="-342900" lvl="0" marL="342900" rtl="0" algn="l">
              <a:spcBef>
                <a:spcPts val="640"/>
              </a:spcBef>
              <a:spcAft>
                <a:spcPts val="0"/>
              </a:spcAft>
              <a:buClr>
                <a:schemeClr val="dk1"/>
              </a:buClr>
              <a:buSzPts val="3200"/>
              <a:buChar char="•"/>
            </a:pPr>
            <a:r>
              <a:rPr lang="en-US"/>
              <a:t>Restrições</a:t>
            </a:r>
            <a:endParaRPr/>
          </a:p>
          <a:p>
            <a:pPr indent="-342900" lvl="0" marL="342900" rtl="0" algn="l">
              <a:spcBef>
                <a:spcPts val="640"/>
              </a:spcBef>
              <a:spcAft>
                <a:spcPts val="0"/>
              </a:spcAft>
              <a:buClr>
                <a:schemeClr val="dk1"/>
              </a:buClr>
              <a:buSzPts val="3200"/>
              <a:buChar char="•"/>
            </a:pPr>
            <a:r>
              <a:rPr lang="en-US"/>
              <a:t>Cronograma</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Objetivos do Projeto</a:t>
            </a:r>
            <a:endParaRPr/>
          </a:p>
        </p:txBody>
      </p:sp>
      <p:sp>
        <p:nvSpPr>
          <p:cNvPr id="97" name="Google Shape;97;p15"/>
          <p:cNvSpPr txBox="1"/>
          <p:nvPr>
            <p:ph idx="1" type="body"/>
          </p:nvPr>
        </p:nvSpPr>
        <p:spPr>
          <a:xfrm>
            <a:off x="75225" y="1587650"/>
            <a:ext cx="87888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381000" lvl="0" marL="457200" rtl="0" algn="just">
              <a:lnSpc>
                <a:spcPct val="115000"/>
              </a:lnSpc>
              <a:spcBef>
                <a:spcPts val="0"/>
              </a:spcBef>
              <a:spcAft>
                <a:spcPts val="0"/>
              </a:spcAft>
              <a:buSzPts val="2400"/>
              <a:buFont typeface="Arial"/>
              <a:buChar char="•"/>
            </a:pPr>
            <a:r>
              <a:rPr lang="en-US" sz="2400">
                <a:latin typeface="Arial"/>
                <a:ea typeface="Arial"/>
                <a:cs typeface="Arial"/>
                <a:sym typeface="Arial"/>
              </a:rPr>
              <a:t>O sistema irá prover ao cliente uma interface de gestão onde será possível ter uma visão geral do desempenho do consultório, como visualizar seus próximos compromissos, consultar horários disponíveis no dia, finanças uma maneira rápida e objetiva e</a:t>
            </a:r>
            <a:r>
              <a:rPr lang="en-US" sz="2400">
                <a:latin typeface="Arial"/>
                <a:ea typeface="Arial"/>
                <a:cs typeface="Arial"/>
                <a:sym typeface="Arial"/>
              </a:rPr>
              <a:t> irá possibilitar um acesso imediato ao prontuário dos pacientes e seu histórico de consultas a partir de qualquer dispositivo que tenha acesso à internet. </a:t>
            </a:r>
            <a:endParaRPr sz="2400">
              <a:latin typeface="Arial"/>
              <a:ea typeface="Arial"/>
              <a:cs typeface="Arial"/>
              <a:sym typeface="Arial"/>
            </a:endParaRPr>
          </a:p>
          <a:p>
            <a:pPr indent="0" lvl="0" marL="0" rtl="0" algn="just">
              <a:lnSpc>
                <a:spcPct val="115000"/>
              </a:lnSpc>
              <a:spcBef>
                <a:spcPts val="0"/>
              </a:spcBef>
              <a:spcAft>
                <a:spcPts val="0"/>
              </a:spcAft>
              <a:buClr>
                <a:srgbClr val="000000"/>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Equipe e Papéis</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a:t>Leonardo Batista</a:t>
            </a:r>
            <a:endParaRPr/>
          </a:p>
          <a:p>
            <a:pPr indent="-342900" lvl="1" marL="914400" rtl="0" algn="l">
              <a:spcBef>
                <a:spcPts val="0"/>
              </a:spcBef>
              <a:spcAft>
                <a:spcPts val="0"/>
              </a:spcAft>
              <a:buSzPts val="1800"/>
              <a:buChar char="○"/>
            </a:pPr>
            <a:r>
              <a:rPr lang="en-US"/>
              <a:t>Front-end, </a:t>
            </a:r>
            <a:r>
              <a:rPr lang="en-US"/>
              <a:t>Back-end, </a:t>
            </a:r>
            <a:r>
              <a:rPr lang="en-US"/>
              <a:t>analista de qualidade, gerente (1ª Iteração )</a:t>
            </a:r>
            <a:endParaRPr/>
          </a:p>
          <a:p>
            <a:pPr indent="-342900" lvl="0" marL="457200" rtl="0" algn="l">
              <a:spcBef>
                <a:spcPts val="0"/>
              </a:spcBef>
              <a:spcAft>
                <a:spcPts val="0"/>
              </a:spcAft>
              <a:buSzPts val="1800"/>
              <a:buChar char="●"/>
            </a:pPr>
            <a:r>
              <a:rPr lang="en-US"/>
              <a:t>Marcos Fábio</a:t>
            </a:r>
            <a:endParaRPr/>
          </a:p>
          <a:p>
            <a:pPr indent="-342900" lvl="1" marL="914400" rtl="0" algn="l">
              <a:spcBef>
                <a:spcPts val="0"/>
              </a:spcBef>
              <a:spcAft>
                <a:spcPts val="0"/>
              </a:spcAft>
              <a:buSzPts val="1800"/>
              <a:buChar char="○"/>
            </a:pPr>
            <a:r>
              <a:rPr lang="en-US"/>
              <a:t>Front-end, </a:t>
            </a:r>
            <a:r>
              <a:rPr lang="en-US"/>
              <a:t>Back-end, DBA</a:t>
            </a:r>
            <a:r>
              <a:rPr lang="en-US"/>
              <a:t>, gerente (2ª Iteração)</a:t>
            </a:r>
            <a:endParaRPr/>
          </a:p>
          <a:p>
            <a:pPr indent="-342900" lvl="0" marL="457200" rtl="0" algn="l">
              <a:spcBef>
                <a:spcPts val="0"/>
              </a:spcBef>
              <a:spcAft>
                <a:spcPts val="0"/>
              </a:spcAft>
              <a:buSzPts val="1800"/>
              <a:buChar char="●"/>
            </a:pPr>
            <a:r>
              <a:rPr lang="en-US"/>
              <a:t>Ernando Ferreira</a:t>
            </a:r>
            <a:endParaRPr/>
          </a:p>
          <a:p>
            <a:pPr indent="-342900" lvl="1" marL="914400" rtl="0" algn="l">
              <a:spcBef>
                <a:spcPts val="0"/>
              </a:spcBef>
              <a:spcAft>
                <a:spcPts val="0"/>
              </a:spcAft>
              <a:buSzPts val="1800"/>
              <a:buChar char="○"/>
            </a:pPr>
            <a:r>
              <a:rPr lang="en-US"/>
              <a:t>Front-end, Back-end</a:t>
            </a:r>
            <a:r>
              <a:rPr lang="en-US"/>
              <a:t>, testes</a:t>
            </a:r>
            <a:r>
              <a:rPr lang="en-US"/>
              <a:t>, gerente (3ª Iteração)</a:t>
            </a:r>
            <a:endParaRPr/>
          </a:p>
          <a:p>
            <a:pPr indent="0" lvl="0" marL="3429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Escopo do Projeto</a:t>
            </a:r>
            <a:endParaRPr/>
          </a:p>
        </p:txBody>
      </p:sp>
      <p:sp>
        <p:nvSpPr>
          <p:cNvPr id="109" name="Google Shape;109;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pacientes</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pagamentos</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despesas</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Clr>
                <a:srgbClr val="0000FF"/>
              </a:buClr>
              <a:buSzPts val="1400"/>
              <a:buChar char="•"/>
            </a:pPr>
            <a:r>
              <a:rPr lang="en-US" sz="1400">
                <a:solidFill>
                  <a:srgbClr val="0000FF"/>
                </a:solidFill>
                <a:latin typeface="Arial Narrow"/>
                <a:ea typeface="Arial Narrow"/>
                <a:cs typeface="Arial Narrow"/>
                <a:sym typeface="Arial Narrow"/>
              </a:rPr>
              <a:t>Gerenciamento de profissionais(Gerenciamento de usuários)</a:t>
            </a:r>
            <a:endParaRPr sz="1400">
              <a:solidFill>
                <a:srgbClr val="0000FF"/>
              </a:solidFill>
              <a:latin typeface="Arial Narrow"/>
              <a:ea typeface="Arial Narrow"/>
              <a:cs typeface="Arial Narrow"/>
              <a:sym typeface="Arial Narrow"/>
            </a:endParaRPr>
          </a:p>
          <a:p>
            <a:pPr indent="-317500" lvl="0" marL="342900" rtl="0" algn="l">
              <a:spcBef>
                <a:spcPts val="0"/>
              </a:spcBef>
              <a:spcAft>
                <a:spcPts val="0"/>
              </a:spcAft>
              <a:buClr>
                <a:srgbClr val="0000FF"/>
              </a:buClr>
              <a:buSzPts val="1400"/>
              <a:buChar char="•"/>
            </a:pPr>
            <a:r>
              <a:rPr lang="en-US" sz="1400">
                <a:solidFill>
                  <a:srgbClr val="0000FF"/>
                </a:solidFill>
                <a:latin typeface="Arial Narrow"/>
                <a:ea typeface="Arial Narrow"/>
                <a:cs typeface="Arial Narrow"/>
                <a:sym typeface="Arial Narrow"/>
              </a:rPr>
              <a:t>Gerenciamento de dentistas(Gerenciamento de usuários)</a:t>
            </a:r>
            <a:endParaRPr sz="1400">
              <a:solidFill>
                <a:srgbClr val="0000FF"/>
              </a:solidFill>
              <a:latin typeface="Arial Narrow"/>
              <a:ea typeface="Arial Narrow"/>
              <a:cs typeface="Arial Narrow"/>
              <a:sym typeface="Arial Narrow"/>
            </a:endParaRPr>
          </a:p>
          <a:p>
            <a:pPr indent="-317500" lvl="0" marL="342900" rtl="0" algn="l">
              <a:spcBef>
                <a:spcPts val="0"/>
              </a:spcBef>
              <a:spcAft>
                <a:spcPts val="0"/>
              </a:spcAft>
              <a:buClr>
                <a:srgbClr val="0000FF"/>
              </a:buClr>
              <a:buSzPts val="1400"/>
              <a:buChar char="•"/>
            </a:pPr>
            <a:r>
              <a:rPr lang="en-US" sz="1400">
                <a:solidFill>
                  <a:srgbClr val="0000FF"/>
                </a:solidFill>
                <a:latin typeface="Arial Narrow"/>
                <a:ea typeface="Arial Narrow"/>
                <a:cs typeface="Arial Narrow"/>
                <a:sym typeface="Arial Narrow"/>
              </a:rPr>
              <a:t>Gerenciamento de usuários (Gerenciamento de usuários)</a:t>
            </a:r>
            <a:endParaRPr sz="1400">
              <a:solidFill>
                <a:srgbClr val="0000FF"/>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materiais odontológicos</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da  lista de materiais odontológicos</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Clr>
                <a:srgbClr val="FF0000"/>
              </a:buClr>
              <a:buSzPts val="1400"/>
              <a:buChar char="•"/>
            </a:pPr>
            <a:r>
              <a:rPr lang="en-US" sz="1400">
                <a:solidFill>
                  <a:srgbClr val="FF0000"/>
                </a:solidFill>
                <a:latin typeface="Arial Narrow"/>
                <a:ea typeface="Arial Narrow"/>
                <a:cs typeface="Arial Narrow"/>
                <a:sym typeface="Arial Narrow"/>
              </a:rPr>
              <a:t>Lançamento de despesa a partir da lista de materiais odontológicos</a:t>
            </a:r>
            <a:endParaRPr sz="1400">
              <a:solidFill>
                <a:srgbClr val="FF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dos procedimentos</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Agendamento de consultas odontológicas</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Autenticação e permissão dos usuários</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incremental de odontograma</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Exibição de informações do consultório na internet</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Chat pelo whatsapp</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orçamentos de procedimento odontológico</a:t>
            </a:r>
            <a:endParaRPr sz="1400">
              <a:solidFill>
                <a:srgbClr val="000000"/>
              </a:solidFill>
              <a:latin typeface="Arial Narrow"/>
              <a:ea typeface="Arial Narrow"/>
              <a:cs typeface="Arial Narrow"/>
              <a:sym typeface="Arial Narrow"/>
            </a:endParaRPr>
          </a:p>
          <a:p>
            <a:pPr indent="-317500" lvl="0" marL="342900" rtl="0" algn="l">
              <a:spcBef>
                <a:spcPts val="0"/>
              </a:spcBef>
              <a:spcAft>
                <a:spcPts val="0"/>
              </a:spcAft>
              <a:buClr>
                <a:srgbClr val="0000FF"/>
              </a:buClr>
              <a:buSzPts val="1400"/>
              <a:buFont typeface="Arial Narrow"/>
              <a:buChar char="•"/>
            </a:pPr>
            <a:r>
              <a:rPr lang="en-US" sz="1400">
                <a:solidFill>
                  <a:srgbClr val="0000FF"/>
                </a:solidFill>
                <a:latin typeface="Arial Narrow"/>
                <a:ea typeface="Arial Narrow"/>
                <a:cs typeface="Arial Narrow"/>
                <a:sym typeface="Arial Narrow"/>
              </a:rPr>
              <a:t>Registros de avanços nos tratamentos através de imagens (Gerenciamento da evolução dos procedimentos dos pacientes)</a:t>
            </a:r>
            <a:endParaRPr sz="1400">
              <a:solidFill>
                <a:srgbClr val="0000FF"/>
              </a:solidFill>
              <a:latin typeface="Arial Narrow"/>
              <a:ea typeface="Arial Narrow"/>
              <a:cs typeface="Arial Narrow"/>
              <a:sym typeface="Arial Narrow"/>
            </a:endParaRPr>
          </a:p>
          <a:p>
            <a:pPr indent="-317500" lvl="0" marL="342900" rtl="0" algn="l">
              <a:spcBef>
                <a:spcPts val="0"/>
              </a:spcBef>
              <a:spcAft>
                <a:spcPts val="0"/>
              </a:spcAft>
              <a:buClr>
                <a:srgbClr val="0000FF"/>
              </a:buClr>
              <a:buSzPts val="1400"/>
              <a:buFont typeface="Arial Narrow"/>
              <a:buChar char="•"/>
            </a:pPr>
            <a:r>
              <a:rPr lang="en-US" sz="1400">
                <a:solidFill>
                  <a:srgbClr val="0000FF"/>
                </a:solidFill>
                <a:latin typeface="Arial Narrow"/>
                <a:ea typeface="Arial Narrow"/>
                <a:cs typeface="Arial Narrow"/>
                <a:sym typeface="Arial Narrow"/>
              </a:rPr>
              <a:t>Gerenciamento da evolução dos procedimentos dos pacientes (Gerenciamento da evolução dos procedimentos dos pacientes)</a:t>
            </a:r>
            <a:endParaRPr sz="1400">
              <a:solidFill>
                <a:srgbClr val="0000FF"/>
              </a:solidFill>
              <a:latin typeface="Arial Narrow"/>
              <a:ea typeface="Arial Narrow"/>
              <a:cs typeface="Arial Narrow"/>
              <a:sym typeface="Arial Narrow"/>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Preenchimento da anamnese do paciente</a:t>
            </a:r>
            <a:endParaRPr sz="1400">
              <a:solidFill>
                <a:srgbClr val="000000"/>
              </a:solidFill>
              <a:latin typeface="Arial"/>
              <a:ea typeface="Arial"/>
              <a:cs typeface="Arial"/>
              <a:sym typeface="Arial"/>
            </a:endParaRPr>
          </a:p>
          <a:p>
            <a:pPr indent="-317500" lvl="0" marL="342900" rtl="0" algn="l">
              <a:spcBef>
                <a:spcPts val="0"/>
              </a:spcBef>
              <a:spcAft>
                <a:spcPts val="0"/>
              </a:spcAft>
              <a:buSzPts val="1400"/>
              <a:buChar char="•"/>
            </a:pPr>
            <a:r>
              <a:rPr lang="en-US" sz="1400">
                <a:solidFill>
                  <a:srgbClr val="000000"/>
                </a:solidFill>
                <a:latin typeface="Arial Narrow"/>
                <a:ea typeface="Arial Narrow"/>
                <a:cs typeface="Arial Narrow"/>
                <a:sym typeface="Arial Narrow"/>
              </a:rPr>
              <a:t>Recuperar senha dos usuários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Restrições</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Dificuldade de aprendizado das tecnologias</a:t>
            </a:r>
            <a:endParaRPr sz="2400">
              <a:solidFill>
                <a:srgbClr val="000000"/>
              </a:solidFill>
              <a:latin typeface="Arial"/>
              <a:ea typeface="Arial"/>
              <a:cs typeface="Arial"/>
              <a:sym typeface="Arial"/>
            </a:endParaRPr>
          </a:p>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Saída de algum membro da equipe</a:t>
            </a:r>
            <a:endParaRPr sz="2400">
              <a:solidFill>
                <a:srgbClr val="000000"/>
              </a:solidFill>
              <a:latin typeface="Arial"/>
              <a:ea typeface="Arial"/>
              <a:cs typeface="Arial"/>
              <a:sym typeface="Arial"/>
            </a:endParaRPr>
          </a:p>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Tempo insuficiente para concluir o projeto</a:t>
            </a:r>
            <a:endParaRPr sz="2400">
              <a:solidFill>
                <a:srgbClr val="000000"/>
              </a:solidFill>
              <a:latin typeface="Arial"/>
              <a:ea typeface="Arial"/>
              <a:cs typeface="Arial"/>
              <a:sym typeface="Arial"/>
            </a:endParaRPr>
          </a:p>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Dificuldade de comunicação com o cliente</a:t>
            </a:r>
            <a:endParaRPr sz="2400">
              <a:solidFill>
                <a:srgbClr val="000000"/>
              </a:solidFill>
              <a:latin typeface="Arial"/>
              <a:ea typeface="Arial"/>
              <a:cs typeface="Arial"/>
              <a:sym typeface="Arial"/>
            </a:endParaRPr>
          </a:p>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Atrasar Tarefas da Iteração</a:t>
            </a:r>
            <a:endParaRPr sz="2400">
              <a:solidFill>
                <a:srgbClr val="000000"/>
              </a:solidFill>
              <a:latin typeface="Arial"/>
              <a:ea typeface="Arial"/>
              <a:cs typeface="Arial"/>
              <a:sym typeface="Arial"/>
            </a:endParaRPr>
          </a:p>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Negligenciar testes automatizados de software</a:t>
            </a:r>
            <a:endParaRPr sz="2400">
              <a:solidFill>
                <a:srgbClr val="000000"/>
              </a:solidFill>
              <a:latin typeface="Arial"/>
              <a:ea typeface="Arial"/>
              <a:cs typeface="Arial"/>
              <a:sym typeface="Arial"/>
            </a:endParaRPr>
          </a:p>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Mudança nos requisitos</a:t>
            </a:r>
            <a:endParaRPr sz="2400">
              <a:solidFill>
                <a:srgbClr val="000000"/>
              </a:solidFill>
              <a:latin typeface="Arial"/>
              <a:ea typeface="Arial"/>
              <a:cs typeface="Arial"/>
              <a:sym typeface="Arial"/>
            </a:endParaRPr>
          </a:p>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Falha do planejamento inicial do software</a:t>
            </a:r>
            <a:endParaRPr sz="2400">
              <a:solidFill>
                <a:srgbClr val="000000"/>
              </a:solidFill>
              <a:latin typeface="Arial"/>
              <a:ea typeface="Arial"/>
              <a:cs typeface="Arial"/>
              <a:sym typeface="Arial"/>
            </a:endParaRPr>
          </a:p>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Requisitos não compreendidos pela equipe.</a:t>
            </a:r>
            <a:endParaRPr sz="2400">
              <a:solidFill>
                <a:srgbClr val="000000"/>
              </a:solidFill>
              <a:latin typeface="Arial"/>
              <a:ea typeface="Arial"/>
              <a:cs typeface="Arial"/>
              <a:sym typeface="Arial"/>
            </a:endParaRPr>
          </a:p>
          <a:p>
            <a:pPr indent="-381000" lvl="0" marL="342900" rtl="0" algn="l">
              <a:lnSpc>
                <a:spcPct val="115000"/>
              </a:lnSpc>
              <a:spcBef>
                <a:spcPts val="0"/>
              </a:spcBef>
              <a:spcAft>
                <a:spcPts val="0"/>
              </a:spcAft>
              <a:buSzPts val="2400"/>
              <a:buChar char="•"/>
            </a:pPr>
            <a:r>
              <a:rPr lang="en-US" sz="2400">
                <a:solidFill>
                  <a:srgbClr val="000000"/>
                </a:solidFill>
                <a:latin typeface="Arial"/>
                <a:ea typeface="Arial"/>
                <a:cs typeface="Arial"/>
                <a:sym typeface="Arial"/>
              </a:rPr>
              <a:t>Problema na configuração de ambiente de desenvolvimento</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Cronograma</a:t>
            </a:r>
            <a:endParaRPr/>
          </a:p>
        </p:txBody>
      </p:sp>
      <p:sp>
        <p:nvSpPr>
          <p:cNvPr id="121" name="Google Shape;121;p19"/>
          <p:cNvSpPr txBox="1"/>
          <p:nvPr>
            <p:ph idx="1" type="body"/>
          </p:nvPr>
        </p:nvSpPr>
        <p:spPr>
          <a:xfrm>
            <a:off x="457200" y="1575125"/>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Iteração 1</a:t>
            </a:r>
            <a:endParaRPr sz="1000"/>
          </a:p>
          <a:p>
            <a:pPr indent="0" lvl="0" marL="0" rtl="0" algn="l">
              <a:spcBef>
                <a:spcPts val="0"/>
              </a:spcBef>
              <a:spcAft>
                <a:spcPts val="0"/>
              </a:spcAft>
              <a:buNone/>
            </a:pPr>
            <a:r>
              <a:rPr lang="en-US" sz="1000"/>
              <a:t>Gerenciamento de materiais odontológicos - 2 dias</a:t>
            </a:r>
            <a:endParaRPr sz="1000"/>
          </a:p>
          <a:p>
            <a:pPr indent="0" lvl="0" marL="0" rtl="0" algn="l">
              <a:spcBef>
                <a:spcPts val="0"/>
              </a:spcBef>
              <a:spcAft>
                <a:spcPts val="0"/>
              </a:spcAft>
              <a:buNone/>
            </a:pPr>
            <a:r>
              <a:rPr lang="en-US" sz="1000"/>
              <a:t>Gerenciamento dos procedimentos - 2 dias</a:t>
            </a:r>
            <a:endParaRPr sz="1000"/>
          </a:p>
          <a:p>
            <a:pPr indent="0" lvl="0" marL="0" rtl="0" algn="l">
              <a:spcBef>
                <a:spcPts val="0"/>
              </a:spcBef>
              <a:spcAft>
                <a:spcPts val="0"/>
              </a:spcAft>
              <a:buNone/>
            </a:pPr>
            <a:r>
              <a:rPr lang="en-US" sz="1000"/>
              <a:t>Gerenciamento de despesas - 5 dias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US" sz="1000"/>
              <a:t>Iteração 2</a:t>
            </a:r>
            <a:endParaRPr sz="1000"/>
          </a:p>
          <a:p>
            <a:pPr indent="0" lvl="0" marL="0" rtl="0" algn="l">
              <a:spcBef>
                <a:spcPts val="0"/>
              </a:spcBef>
              <a:spcAft>
                <a:spcPts val="0"/>
              </a:spcAft>
              <a:buNone/>
            </a:pPr>
            <a:r>
              <a:rPr lang="en-US" sz="1000"/>
              <a:t>Gerenciamento de pacientes - 12 dias</a:t>
            </a:r>
            <a:endParaRPr sz="1000"/>
          </a:p>
          <a:p>
            <a:pPr indent="0" lvl="0" marL="0" rtl="0" algn="l">
              <a:spcBef>
                <a:spcPts val="0"/>
              </a:spcBef>
              <a:spcAft>
                <a:spcPts val="0"/>
              </a:spcAft>
              <a:buNone/>
            </a:pPr>
            <a:r>
              <a:rPr lang="en-US" sz="1000"/>
              <a:t>Preenchimento da anamnese do paciente - 2 dias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US" sz="1000"/>
              <a:t>Iteração 3</a:t>
            </a:r>
            <a:endParaRPr sz="1000"/>
          </a:p>
          <a:p>
            <a:pPr indent="0" lvl="0" marL="0" rtl="0" algn="l">
              <a:spcBef>
                <a:spcPts val="0"/>
              </a:spcBef>
              <a:spcAft>
                <a:spcPts val="0"/>
              </a:spcAft>
              <a:buNone/>
            </a:pPr>
            <a:r>
              <a:rPr lang="en-US" sz="1000"/>
              <a:t>Agendamento de consultas odontológicas - 12 dias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US" sz="1000"/>
              <a:t>Iteração 4</a:t>
            </a:r>
            <a:endParaRPr sz="1000"/>
          </a:p>
          <a:p>
            <a:pPr indent="0" lvl="0" marL="0" rtl="0" algn="l">
              <a:spcBef>
                <a:spcPts val="0"/>
              </a:spcBef>
              <a:spcAft>
                <a:spcPts val="0"/>
              </a:spcAft>
              <a:buNone/>
            </a:pPr>
            <a:r>
              <a:rPr lang="en-US" sz="1000"/>
              <a:t>Gerenciamento de usuários - 6 dias</a:t>
            </a:r>
            <a:endParaRPr sz="1000"/>
          </a:p>
          <a:p>
            <a:pPr indent="0" lvl="0" marL="0" rtl="0" algn="l">
              <a:spcBef>
                <a:spcPts val="0"/>
              </a:spcBef>
              <a:spcAft>
                <a:spcPts val="0"/>
              </a:spcAft>
              <a:buNone/>
            </a:pPr>
            <a:r>
              <a:rPr lang="en-US" sz="1000"/>
              <a:t>Gerenciamento incremental de odontograma - 6 dias</a:t>
            </a:r>
            <a:endParaRPr sz="1000"/>
          </a:p>
          <a:p>
            <a:pPr indent="0" lvl="0" marL="0" rtl="0" algn="l">
              <a:spcBef>
                <a:spcPts val="0"/>
              </a:spcBef>
              <a:spcAft>
                <a:spcPts val="0"/>
              </a:spcAft>
              <a:buNone/>
            </a:pPr>
            <a:r>
              <a:rPr lang="en-US" sz="1000"/>
              <a:t>Gerenciamento de pagamentos - 2 dias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US" sz="1000"/>
              <a:t>Iteração 5</a:t>
            </a:r>
            <a:endParaRPr sz="1000"/>
          </a:p>
          <a:p>
            <a:pPr indent="0" lvl="0" marL="0" rtl="0" algn="l">
              <a:spcBef>
                <a:spcPts val="0"/>
              </a:spcBef>
              <a:spcAft>
                <a:spcPts val="0"/>
              </a:spcAft>
              <a:buNone/>
            </a:pPr>
            <a:r>
              <a:rPr lang="en-US" sz="1000"/>
              <a:t>Gerenciamento de orçamentos de procedimento odontológico - 6 dias</a:t>
            </a:r>
            <a:endParaRPr sz="1000"/>
          </a:p>
          <a:p>
            <a:pPr indent="0" lvl="0" marL="0" rtl="0" algn="l">
              <a:spcBef>
                <a:spcPts val="0"/>
              </a:spcBef>
              <a:spcAft>
                <a:spcPts val="0"/>
              </a:spcAft>
              <a:buNone/>
            </a:pPr>
            <a:r>
              <a:rPr lang="en-US" sz="1000"/>
              <a:t>Autenticação e permissão dos usuários - 6 dias</a:t>
            </a:r>
            <a:endParaRPr sz="1000"/>
          </a:p>
          <a:p>
            <a:pPr indent="0" lvl="0" marL="0" rtl="0" algn="l">
              <a:spcBef>
                <a:spcPts val="0"/>
              </a:spcBef>
              <a:spcAft>
                <a:spcPts val="0"/>
              </a:spcAft>
              <a:buNone/>
            </a:pPr>
            <a:r>
              <a:rPr lang="en-US" sz="1000"/>
              <a:t>Recuperar senha dos usuários - 2 dias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US" sz="1000"/>
              <a:t>Iteração 6</a:t>
            </a:r>
            <a:endParaRPr sz="1000"/>
          </a:p>
          <a:p>
            <a:pPr indent="0" lvl="0" marL="0" rtl="0" algn="l">
              <a:spcBef>
                <a:spcPts val="0"/>
              </a:spcBef>
              <a:spcAft>
                <a:spcPts val="0"/>
              </a:spcAft>
              <a:buNone/>
            </a:pPr>
            <a:r>
              <a:rPr lang="en-US" sz="1000"/>
              <a:t>Chat pelo whatsapp - 2 dias</a:t>
            </a:r>
            <a:endParaRPr sz="1000"/>
          </a:p>
          <a:p>
            <a:pPr indent="0" lvl="0" marL="0" rtl="0" algn="l">
              <a:spcBef>
                <a:spcPts val="0"/>
              </a:spcBef>
              <a:spcAft>
                <a:spcPts val="0"/>
              </a:spcAft>
              <a:buNone/>
            </a:pPr>
            <a:r>
              <a:rPr lang="en-US" sz="1000"/>
              <a:t>Exibição de informações do consultório na internet - 2 dias</a:t>
            </a:r>
            <a:endParaRPr sz="1000"/>
          </a:p>
          <a:p>
            <a:pPr indent="0" lvl="0" marL="0" rtl="0" algn="l">
              <a:spcBef>
                <a:spcPts val="0"/>
              </a:spcBef>
              <a:spcAft>
                <a:spcPts val="0"/>
              </a:spcAft>
              <a:buNone/>
            </a:pPr>
            <a:r>
              <a:rPr lang="en-US" sz="1000"/>
              <a:t>Gerenciamento da evolução dos procedimentos dos pacientes - 6 dias</a:t>
            </a:r>
            <a:endParaRPr sz="10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