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88" r:id="rId3"/>
  </p:sldMasterIdLst>
  <p:notesMasterIdLst>
    <p:notesMasterId r:id="rId61"/>
  </p:notesMasterIdLst>
  <p:sldIdLst>
    <p:sldId id="276" r:id="rId4"/>
    <p:sldId id="286" r:id="rId5"/>
    <p:sldId id="502" r:id="rId6"/>
    <p:sldId id="487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551" r:id="rId46"/>
    <p:sldId id="552" r:id="rId47"/>
    <p:sldId id="553" r:id="rId48"/>
    <p:sldId id="523" r:id="rId49"/>
    <p:sldId id="524" r:id="rId50"/>
    <p:sldId id="525" r:id="rId51"/>
    <p:sldId id="526" r:id="rId52"/>
    <p:sldId id="527" r:id="rId53"/>
    <p:sldId id="528" r:id="rId54"/>
    <p:sldId id="529" r:id="rId55"/>
    <p:sldId id="530" r:id="rId56"/>
    <p:sldId id="554" r:id="rId57"/>
    <p:sldId id="495" r:id="rId58"/>
    <p:sldId id="305" r:id="rId59"/>
    <p:sldId id="359" r:id="rId60"/>
  </p:sldIdLst>
  <p:sldSz cx="9144000" cy="5715000" type="screen16x1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A81678A-D193-6843-97BE-65B081B7969C}">
          <p14:sldIdLst>
            <p14:sldId id="276"/>
          </p14:sldIdLst>
        </p14:section>
        <p14:section name="COURSE CONTENT" id="{9C75A726-B685-F548-8B6A-27EC8E657922}">
          <p14:sldIdLst>
            <p14:sldId id="286"/>
            <p14:sldId id="502"/>
            <p14:sldId id="487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54"/>
            <p14:sldId id="495"/>
            <p14:sldId id="305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8"/>
    <p:restoredTop sz="93301"/>
  </p:normalViewPr>
  <p:slideViewPr>
    <p:cSldViewPr>
      <p:cViewPr varScale="1">
        <p:scale>
          <a:sx n="117" d="100"/>
          <a:sy n="117" d="100"/>
        </p:scale>
        <p:origin x="984" y="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3F490-6D88-2A46-8D17-5B765103803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88E6D-C5C9-854F-8F05-F368F178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4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88E6D-C5C9-854F-8F05-F368F178E8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8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88E6D-C5C9-854F-8F05-F368F178E8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0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0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/>
          <a:srcRect r="13675" b="28968"/>
          <a:stretch>
            <a:fillRect/>
          </a:stretch>
        </p:blipFill>
        <p:spPr bwMode="auto">
          <a:xfrm>
            <a:off x="1250484" y="1655524"/>
            <a:ext cx="7893516" cy="405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774824"/>
            <a:ext cx="7100910" cy="1439865"/>
          </a:xfrm>
        </p:spPr>
        <p:txBody>
          <a:bodyPr anchor="b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712949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reaker_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>
            <a:fillRect/>
          </a:stretch>
        </p:blipFill>
        <p:spPr>
          <a:xfrm>
            <a:off x="6" y="0"/>
            <a:ext cx="9136337" cy="5715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2" y="1765740"/>
            <a:ext cx="4162096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2" y="1765740"/>
            <a:ext cx="4162096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reaker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solidFill>
            <a:srgbClr val="68217A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8" y="1765740"/>
            <a:ext cx="3610303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1256993"/>
            <a:ext cx="2708768" cy="968375"/>
          </a:xfrm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745" y="2270235"/>
            <a:ext cx="2708768" cy="28351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277" y="3972028"/>
            <a:ext cx="5816599" cy="5015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07278" y="304803"/>
            <a:ext cx="5816600" cy="3635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7278" y="4433258"/>
            <a:ext cx="5816604" cy="7102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9090" y="228601"/>
            <a:ext cx="2057400" cy="50686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8193" y="228601"/>
            <a:ext cx="4448496" cy="50686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627063" indent="-363538">
              <a:spcBef>
                <a:spcPts val="1800"/>
              </a:spcBef>
              <a:defRPr sz="2400">
                <a:latin typeface="Gill Sans MT Condensed" pitchFamily="34" charset="0"/>
              </a:defRPr>
            </a:lvl1pPr>
            <a:lvl2pPr marL="901700" indent="-274638"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bg1">
                    <a:lumMod val="50000"/>
                  </a:schemeClr>
                </a:solidFill>
                <a:effectLst/>
                <a:latin typeface="Gill Sans MT Condensed" pitchFamily="34" charset="0"/>
              </a:defRPr>
            </a:lvl2pPr>
            <a:lvl3pPr marL="1165225" indent="-250825">
              <a:defRPr sz="2400">
                <a:latin typeface="Gill Sans MT Condensed" pitchFamily="34" charset="0"/>
              </a:defRPr>
            </a:lvl3pPr>
            <a:lvl4pPr marL="1439863" indent="-274638">
              <a:defRPr>
                <a:latin typeface="Gill Sans MT Condensed" pitchFamily="34" charset="0"/>
              </a:defRPr>
            </a:lvl4pPr>
            <a:lvl5pPr marL="1703388" indent="-263525">
              <a:defRPr>
                <a:latin typeface="Gill Sans MT Condensed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DF3A96E-89B3-AFCE-7D54-C71E23B076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2243" t="31242"/>
          <a:stretch/>
        </p:blipFill>
        <p:spPr bwMode="auto">
          <a:xfrm>
            <a:off x="1119468" y="1785471"/>
            <a:ext cx="8024532" cy="392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462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14C3-8D38-82AC-836F-40BF26DC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04271"/>
            <a:ext cx="64579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D81A-B8E5-C337-EA68-E545E211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795" y="1784614"/>
            <a:ext cx="7002556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7952-6578-38E2-198B-D528E3A0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3678-7990-AAB8-1133-3ADCCDA6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7649-2162-1BE7-DDF7-A41A59A1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1" name="Picture 10" descr="A black background with blue and white squares&#10;&#10;Description automatically generated">
            <a:extLst>
              <a:ext uri="{FF2B5EF4-FFF2-40B4-BE49-F238E27FC236}">
                <a16:creationId xmlns:a16="http://schemas.microsoft.com/office/drawing/2014/main" id="{910D92DD-0C00-7B22-F1F6-4781D11B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1743118" cy="36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  <p:extLst>
      <p:ext uri="{BB962C8B-B14F-4D97-AF65-F5344CB8AC3E}">
        <p14:creationId xmlns:p14="http://schemas.microsoft.com/office/powerpoint/2010/main" val="3926764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2243" t="31242"/>
          <a:stretch/>
        </p:blipFill>
        <p:spPr bwMode="auto">
          <a:xfrm>
            <a:off x="1085850" y="1785471"/>
            <a:ext cx="8058150" cy="392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828800" y="3238500"/>
            <a:ext cx="7162800" cy="146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>
              <a:buNone/>
              <a:defRPr sz="8000" b="1" baseline="0">
                <a:solidFill>
                  <a:schemeClr val="bg1"/>
                </a:solidFill>
                <a:latin typeface="Edwardian Script ITC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dwardian Script ITC" pitchFamily="66" charset="0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766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392" y="1774827"/>
            <a:ext cx="6369269" cy="1441341"/>
          </a:xfrm>
        </p:spPr>
        <p:txBody>
          <a:bodyPr anchor="b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1167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765" y="1333500"/>
            <a:ext cx="4007069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3157" y="1333500"/>
            <a:ext cx="4007069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6554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ctr">
              <a:defRPr sz="40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d-ID" cap="none"/>
              <a:t>Thank</a:t>
            </a:r>
            <a:r>
              <a:rPr lang="id-ID" cap="none">
                <a:latin typeface="Segoe UI Semibold" pitchFamily="34" charset="0"/>
              </a:rPr>
              <a:t>YOU</a:t>
            </a:r>
            <a:r>
              <a:rPr lang="id-ID" cap="none"/>
              <a:t>...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981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57BF6916-406C-E944-841A-1BF7394CF1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521" y="315920"/>
            <a:ext cx="718115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UNIVERSITAS BINA NUSANTARA">
            <a:extLst>
              <a:ext uri="{FF2B5EF4-FFF2-40B4-BE49-F238E27FC236}">
                <a16:creationId xmlns:a16="http://schemas.microsoft.com/office/drawing/2014/main" id="{B2ACCA88-1510-174E-BE16-6E62A96F6E0C}"/>
              </a:ext>
            </a:extLst>
          </p:cNvPr>
          <p:cNvSpPr txBox="1"/>
          <p:nvPr userDrawn="1"/>
        </p:nvSpPr>
        <p:spPr>
          <a:xfrm>
            <a:off x="3264866" y="4033495"/>
            <a:ext cx="2737929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08074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1350" dirty="0"/>
              <a:t>UNIVERSITAS</a:t>
            </a:r>
            <a:r>
              <a:rPr sz="1350" b="1" dirty="0"/>
              <a:t> BINA NUSANTARA</a:t>
            </a: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4381500" y="4420232"/>
            <a:ext cx="381000" cy="37042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8" name="UNIVERSITAS BINA NUSANTARA">
            <a:extLst>
              <a:ext uri="{FF2B5EF4-FFF2-40B4-BE49-F238E27FC236}">
                <a16:creationId xmlns:a16="http://schemas.microsoft.com/office/drawing/2014/main" id="{1D553A28-04FA-E944-90CB-BDB2AEBEA300}"/>
              </a:ext>
            </a:extLst>
          </p:cNvPr>
          <p:cNvSpPr txBox="1"/>
          <p:nvPr userDrawn="1"/>
        </p:nvSpPr>
        <p:spPr>
          <a:xfrm>
            <a:off x="3264866" y="4033495"/>
            <a:ext cx="2737929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08074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1350" dirty="0"/>
              <a:t>UNIVERSITAS</a:t>
            </a:r>
            <a:r>
              <a:rPr sz="1350" b="1" dirty="0"/>
              <a:t> BINA NUSANTARA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4381500" y="4420232"/>
            <a:ext cx="381000" cy="37042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4" y="2814520"/>
            <a:ext cx="8239125" cy="793750"/>
          </a:xfrm>
          <a:prstGeom prst="rect">
            <a:avLst/>
          </a:prstGeom>
        </p:spPr>
        <p:txBody>
          <a:bodyPr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kumimoji="0" sz="1875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90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2436" y="1072913"/>
            <a:ext cx="8239127" cy="16324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45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Presentation</a:t>
            </a:r>
            <a:r>
              <a:rPr dirty="0"/>
              <a:t>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6474C2C-5958-6F6B-1482-E67DED339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71822" y="4807743"/>
            <a:ext cx="1579760" cy="310787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75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4" name="UNIVERSITAS BINA NUSANTARA">
            <a:extLst>
              <a:ext uri="{FF2B5EF4-FFF2-40B4-BE49-F238E27FC236}">
                <a16:creationId xmlns:a16="http://schemas.microsoft.com/office/drawing/2014/main" id="{5DC7F27E-9CB9-099F-4DA7-367C6ADB411B}"/>
              </a:ext>
            </a:extLst>
          </p:cNvPr>
          <p:cNvSpPr txBox="1"/>
          <p:nvPr userDrawn="1"/>
        </p:nvSpPr>
        <p:spPr>
          <a:xfrm>
            <a:off x="3771822" y="4625343"/>
            <a:ext cx="1779333" cy="12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08074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1050" dirty="0"/>
              <a:t>SUBJECT MATTER EXPERT</a:t>
            </a:r>
            <a:endParaRPr sz="1050" b="1" dirty="0"/>
          </a:p>
        </p:txBody>
      </p:sp>
    </p:spTree>
    <p:extLst>
      <p:ext uri="{BB962C8B-B14F-4D97-AF65-F5344CB8AC3E}">
        <p14:creationId xmlns:p14="http://schemas.microsoft.com/office/powerpoint/2010/main" val="29672865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32287" y="-23978"/>
            <a:ext cx="9190183" cy="5762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57BF6916-406C-E944-841A-1BF7394CF1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521" y="315920"/>
            <a:ext cx="718115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UNIVERSITAS BINA NUSANTARA">
            <a:extLst>
              <a:ext uri="{FF2B5EF4-FFF2-40B4-BE49-F238E27FC236}">
                <a16:creationId xmlns:a16="http://schemas.microsoft.com/office/drawing/2014/main" id="{B2ACCA88-1510-174E-BE16-6E62A96F6E0C}"/>
              </a:ext>
            </a:extLst>
          </p:cNvPr>
          <p:cNvSpPr txBox="1"/>
          <p:nvPr userDrawn="1"/>
        </p:nvSpPr>
        <p:spPr>
          <a:xfrm>
            <a:off x="3264866" y="4033495"/>
            <a:ext cx="2737929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08074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1350" dirty="0"/>
              <a:t>UNIVERSITAS</a:t>
            </a:r>
            <a:r>
              <a:rPr sz="1350" b="1" dirty="0"/>
              <a:t> BINA NUSANTARA</a:t>
            </a: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4381500" y="4420232"/>
            <a:ext cx="381000" cy="37042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8" name="UNIVERSITAS BINA NUSANTARA">
            <a:extLst>
              <a:ext uri="{FF2B5EF4-FFF2-40B4-BE49-F238E27FC236}">
                <a16:creationId xmlns:a16="http://schemas.microsoft.com/office/drawing/2014/main" id="{1D553A28-04FA-E944-90CB-BDB2AEBEA300}"/>
              </a:ext>
            </a:extLst>
          </p:cNvPr>
          <p:cNvSpPr txBox="1"/>
          <p:nvPr userDrawn="1"/>
        </p:nvSpPr>
        <p:spPr>
          <a:xfrm>
            <a:off x="3264866" y="4033495"/>
            <a:ext cx="2737929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08074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1350" dirty="0"/>
              <a:t>UNIVERSITAS</a:t>
            </a:r>
            <a:r>
              <a:rPr sz="1350" b="1" dirty="0"/>
              <a:t> BINA NUSANTARA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4381500" y="4420232"/>
            <a:ext cx="381000" cy="37042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4" y="2814520"/>
            <a:ext cx="8239125" cy="793750"/>
          </a:xfrm>
          <a:prstGeom prst="rect">
            <a:avLst/>
          </a:prstGeom>
        </p:spPr>
        <p:txBody>
          <a:bodyPr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kumimoji="0" sz="1875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90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2436" y="1072913"/>
            <a:ext cx="8239127" cy="16324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45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Presentation</a:t>
            </a:r>
            <a:r>
              <a:rPr dirty="0"/>
              <a:t>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6474C2C-5958-6F6B-1482-E67DED339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71822" y="4807743"/>
            <a:ext cx="1579760" cy="310787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75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4" name="UNIVERSITAS BINA NUSANTARA">
            <a:extLst>
              <a:ext uri="{FF2B5EF4-FFF2-40B4-BE49-F238E27FC236}">
                <a16:creationId xmlns:a16="http://schemas.microsoft.com/office/drawing/2014/main" id="{5DC7F27E-9CB9-099F-4DA7-367C6ADB411B}"/>
              </a:ext>
            </a:extLst>
          </p:cNvPr>
          <p:cNvSpPr txBox="1"/>
          <p:nvPr userDrawn="1"/>
        </p:nvSpPr>
        <p:spPr>
          <a:xfrm>
            <a:off x="3771822" y="4625343"/>
            <a:ext cx="1779333" cy="12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08074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1050" dirty="0"/>
              <a:t>SUBJECT MATTER EXPERT</a:t>
            </a:r>
            <a:endParaRPr sz="1050" b="1" dirty="0"/>
          </a:p>
        </p:txBody>
      </p:sp>
    </p:spTree>
    <p:extLst>
      <p:ext uri="{BB962C8B-B14F-4D97-AF65-F5344CB8AC3E}">
        <p14:creationId xmlns:p14="http://schemas.microsoft.com/office/powerpoint/2010/main" val="242586514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0CE21BA8-841F-EE46-90AB-358900DBBA45}"/>
              </a:ext>
            </a:extLst>
          </p:cNvPr>
          <p:cNvSpPr/>
          <p:nvPr userDrawn="1"/>
        </p:nvSpPr>
        <p:spPr>
          <a:xfrm>
            <a:off x="0" y="984587"/>
            <a:ext cx="9144000" cy="476507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pSp>
        <p:nvGrpSpPr>
          <p:cNvPr id="152" name="Group"/>
          <p:cNvGrpSpPr/>
          <p:nvPr/>
        </p:nvGrpSpPr>
        <p:grpSpPr>
          <a:xfrm>
            <a:off x="283747" y="-1611"/>
            <a:ext cx="1043966" cy="839238"/>
            <a:chOff x="-2864397" y="0"/>
            <a:chExt cx="2783907" cy="2014171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3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67" y="780024"/>
            <a:ext cx="5518338" cy="212617"/>
          </a:xfrm>
        </p:spPr>
        <p:txBody>
          <a:bodyPr>
            <a:normAutofit/>
          </a:bodyPr>
          <a:lstStyle>
            <a:lvl1pPr>
              <a:defRPr kumimoji="0" lang="en-US" sz="1425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767" y="1008220"/>
            <a:ext cx="3663328" cy="334811"/>
          </a:xfrm>
        </p:spPr>
        <p:txBody>
          <a:bodyPr/>
          <a:lstStyle>
            <a:lvl1pPr marL="0" indent="0">
              <a:buNone/>
              <a:defRPr kumimoji="0" lang="en-US" sz="1200" b="1" i="0" u="none" strike="noStrike" cap="all" spc="0" normalizeH="0" baseline="0">
                <a:ln>
                  <a:noFill/>
                </a:ln>
                <a:solidFill>
                  <a:srgbClr val="424242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CD29839-25B4-3D48-8D8C-B1D859A74A9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57599" y="2222680"/>
            <a:ext cx="5143103" cy="1884277"/>
          </a:xfrm>
        </p:spPr>
        <p:txBody>
          <a:bodyPr>
            <a:normAutofit/>
          </a:bodyPr>
          <a:lstStyle>
            <a:lvl1pPr marL="100013" indent="-100013">
              <a:lnSpc>
                <a:spcPct val="100000"/>
              </a:lnSpc>
              <a:tabLst/>
              <a:defRPr kumimoji="0" lang="en-US" sz="975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333971" indent="-105371">
              <a:lnSpc>
                <a:spcPct val="100000"/>
              </a:lnSpc>
              <a:tabLst/>
              <a:defRPr kumimoji="0" lang="en-US" sz="975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551259" indent="-94059">
              <a:lnSpc>
                <a:spcPct val="100000"/>
              </a:lnSpc>
              <a:tabLst/>
              <a:defRPr kumimoji="0" lang="en-US" sz="975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801886" indent="-116086">
              <a:lnSpc>
                <a:spcPct val="100000"/>
              </a:lnSpc>
              <a:tabLst/>
              <a:defRPr kumimoji="0" lang="en-US" sz="975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1019175" indent="-104775">
              <a:lnSpc>
                <a:spcPct val="100000"/>
              </a:lnSpc>
              <a:tabLst/>
              <a:defRPr kumimoji="0" lang="en-US" sz="975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63176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F7BB76AE-A45C-1F43-9E7B-E96439A8D439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57BF6916-406C-E944-841A-1BF7394CF1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521" y="315920"/>
            <a:ext cx="718115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UNIVERSITAS BINA NUSANTARA">
            <a:extLst>
              <a:ext uri="{FF2B5EF4-FFF2-40B4-BE49-F238E27FC236}">
                <a16:creationId xmlns:a16="http://schemas.microsoft.com/office/drawing/2014/main" id="{B2ACCA88-1510-174E-BE16-6E62A96F6E0C}"/>
              </a:ext>
            </a:extLst>
          </p:cNvPr>
          <p:cNvSpPr txBox="1"/>
          <p:nvPr userDrawn="1"/>
        </p:nvSpPr>
        <p:spPr>
          <a:xfrm>
            <a:off x="3264866" y="4033495"/>
            <a:ext cx="2737929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08074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1350" dirty="0"/>
              <a:t>UNIVERSITAS</a:t>
            </a:r>
            <a:r>
              <a:rPr sz="1350" b="1" dirty="0"/>
              <a:t> BINA NUSANTARA</a:t>
            </a: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4381500" y="4420232"/>
            <a:ext cx="381000" cy="37042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8" name="UNIVERSITAS BINA NUSANTARA">
            <a:extLst>
              <a:ext uri="{FF2B5EF4-FFF2-40B4-BE49-F238E27FC236}">
                <a16:creationId xmlns:a16="http://schemas.microsoft.com/office/drawing/2014/main" id="{1D553A28-04FA-E944-90CB-BDB2AEBEA300}"/>
              </a:ext>
            </a:extLst>
          </p:cNvPr>
          <p:cNvSpPr txBox="1"/>
          <p:nvPr userDrawn="1"/>
        </p:nvSpPr>
        <p:spPr>
          <a:xfrm>
            <a:off x="3264866" y="4033495"/>
            <a:ext cx="2737929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08074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1350" dirty="0"/>
              <a:t>UNIVERSITAS</a:t>
            </a:r>
            <a:r>
              <a:rPr sz="1350" b="1" dirty="0"/>
              <a:t> BINA NUSANTARA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4381500" y="4420232"/>
            <a:ext cx="381000" cy="37042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4" y="2814520"/>
            <a:ext cx="8239125" cy="793750"/>
          </a:xfrm>
          <a:prstGeom prst="rect">
            <a:avLst/>
          </a:prstGeom>
        </p:spPr>
        <p:txBody>
          <a:bodyPr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kumimoji="0" sz="1875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90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2436" y="1072913"/>
            <a:ext cx="8239127" cy="16324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45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Presentation</a:t>
            </a:r>
            <a:r>
              <a:rPr dirty="0"/>
              <a:t> </a:t>
            </a:r>
            <a:r>
              <a:rPr lang="en-ID" dirty="0"/>
              <a:t>Title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DCB9E1-9FF7-C612-AB16-FF67078783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71822" y="4807743"/>
            <a:ext cx="1579760" cy="310787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75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3" name="UNIVERSITAS BINA NUSANTARA">
            <a:extLst>
              <a:ext uri="{FF2B5EF4-FFF2-40B4-BE49-F238E27FC236}">
                <a16:creationId xmlns:a16="http://schemas.microsoft.com/office/drawing/2014/main" id="{76287026-42FF-418F-A536-8F52F4949E8D}"/>
              </a:ext>
            </a:extLst>
          </p:cNvPr>
          <p:cNvSpPr txBox="1"/>
          <p:nvPr userDrawn="1"/>
        </p:nvSpPr>
        <p:spPr>
          <a:xfrm>
            <a:off x="3771822" y="4625343"/>
            <a:ext cx="1779333" cy="12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08074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1050" dirty="0"/>
              <a:t>SUBJECT MATTER EXPERT</a:t>
            </a:r>
            <a:endParaRPr sz="1050" b="1" dirty="0"/>
          </a:p>
        </p:txBody>
      </p:sp>
    </p:spTree>
    <p:extLst>
      <p:ext uri="{BB962C8B-B14F-4D97-AF65-F5344CB8AC3E}">
        <p14:creationId xmlns:p14="http://schemas.microsoft.com/office/powerpoint/2010/main" val="32989365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/>
          <a:srcRect r="13675" b="28968"/>
          <a:stretch>
            <a:fillRect/>
          </a:stretch>
        </p:blipFill>
        <p:spPr bwMode="auto">
          <a:xfrm>
            <a:off x="1250484" y="1655524"/>
            <a:ext cx="7893516" cy="405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392" y="1774827"/>
            <a:ext cx="6369269" cy="1441341"/>
          </a:xfrm>
        </p:spPr>
        <p:txBody>
          <a:bodyPr anchor="b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32287" y="-23978"/>
            <a:ext cx="9190183" cy="5762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BBEE18F9-7EE5-444F-AA57-68A6783A52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525" y="315920"/>
            <a:ext cx="718106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6" y="1889125"/>
            <a:ext cx="8239127" cy="1936750"/>
          </a:xfrm>
          <a:prstGeom prst="rect">
            <a:avLst/>
          </a:prstGeom>
        </p:spPr>
        <p:txBody>
          <a:bodyPr anchor="ctr"/>
          <a:lstStyle>
            <a:lvl1pPr algn="ctr">
              <a:defRPr kumimoji="0" sz="375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8601554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039E3D91-9575-7645-A4DA-1857555C3973}"/>
              </a:ext>
            </a:extLst>
          </p:cNvPr>
          <p:cNvSpPr/>
          <p:nvPr userDrawn="1"/>
        </p:nvSpPr>
        <p:spPr>
          <a:xfrm>
            <a:off x="-1" y="0"/>
            <a:ext cx="9144000" cy="5715000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342E0CAD-6F4A-B446-A399-7F1EC0FA3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521" y="315920"/>
            <a:ext cx="718115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6" y="1889125"/>
            <a:ext cx="8239127" cy="1936750"/>
          </a:xfrm>
          <a:prstGeom prst="rect">
            <a:avLst/>
          </a:prstGeom>
        </p:spPr>
        <p:txBody>
          <a:bodyPr anchor="ctr"/>
          <a:lstStyle>
            <a:lvl1pPr algn="ctr">
              <a:defRPr kumimoji="0" sz="375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76205198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9B58D5CA-1AEF-754B-9F74-AE29F8DD61D5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gradFill>
            <a:gsLst>
              <a:gs pos="0">
                <a:srgbClr val="F89620"/>
              </a:gs>
              <a:gs pos="100000">
                <a:srgbClr val="FFB039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342E0CAD-6F4A-B446-A399-7F1EC0FA3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521" y="315920"/>
            <a:ext cx="718115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6" y="1889125"/>
            <a:ext cx="8239127" cy="1936750"/>
          </a:xfrm>
          <a:prstGeom prst="rect">
            <a:avLst/>
          </a:prstGeom>
        </p:spPr>
        <p:txBody>
          <a:bodyPr anchor="ctr"/>
          <a:lstStyle>
            <a:lvl1pPr algn="ctr">
              <a:defRPr kumimoji="0" sz="375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9643147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D74DB4AE-0419-BC41-9D4A-DC2FB6ABAE92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342E0CAD-6F4A-B446-A399-7F1EC0FA3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521" y="315920"/>
            <a:ext cx="718115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6" y="1889125"/>
            <a:ext cx="8239127" cy="1936750"/>
          </a:xfrm>
          <a:prstGeom prst="rect">
            <a:avLst/>
          </a:prstGeom>
        </p:spPr>
        <p:txBody>
          <a:bodyPr anchor="ctr"/>
          <a:lstStyle>
            <a:lvl1pPr algn="ctr">
              <a:defRPr kumimoji="0" sz="375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5806545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C668086-F712-8640-8B8D-2424E50E003F}"/>
              </a:ext>
            </a:extLst>
          </p:cNvPr>
          <p:cNvSpPr/>
          <p:nvPr userDrawn="1"/>
        </p:nvSpPr>
        <p:spPr>
          <a:xfrm>
            <a:off x="-1" y="0"/>
            <a:ext cx="9144000" cy="5715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342E0CAD-6F4A-B446-A399-7F1EC0FA3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521" y="315920"/>
            <a:ext cx="718115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6" y="1889125"/>
            <a:ext cx="8239127" cy="1936750"/>
          </a:xfrm>
          <a:prstGeom prst="rect">
            <a:avLst/>
          </a:prstGeom>
        </p:spPr>
        <p:txBody>
          <a:bodyPr anchor="ctr"/>
          <a:lstStyle>
            <a:lvl1pPr algn="ctr">
              <a:defRPr kumimoji="0" sz="375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1942425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B6B9E9EC-92F4-2943-BCEE-A17DD1A638A8}"/>
              </a:ext>
            </a:extLst>
          </p:cNvPr>
          <p:cNvSpPr/>
          <p:nvPr userDrawn="1"/>
        </p:nvSpPr>
        <p:spPr>
          <a:xfrm>
            <a:off x="0" y="12003"/>
            <a:ext cx="9186633" cy="5736167"/>
          </a:xfrm>
          <a:prstGeom prst="rect">
            <a:avLst/>
          </a:prstGeom>
          <a:gradFill>
            <a:gsLst>
              <a:gs pos="0">
                <a:srgbClr val="315094"/>
              </a:gs>
              <a:gs pos="100000">
                <a:srgbClr val="293C6E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342E0CAD-6F4A-B446-A399-7F1EC0FA3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521" y="315920"/>
            <a:ext cx="718115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6" y="1889125"/>
            <a:ext cx="8239127" cy="1936750"/>
          </a:xfrm>
          <a:prstGeom prst="rect">
            <a:avLst/>
          </a:prstGeom>
        </p:spPr>
        <p:txBody>
          <a:bodyPr anchor="ctr"/>
          <a:lstStyle>
            <a:lvl1pPr algn="ctr">
              <a:defRPr kumimoji="0" sz="375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346338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3B0134B8-92DD-5A47-83ED-ED2B1DC0A2FA}"/>
              </a:ext>
            </a:extLst>
          </p:cNvPr>
          <p:cNvSpPr/>
          <p:nvPr userDrawn="1"/>
        </p:nvSpPr>
        <p:spPr>
          <a:xfrm>
            <a:off x="0" y="0"/>
            <a:ext cx="9186633" cy="5736167"/>
          </a:xfrm>
          <a:prstGeom prst="rect">
            <a:avLst/>
          </a:prstGeom>
          <a:gradFill>
            <a:gsLst>
              <a:gs pos="0">
                <a:srgbClr val="797979"/>
              </a:gs>
              <a:gs pos="100000">
                <a:srgbClr val="A9A9A9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342E0CAD-6F4A-B446-A399-7F1EC0FA3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521" y="315920"/>
            <a:ext cx="718115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6" y="1889125"/>
            <a:ext cx="8239127" cy="1936750"/>
          </a:xfrm>
          <a:prstGeom prst="rect">
            <a:avLst/>
          </a:prstGeom>
        </p:spPr>
        <p:txBody>
          <a:bodyPr anchor="ctr"/>
          <a:lstStyle>
            <a:lvl1pPr algn="ctr">
              <a:defRPr kumimoji="0" sz="375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43224461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0CE21BA8-841F-EE46-90AB-358900DBBA45}"/>
              </a:ext>
            </a:extLst>
          </p:cNvPr>
          <p:cNvSpPr/>
          <p:nvPr userDrawn="1"/>
        </p:nvSpPr>
        <p:spPr>
          <a:xfrm>
            <a:off x="0" y="984587"/>
            <a:ext cx="9144000" cy="476507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pSp>
        <p:nvGrpSpPr>
          <p:cNvPr id="152" name="Group"/>
          <p:cNvGrpSpPr/>
          <p:nvPr/>
        </p:nvGrpSpPr>
        <p:grpSpPr>
          <a:xfrm>
            <a:off x="283747" y="-1611"/>
            <a:ext cx="1043966" cy="839238"/>
            <a:chOff x="-2864397" y="0"/>
            <a:chExt cx="2783907" cy="2014171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3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AB40C6-E41E-9F54-5391-1B969D0CD911}"/>
              </a:ext>
            </a:extLst>
          </p:cNvPr>
          <p:cNvSpPr/>
          <p:nvPr userDrawn="1"/>
        </p:nvSpPr>
        <p:spPr>
          <a:xfrm>
            <a:off x="2318181" y="2204418"/>
            <a:ext cx="5760878" cy="24687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0221CE-1DAF-B881-9928-5F7152658A68}"/>
              </a:ext>
            </a:extLst>
          </p:cNvPr>
          <p:cNvSpPr/>
          <p:nvPr userDrawn="1"/>
        </p:nvSpPr>
        <p:spPr>
          <a:xfrm>
            <a:off x="812767" y="2204418"/>
            <a:ext cx="1704621" cy="246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769ADC5F-7856-93FC-73B6-D0FD6CF171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44431" y="2081584"/>
            <a:ext cx="5173566" cy="501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9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00A99FD3-8026-DED8-6415-E6F86A722F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32773" y="2081584"/>
            <a:ext cx="1264607" cy="501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105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47E1DC-6698-D91F-6E0F-EE6AA5A0EE44}"/>
              </a:ext>
            </a:extLst>
          </p:cNvPr>
          <p:cNvSpPr/>
          <p:nvPr userDrawn="1"/>
        </p:nvSpPr>
        <p:spPr>
          <a:xfrm>
            <a:off x="2318181" y="3351839"/>
            <a:ext cx="5760878" cy="24687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546BDD-E691-E2BA-47E5-B549A7229C89}"/>
              </a:ext>
            </a:extLst>
          </p:cNvPr>
          <p:cNvSpPr/>
          <p:nvPr userDrawn="1"/>
        </p:nvSpPr>
        <p:spPr>
          <a:xfrm>
            <a:off x="812767" y="3351839"/>
            <a:ext cx="1704621" cy="246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60AF2BE-EDAA-B7C2-8580-AB1ACF70EF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44431" y="3229004"/>
            <a:ext cx="5173566" cy="501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9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EC36AFE-3A01-B3EC-7E28-B8F97B9003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2773" y="3229004"/>
            <a:ext cx="1264607" cy="501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105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84B4FD-950C-7E7E-B32E-0106A01D53C4}"/>
              </a:ext>
            </a:extLst>
          </p:cNvPr>
          <p:cNvSpPr/>
          <p:nvPr userDrawn="1"/>
        </p:nvSpPr>
        <p:spPr>
          <a:xfrm>
            <a:off x="2318181" y="4499259"/>
            <a:ext cx="5760878" cy="246876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266147-1D67-88E4-9FE7-F833346E464A}"/>
              </a:ext>
            </a:extLst>
          </p:cNvPr>
          <p:cNvSpPr/>
          <p:nvPr userDrawn="1"/>
        </p:nvSpPr>
        <p:spPr>
          <a:xfrm>
            <a:off x="812767" y="4499259"/>
            <a:ext cx="1704621" cy="246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248EF39-489B-0AB6-1C39-97964F6585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644431" y="4376425"/>
            <a:ext cx="5173566" cy="501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9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37917F2-61C0-8B23-0D87-2AA3EEB837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2773" y="4376425"/>
            <a:ext cx="1264607" cy="501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105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3F0C4EB7-81AE-6D10-33F3-83A99AC2F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67" y="780024"/>
            <a:ext cx="5518338" cy="212617"/>
          </a:xfrm>
        </p:spPr>
        <p:txBody>
          <a:bodyPr>
            <a:normAutofit/>
          </a:bodyPr>
          <a:lstStyle>
            <a:lvl1pPr>
              <a:defRPr kumimoji="0" lang="en-US" sz="1425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43113C8-679B-440C-38CF-27CC1A6FF3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767" y="1008220"/>
            <a:ext cx="3663328" cy="334811"/>
          </a:xfrm>
        </p:spPr>
        <p:txBody>
          <a:bodyPr/>
          <a:lstStyle>
            <a:lvl1pPr marL="0" indent="0">
              <a:buNone/>
              <a:defRPr kumimoji="0" lang="en-US" sz="1200" b="1" i="0" u="none" strike="noStrike" cap="all" spc="0" normalizeH="0" baseline="0">
                <a:ln>
                  <a:noFill/>
                </a:ln>
                <a:solidFill>
                  <a:srgbClr val="424242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861342136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>
            <a:extLst>
              <a:ext uri="{FF2B5EF4-FFF2-40B4-BE49-F238E27FC236}">
                <a16:creationId xmlns:a16="http://schemas.microsoft.com/office/drawing/2014/main" id="{5B500D99-BCA8-5A47-AC2D-7A5DFB585C9A}"/>
              </a:ext>
            </a:extLst>
          </p:cNvPr>
          <p:cNvSpPr/>
          <p:nvPr userDrawn="1"/>
        </p:nvSpPr>
        <p:spPr>
          <a:xfrm>
            <a:off x="-5196" y="983478"/>
            <a:ext cx="9149196" cy="4765074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pSp>
        <p:nvGrpSpPr>
          <p:cNvPr id="152" name="Group"/>
          <p:cNvGrpSpPr/>
          <p:nvPr/>
        </p:nvGrpSpPr>
        <p:grpSpPr>
          <a:xfrm>
            <a:off x="283747" y="-1611"/>
            <a:ext cx="1043966" cy="839238"/>
            <a:chOff x="-2864397" y="0"/>
            <a:chExt cx="2783907" cy="2014171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3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67" y="779652"/>
            <a:ext cx="5518338" cy="212990"/>
          </a:xfrm>
        </p:spPr>
        <p:txBody>
          <a:bodyPr>
            <a:normAutofit/>
          </a:bodyPr>
          <a:lstStyle>
            <a:lvl1pPr>
              <a:defRPr kumimoji="0" lang="en-US" sz="1425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767" y="1008220"/>
            <a:ext cx="3663328" cy="334811"/>
          </a:xfrm>
        </p:spPr>
        <p:txBody>
          <a:bodyPr/>
          <a:lstStyle>
            <a:lvl1pPr marL="0" indent="0">
              <a:buNone/>
              <a:defRPr kumimoji="0" lang="en-US" sz="1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04" name="Content Placeholder 7">
            <a:extLst>
              <a:ext uri="{FF2B5EF4-FFF2-40B4-BE49-F238E27FC236}">
                <a16:creationId xmlns:a16="http://schemas.microsoft.com/office/drawing/2014/main" id="{A238D5AC-1068-5240-9AFA-91BA1250D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57599" y="2222680"/>
            <a:ext cx="5143103" cy="1884277"/>
          </a:xfrm>
        </p:spPr>
        <p:txBody>
          <a:bodyPr>
            <a:normAutofit/>
          </a:bodyPr>
          <a:lstStyle>
            <a:lvl1pPr marL="100013" indent="-100013">
              <a:lnSpc>
                <a:spcPct val="100000"/>
              </a:lnSpc>
              <a:tabLst/>
              <a:defRPr kumimoji="0" lang="en-US" sz="975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333971" indent="-105371">
              <a:lnSpc>
                <a:spcPct val="100000"/>
              </a:lnSpc>
              <a:tabLst/>
              <a:defRPr kumimoji="0" lang="en-US" sz="975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551259" indent="-94059">
              <a:lnSpc>
                <a:spcPct val="100000"/>
              </a:lnSpc>
              <a:tabLst/>
              <a:defRPr kumimoji="0" lang="en-US" sz="975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801886" indent="-116086">
              <a:lnSpc>
                <a:spcPct val="100000"/>
              </a:lnSpc>
              <a:tabLst/>
              <a:defRPr kumimoji="0" lang="en-US" sz="975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1019175" indent="-104775">
              <a:lnSpc>
                <a:spcPct val="100000"/>
              </a:lnSpc>
              <a:tabLst/>
              <a:defRPr kumimoji="0" lang="en-US" sz="975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0386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D2A636C9-947E-150D-EB07-22919761FA60}"/>
              </a:ext>
            </a:extLst>
          </p:cNvPr>
          <p:cNvSpPr/>
          <p:nvPr userDrawn="1"/>
        </p:nvSpPr>
        <p:spPr>
          <a:xfrm>
            <a:off x="-5196" y="983478"/>
            <a:ext cx="9149196" cy="4765074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pSp>
        <p:nvGrpSpPr>
          <p:cNvPr id="152" name="Group"/>
          <p:cNvGrpSpPr/>
          <p:nvPr/>
        </p:nvGrpSpPr>
        <p:grpSpPr>
          <a:xfrm>
            <a:off x="283747" y="-1611"/>
            <a:ext cx="1043966" cy="839238"/>
            <a:chOff x="-2864397" y="0"/>
            <a:chExt cx="2783907" cy="2014171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3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67" y="779652"/>
            <a:ext cx="5518338" cy="212990"/>
          </a:xfrm>
        </p:spPr>
        <p:txBody>
          <a:bodyPr>
            <a:normAutofit/>
          </a:bodyPr>
          <a:lstStyle>
            <a:lvl1pPr>
              <a:defRPr kumimoji="0" lang="en-US" sz="1425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767" y="1008220"/>
            <a:ext cx="3663328" cy="334811"/>
          </a:xfrm>
        </p:spPr>
        <p:txBody>
          <a:bodyPr/>
          <a:lstStyle>
            <a:lvl1pPr marL="0" indent="0">
              <a:buNone/>
              <a:defRPr kumimoji="0" lang="en-US" sz="1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766" y="3890563"/>
            <a:ext cx="1784725" cy="964794"/>
          </a:xfrm>
        </p:spPr>
        <p:txBody>
          <a:bodyPr>
            <a:noAutofit/>
          </a:bodyPr>
          <a:lstStyle>
            <a:lvl1pPr marL="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5FCA52D-C087-3347-A5F3-54D623B21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27003" y="3890563"/>
            <a:ext cx="1784725" cy="964794"/>
          </a:xfrm>
        </p:spPr>
        <p:txBody>
          <a:bodyPr>
            <a:noAutofit/>
          </a:bodyPr>
          <a:lstStyle>
            <a:lvl1pPr marL="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4A212B9-DBD9-E746-BAFB-9234B8909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1240" y="3890563"/>
            <a:ext cx="1784725" cy="964794"/>
          </a:xfrm>
        </p:spPr>
        <p:txBody>
          <a:bodyPr>
            <a:noAutofit/>
          </a:bodyPr>
          <a:lstStyle>
            <a:lvl1pPr marL="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3A552A97-F867-374E-B40D-BD84D80804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2766" y="1790539"/>
            <a:ext cx="1784725" cy="173847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DB283EA2-01A0-334D-8038-2E3190C1B2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27003" y="1790539"/>
            <a:ext cx="1784725" cy="173847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B5710E30-F50B-2E47-A284-AB9A73F6AB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1240" y="1790539"/>
            <a:ext cx="1784725" cy="173847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799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ctr">
              <a:defRPr sz="40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d-ID" cap="none"/>
              <a:t>Thank</a:t>
            </a:r>
            <a:r>
              <a:rPr lang="id-ID" cap="none">
                <a:latin typeface="Segoe UI Semibold" pitchFamily="34" charset="0"/>
              </a:rPr>
              <a:t>YOU</a:t>
            </a:r>
            <a:r>
              <a:rPr lang="id-ID" cap="none"/>
              <a:t>...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3A325C97-8FC1-69A4-76A6-9BFCCE62D08F}"/>
              </a:ext>
            </a:extLst>
          </p:cNvPr>
          <p:cNvSpPr/>
          <p:nvPr userDrawn="1"/>
        </p:nvSpPr>
        <p:spPr>
          <a:xfrm>
            <a:off x="-5196" y="983478"/>
            <a:ext cx="9149196" cy="4765074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pSp>
        <p:nvGrpSpPr>
          <p:cNvPr id="152" name="Group"/>
          <p:cNvGrpSpPr/>
          <p:nvPr/>
        </p:nvGrpSpPr>
        <p:grpSpPr>
          <a:xfrm>
            <a:off x="283747" y="-1611"/>
            <a:ext cx="1043966" cy="839238"/>
            <a:chOff x="-2864397" y="0"/>
            <a:chExt cx="2783907" cy="2014171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3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67" y="779652"/>
            <a:ext cx="5518338" cy="212990"/>
          </a:xfrm>
        </p:spPr>
        <p:txBody>
          <a:bodyPr>
            <a:normAutofit/>
          </a:bodyPr>
          <a:lstStyle>
            <a:lvl1pPr>
              <a:defRPr kumimoji="0" lang="en-US" sz="1425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767" y="1008220"/>
            <a:ext cx="3663328" cy="334811"/>
          </a:xfrm>
        </p:spPr>
        <p:txBody>
          <a:bodyPr/>
          <a:lstStyle>
            <a:lvl1pPr marL="0" indent="0">
              <a:buNone/>
              <a:defRPr kumimoji="0" lang="en-US" sz="1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F28C692-0EE9-7D99-17B4-3313049F0A01}"/>
              </a:ext>
            </a:extLst>
          </p:cNvPr>
          <p:cNvSpPr/>
          <p:nvPr userDrawn="1"/>
        </p:nvSpPr>
        <p:spPr>
          <a:xfrm>
            <a:off x="2774376" y="2812380"/>
            <a:ext cx="590115" cy="44325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89336-F494-2062-ED79-0A44623AD4C4}"/>
              </a:ext>
            </a:extLst>
          </p:cNvPr>
          <p:cNvSpPr/>
          <p:nvPr userDrawn="1"/>
        </p:nvSpPr>
        <p:spPr>
          <a:xfrm>
            <a:off x="812766" y="2932077"/>
            <a:ext cx="1846800" cy="23177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2843" y="2375769"/>
            <a:ext cx="1460911" cy="1375317"/>
          </a:xfrm>
        </p:spPr>
        <p:txBody>
          <a:bodyPr>
            <a:noAutofit/>
          </a:bodyPr>
          <a:lstStyle>
            <a:lvl1pPr marL="0" indent="0">
              <a:buNone/>
              <a:defRPr kumimoji="0" lang="en-US" sz="1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1AEE51-4476-0347-EE71-4727AC7D90CC}"/>
              </a:ext>
            </a:extLst>
          </p:cNvPr>
          <p:cNvSpPr/>
          <p:nvPr userDrawn="1"/>
        </p:nvSpPr>
        <p:spPr>
          <a:xfrm>
            <a:off x="3479302" y="2932077"/>
            <a:ext cx="1846800" cy="23177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DF8073-7CBE-78F8-385D-33EC70507F81}"/>
              </a:ext>
            </a:extLst>
          </p:cNvPr>
          <p:cNvSpPr/>
          <p:nvPr userDrawn="1"/>
        </p:nvSpPr>
        <p:spPr>
          <a:xfrm>
            <a:off x="6145837" y="2932077"/>
            <a:ext cx="1846800" cy="23177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D06E93C-E9EF-DAD7-BDE3-8DDAB05CDF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4891" y="2375769"/>
            <a:ext cx="1460911" cy="1375317"/>
          </a:xfrm>
        </p:spPr>
        <p:txBody>
          <a:bodyPr>
            <a:noAutofit/>
          </a:bodyPr>
          <a:lstStyle>
            <a:lvl1pPr marL="0" indent="0">
              <a:buNone/>
              <a:defRPr kumimoji="0" lang="en-US" sz="1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B64C3FA-E7EC-73CE-DEC9-E0D1DACCC9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31105" y="2375769"/>
            <a:ext cx="1460911" cy="1375317"/>
          </a:xfrm>
        </p:spPr>
        <p:txBody>
          <a:bodyPr>
            <a:noAutofit/>
          </a:bodyPr>
          <a:lstStyle>
            <a:lvl1pPr marL="0" indent="0">
              <a:buNone/>
              <a:defRPr kumimoji="0" lang="en-US" sz="1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B745795-7EE3-42BF-EDBE-49D4FAD835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1209" y="4352206"/>
            <a:ext cx="7139306" cy="709148"/>
          </a:xfrm>
        </p:spPr>
        <p:txBody>
          <a:bodyPr>
            <a:noAutofit/>
          </a:bodyPr>
          <a:lstStyle>
            <a:lvl1pPr marL="0" indent="0">
              <a:buNone/>
              <a:defRPr kumimoji="0" lang="en-US" sz="105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AE76436-839B-BF36-E19E-893653562EA3}"/>
              </a:ext>
            </a:extLst>
          </p:cNvPr>
          <p:cNvSpPr/>
          <p:nvPr userDrawn="1"/>
        </p:nvSpPr>
        <p:spPr>
          <a:xfrm>
            <a:off x="5440912" y="2812380"/>
            <a:ext cx="590115" cy="44325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F0438-821D-3C18-6D61-1BD73A4DC167}"/>
              </a:ext>
            </a:extLst>
          </p:cNvPr>
          <p:cNvSpPr/>
          <p:nvPr userDrawn="1"/>
        </p:nvSpPr>
        <p:spPr>
          <a:xfrm>
            <a:off x="1590693" y="1690386"/>
            <a:ext cx="290946" cy="313774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35716-81E4-A54F-3272-89DAA37CF79D}"/>
              </a:ext>
            </a:extLst>
          </p:cNvPr>
          <p:cNvSpPr/>
          <p:nvPr userDrawn="1"/>
        </p:nvSpPr>
        <p:spPr>
          <a:xfrm>
            <a:off x="4229873" y="1690386"/>
            <a:ext cx="290946" cy="313774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587B62-738C-1BE8-E775-FC6EC9D2556E}"/>
              </a:ext>
            </a:extLst>
          </p:cNvPr>
          <p:cNvSpPr/>
          <p:nvPr userDrawn="1"/>
        </p:nvSpPr>
        <p:spPr>
          <a:xfrm>
            <a:off x="6923764" y="1690386"/>
            <a:ext cx="290946" cy="313774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63536587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95F33489-AE64-A520-339D-37FA55DCDDCD}"/>
              </a:ext>
            </a:extLst>
          </p:cNvPr>
          <p:cNvSpPr/>
          <p:nvPr userDrawn="1"/>
        </p:nvSpPr>
        <p:spPr>
          <a:xfrm>
            <a:off x="-5196" y="983478"/>
            <a:ext cx="9149196" cy="4765074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pSp>
        <p:nvGrpSpPr>
          <p:cNvPr id="152" name="Group"/>
          <p:cNvGrpSpPr/>
          <p:nvPr/>
        </p:nvGrpSpPr>
        <p:grpSpPr>
          <a:xfrm>
            <a:off x="283747" y="-1611"/>
            <a:ext cx="1043966" cy="839238"/>
            <a:chOff x="-2864397" y="0"/>
            <a:chExt cx="2783907" cy="2014171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3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67" y="779652"/>
            <a:ext cx="5518338" cy="212990"/>
          </a:xfrm>
        </p:spPr>
        <p:txBody>
          <a:bodyPr>
            <a:normAutofit/>
          </a:bodyPr>
          <a:lstStyle>
            <a:lvl1pPr>
              <a:defRPr kumimoji="0" lang="en-US" sz="1425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767" y="1008220"/>
            <a:ext cx="3663328" cy="334811"/>
          </a:xfrm>
        </p:spPr>
        <p:txBody>
          <a:bodyPr/>
          <a:lstStyle>
            <a:lvl1pPr marL="0" indent="0">
              <a:buNone/>
              <a:defRPr kumimoji="0" lang="en-US" sz="1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4A212B9-DBD9-E746-BAFB-9234B8909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766" y="2732049"/>
            <a:ext cx="3663340" cy="2323171"/>
          </a:xfrm>
        </p:spPr>
        <p:txBody>
          <a:bodyPr>
            <a:noAutofit/>
          </a:bodyPr>
          <a:lstStyle>
            <a:lvl1pPr marL="0" indent="0">
              <a:buNone/>
              <a:defRPr kumimoji="0" lang="en-US" sz="97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199BEEEC-0D44-544B-A30D-8F854BF4A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7474" y="1754429"/>
            <a:ext cx="3412146" cy="3300791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3C6146-DC72-7FB3-6375-B120A24C10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602" y="1754187"/>
            <a:ext cx="3663328" cy="849630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bg1"/>
                </a:solidFill>
              </a:defRPr>
            </a:lvl1pPr>
            <a:lvl5pPr marL="914400" indent="0" algn="l">
              <a:buFont typeface="Arial" panose="020B0604020202020204" pitchFamily="34" charset="0"/>
              <a:buNone/>
              <a:defRPr sz="16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9007136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28F252AD-5DE4-7070-6059-31CB6E8E15CC}"/>
              </a:ext>
            </a:extLst>
          </p:cNvPr>
          <p:cNvSpPr/>
          <p:nvPr userDrawn="1"/>
        </p:nvSpPr>
        <p:spPr>
          <a:xfrm>
            <a:off x="-5196" y="983478"/>
            <a:ext cx="9149196" cy="4765074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pSp>
        <p:nvGrpSpPr>
          <p:cNvPr id="152" name="Group"/>
          <p:cNvGrpSpPr/>
          <p:nvPr/>
        </p:nvGrpSpPr>
        <p:grpSpPr>
          <a:xfrm>
            <a:off x="283747" y="-1611"/>
            <a:ext cx="1043966" cy="839238"/>
            <a:chOff x="-2864397" y="0"/>
            <a:chExt cx="2783907" cy="2014171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3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67" y="779652"/>
            <a:ext cx="5518338" cy="212990"/>
          </a:xfrm>
        </p:spPr>
        <p:txBody>
          <a:bodyPr>
            <a:normAutofit/>
          </a:bodyPr>
          <a:lstStyle>
            <a:lvl1pPr>
              <a:defRPr kumimoji="0" lang="en-US" sz="1425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767" y="1008220"/>
            <a:ext cx="3663328" cy="334811"/>
          </a:xfrm>
        </p:spPr>
        <p:txBody>
          <a:bodyPr/>
          <a:lstStyle>
            <a:lvl1pPr marL="0" indent="0">
              <a:buNone/>
              <a:defRPr kumimoji="0" lang="en-US" sz="1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Or 3">
            <a:extLst>
              <a:ext uri="{FF2B5EF4-FFF2-40B4-BE49-F238E27FC236}">
                <a16:creationId xmlns:a16="http://schemas.microsoft.com/office/drawing/2014/main" id="{E68A1B27-C10C-399D-6C52-E0B8F062FF6D}"/>
              </a:ext>
            </a:extLst>
          </p:cNvPr>
          <p:cNvSpPr/>
          <p:nvPr userDrawn="1"/>
        </p:nvSpPr>
        <p:spPr>
          <a:xfrm>
            <a:off x="2805489" y="3294971"/>
            <a:ext cx="3429000" cy="313774"/>
          </a:xfrm>
          <a:prstGeom prst="flowChartOr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E1FE12-D6E7-CC76-3FE4-BC8F0EC78DF0}"/>
              </a:ext>
            </a:extLst>
          </p:cNvPr>
          <p:cNvCxnSpPr>
            <a:cxnSpLocks/>
            <a:stCxn id="4" idx="0"/>
          </p:cNvCxnSpPr>
          <p:nvPr userDrawn="1"/>
        </p:nvCxnSpPr>
        <p:spPr>
          <a:xfrm>
            <a:off x="4519989" y="3294971"/>
            <a:ext cx="8287" cy="2061886"/>
          </a:xfrm>
          <a:prstGeom prst="line">
            <a:avLst/>
          </a:prstGeom>
          <a:noFill/>
          <a:ln w="76200" cap="flat">
            <a:solidFill>
              <a:srgbClr val="314F9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5EE12-0322-D3C6-8589-1B9554503365}"/>
              </a:ext>
            </a:extLst>
          </p:cNvPr>
          <p:cNvCxnSpPr>
            <a:cxnSpLocks/>
            <a:endCxn id="4" idx="2"/>
          </p:cNvCxnSpPr>
          <p:nvPr userDrawn="1"/>
        </p:nvCxnSpPr>
        <p:spPr>
          <a:xfrm flipH="1">
            <a:off x="2805489" y="3451858"/>
            <a:ext cx="3429000" cy="0"/>
          </a:xfrm>
          <a:prstGeom prst="line">
            <a:avLst/>
          </a:prstGeom>
          <a:noFill/>
          <a:ln w="76200" cap="flat">
            <a:solidFill>
              <a:srgbClr val="314F9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267469-4390-8C92-5D06-4DA338A10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602" y="1674470"/>
            <a:ext cx="1756472" cy="150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C4F9637-2BA1-E3F7-1599-2295EF076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21356" y="3039506"/>
            <a:ext cx="1423276" cy="313026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2060"/>
                </a:solidFill>
              </a:defRPr>
            </a:lvl1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7270689-CD03-86EE-AD4E-701F61CD3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1356" y="3590547"/>
            <a:ext cx="1423276" cy="313026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2060"/>
                </a:solidFill>
              </a:defRPr>
            </a:lvl1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B5939A4B-8504-2C32-E90E-9DA4843EF0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37153" y="3040958"/>
            <a:ext cx="1423276" cy="313026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2060"/>
                </a:solidFill>
              </a:defRPr>
            </a:lvl1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4D6C0A8-7DC7-6F84-E472-8E0CA423C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0499" y="3581621"/>
            <a:ext cx="1423276" cy="313026"/>
          </a:xfrm>
        </p:spPr>
        <p:txBody>
          <a:bodyPr>
            <a:normAutofit/>
          </a:bodyPr>
          <a:lstStyle>
            <a:lvl1pPr marL="0" indent="0" algn="ctr">
              <a:buNone/>
              <a:defRPr sz="1050">
                <a:solidFill>
                  <a:srgbClr val="002060"/>
                </a:solidFill>
              </a:defRPr>
            </a:lvl1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6BCDD7A-9667-FF15-DEDB-20C0D431E0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602" y="3724452"/>
            <a:ext cx="1756472" cy="150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6ADBE3FB-D313-E2BC-715C-D8600CF8B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0904" y="1674470"/>
            <a:ext cx="1756472" cy="150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A79FD328-17AF-2BB2-5730-3D5CA0EE9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3724452"/>
            <a:ext cx="1756472" cy="150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0" name="Graphic 19" descr="Artificial Intelligence with solid fill">
            <a:extLst>
              <a:ext uri="{FF2B5EF4-FFF2-40B4-BE49-F238E27FC236}">
                <a16:creationId xmlns:a16="http://schemas.microsoft.com/office/drawing/2014/main" id="{717E632E-7C2D-8BE2-BA0D-FBA56ED592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8061" y="2083300"/>
            <a:ext cx="726355" cy="807061"/>
          </a:xfrm>
          <a:prstGeom prst="rect">
            <a:avLst/>
          </a:prstGeom>
        </p:spPr>
      </p:pic>
      <p:pic>
        <p:nvPicPr>
          <p:cNvPr id="22" name="Graphic 21" descr="Atom with solid fill">
            <a:extLst>
              <a:ext uri="{FF2B5EF4-FFF2-40B4-BE49-F238E27FC236}">
                <a16:creationId xmlns:a16="http://schemas.microsoft.com/office/drawing/2014/main" id="{CCE4C43E-15B3-15EB-CF11-EB3378A3CEF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3890" y="2070291"/>
            <a:ext cx="734524" cy="816138"/>
          </a:xfrm>
          <a:prstGeom prst="rect">
            <a:avLst/>
          </a:prstGeom>
        </p:spPr>
      </p:pic>
      <p:pic>
        <p:nvPicPr>
          <p:cNvPr id="24" name="Graphic 23" descr="Bar chart with solid fill">
            <a:extLst>
              <a:ext uri="{FF2B5EF4-FFF2-40B4-BE49-F238E27FC236}">
                <a16:creationId xmlns:a16="http://schemas.microsoft.com/office/drawing/2014/main" id="{0445AAA4-0C9A-80AB-86CE-F91A16FFC29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4051" y="4048131"/>
            <a:ext cx="636154" cy="706838"/>
          </a:xfrm>
          <a:prstGeom prst="rect">
            <a:avLst/>
          </a:prstGeom>
        </p:spPr>
      </p:pic>
      <p:pic>
        <p:nvPicPr>
          <p:cNvPr id="35" name="Graphic 34" descr="Blockchain with solid fill">
            <a:extLst>
              <a:ext uri="{FF2B5EF4-FFF2-40B4-BE49-F238E27FC236}">
                <a16:creationId xmlns:a16="http://schemas.microsoft.com/office/drawing/2014/main" id="{CB7D00AA-1C33-1508-6057-E10BDF964F0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13890" y="4046592"/>
            <a:ext cx="637539" cy="7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6213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55631E8-C878-10B3-37B6-B446CE8244F9}"/>
              </a:ext>
            </a:extLst>
          </p:cNvPr>
          <p:cNvSpPr/>
          <p:nvPr userDrawn="1"/>
        </p:nvSpPr>
        <p:spPr>
          <a:xfrm>
            <a:off x="-5196" y="983478"/>
            <a:ext cx="9149196" cy="4765074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b="0" i="0" dirty="0">
              <a:latin typeface="OCRB" panose="020F0502020204030204" pitchFamily="34" charset="0"/>
              <a:ea typeface="Open Sans Light" pitchFamily="2" charset="0"/>
              <a:cs typeface="OCRB" panose="020F0502020204030204" pitchFamily="34" charset="0"/>
            </a:endParaRPr>
          </a:p>
        </p:txBody>
      </p:sp>
      <p:grpSp>
        <p:nvGrpSpPr>
          <p:cNvPr id="152" name="Group"/>
          <p:cNvGrpSpPr/>
          <p:nvPr/>
        </p:nvGrpSpPr>
        <p:grpSpPr>
          <a:xfrm>
            <a:off x="283747" y="-1611"/>
            <a:ext cx="1043966" cy="839238"/>
            <a:chOff x="-2864397" y="0"/>
            <a:chExt cx="2783907" cy="2014171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3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67" y="779652"/>
            <a:ext cx="5518338" cy="212990"/>
          </a:xfrm>
        </p:spPr>
        <p:txBody>
          <a:bodyPr>
            <a:normAutofit/>
          </a:bodyPr>
          <a:lstStyle>
            <a:lvl1pPr>
              <a:defRPr kumimoji="0" lang="en-US" sz="1425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767" y="1008220"/>
            <a:ext cx="3663328" cy="334811"/>
          </a:xfrm>
        </p:spPr>
        <p:txBody>
          <a:bodyPr/>
          <a:lstStyle>
            <a:lvl1pPr marL="0" indent="0">
              <a:buNone/>
              <a:defRPr kumimoji="0" lang="en-US" sz="1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267469-4390-8C92-5D06-4DA338A10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2602" y="1812396"/>
            <a:ext cx="4536638" cy="1442691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6BCDD7A-9667-FF15-DEDB-20C0D431E0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602" y="3724452"/>
            <a:ext cx="7439858" cy="1531767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EEEA3E7D-43D1-BB41-8C28-FEDBD7273D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000" y="1800048"/>
            <a:ext cx="132588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58759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>
            <a:extLst>
              <a:ext uri="{FF2B5EF4-FFF2-40B4-BE49-F238E27FC236}">
                <a16:creationId xmlns:a16="http://schemas.microsoft.com/office/drawing/2014/main" id="{57D6C136-B186-B244-9E34-B1B3CC503956}"/>
              </a:ext>
            </a:extLst>
          </p:cNvPr>
          <p:cNvSpPr/>
          <p:nvPr userDrawn="1"/>
        </p:nvSpPr>
        <p:spPr>
          <a:xfrm>
            <a:off x="0" y="983478"/>
            <a:ext cx="9144000" cy="4765074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pSp>
        <p:nvGrpSpPr>
          <p:cNvPr id="152" name="Group"/>
          <p:cNvGrpSpPr/>
          <p:nvPr/>
        </p:nvGrpSpPr>
        <p:grpSpPr>
          <a:xfrm>
            <a:off x="283747" y="-1611"/>
            <a:ext cx="1043966" cy="839238"/>
            <a:chOff x="-2864397" y="0"/>
            <a:chExt cx="2783907" cy="2014171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3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67" y="779652"/>
            <a:ext cx="5518338" cy="212990"/>
          </a:xfrm>
        </p:spPr>
        <p:txBody>
          <a:bodyPr>
            <a:normAutofit/>
          </a:bodyPr>
          <a:lstStyle>
            <a:lvl1pPr>
              <a:defRPr kumimoji="0" lang="en-US" sz="1425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767" y="1008220"/>
            <a:ext cx="3663328" cy="334811"/>
          </a:xfrm>
        </p:spPr>
        <p:txBody>
          <a:bodyPr/>
          <a:lstStyle>
            <a:lvl1pPr marL="0" indent="0">
              <a:buNone/>
              <a:defRPr kumimoji="0" lang="en-US" sz="1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1282" y="4559509"/>
            <a:ext cx="3196207" cy="602020"/>
          </a:xfrm>
        </p:spPr>
        <p:txBody>
          <a:bodyPr>
            <a:noAutofit/>
          </a:bodyPr>
          <a:lstStyle>
            <a:lvl1pPr marL="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5FCA52D-C087-3347-A5F3-54D623B21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56511" y="4571851"/>
            <a:ext cx="3196207" cy="602020"/>
          </a:xfrm>
        </p:spPr>
        <p:txBody>
          <a:bodyPr>
            <a:noAutofit/>
          </a:bodyPr>
          <a:lstStyle>
            <a:lvl1pPr marL="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3520A367-5826-4047-8F6E-2143367953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91282" y="1909171"/>
            <a:ext cx="3196207" cy="231499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9A473F0-3B7E-704A-AA89-F4277FCB99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56511" y="1909171"/>
            <a:ext cx="3196207" cy="23239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27785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450F1BD6-0F15-C34E-9F74-50970B5378D2}"/>
              </a:ext>
            </a:extLst>
          </p:cNvPr>
          <p:cNvSpPr/>
          <p:nvPr userDrawn="1"/>
        </p:nvSpPr>
        <p:spPr>
          <a:xfrm>
            <a:off x="0" y="983478"/>
            <a:ext cx="9144000" cy="4765074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pSp>
        <p:nvGrpSpPr>
          <p:cNvPr id="152" name="Group"/>
          <p:cNvGrpSpPr/>
          <p:nvPr/>
        </p:nvGrpSpPr>
        <p:grpSpPr>
          <a:xfrm>
            <a:off x="283747" y="-1611"/>
            <a:ext cx="1043966" cy="839238"/>
            <a:chOff x="-2864397" y="0"/>
            <a:chExt cx="2783907" cy="2014171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3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67" y="779652"/>
            <a:ext cx="5518338" cy="212990"/>
          </a:xfrm>
        </p:spPr>
        <p:txBody>
          <a:bodyPr>
            <a:normAutofit/>
          </a:bodyPr>
          <a:lstStyle>
            <a:lvl1pPr>
              <a:defRPr kumimoji="0" lang="en-US" sz="1425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767" y="1008220"/>
            <a:ext cx="3663328" cy="334811"/>
          </a:xfrm>
        </p:spPr>
        <p:txBody>
          <a:bodyPr/>
          <a:lstStyle>
            <a:lvl1pPr marL="0" indent="0">
              <a:buNone/>
              <a:defRPr kumimoji="0" lang="en-US" sz="1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4D80AC6-9CFD-09B5-1CEF-F695884CCD0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4297561" y="1651000"/>
            <a:ext cx="4544616" cy="378486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A6CC15-DCB9-9ABD-A03B-8B586BD05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3278" y="1651000"/>
            <a:ext cx="2628900" cy="1690854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 descr="Blockchain with solid fill">
            <a:extLst>
              <a:ext uri="{FF2B5EF4-FFF2-40B4-BE49-F238E27FC236}">
                <a16:creationId xmlns:a16="http://schemas.microsoft.com/office/drawing/2014/main" id="{C6F9FEE2-3F55-6EBA-4F92-F43ABD638B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393" y="1651000"/>
            <a:ext cx="526321" cy="584801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597BD3B-4478-8A1D-BD26-1D9EFAA7F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3278" y="3692243"/>
            <a:ext cx="2628900" cy="1690854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 descr="Bullseye with solid fill">
            <a:extLst>
              <a:ext uri="{FF2B5EF4-FFF2-40B4-BE49-F238E27FC236}">
                <a16:creationId xmlns:a16="http://schemas.microsoft.com/office/drawing/2014/main" id="{D6B829BF-9E0D-0105-F75C-8DDD429EFC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667" y="3603644"/>
            <a:ext cx="526320" cy="5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42854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6D051288-6E3E-A95D-1377-4372C7DC1C4F}"/>
              </a:ext>
            </a:extLst>
          </p:cNvPr>
          <p:cNvSpPr/>
          <p:nvPr userDrawn="1"/>
        </p:nvSpPr>
        <p:spPr>
          <a:xfrm>
            <a:off x="0" y="983478"/>
            <a:ext cx="9144000" cy="4765074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pSp>
        <p:nvGrpSpPr>
          <p:cNvPr id="152" name="Group"/>
          <p:cNvGrpSpPr/>
          <p:nvPr/>
        </p:nvGrpSpPr>
        <p:grpSpPr>
          <a:xfrm>
            <a:off x="283747" y="-1611"/>
            <a:ext cx="1043966" cy="839238"/>
            <a:chOff x="-2864397" y="0"/>
            <a:chExt cx="2783907" cy="2014171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3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13156DDE-55E0-C14A-879A-962B00D82A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81134" y="147553"/>
            <a:ext cx="961331" cy="45161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67" y="779652"/>
            <a:ext cx="5518338" cy="212990"/>
          </a:xfrm>
        </p:spPr>
        <p:txBody>
          <a:bodyPr>
            <a:normAutofit/>
          </a:bodyPr>
          <a:lstStyle>
            <a:lvl1pPr>
              <a:defRPr kumimoji="0" lang="en-US" sz="1425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767" y="1008220"/>
            <a:ext cx="3663328" cy="334811"/>
          </a:xfrm>
        </p:spPr>
        <p:txBody>
          <a:bodyPr/>
          <a:lstStyle>
            <a:lvl1pPr marL="0" indent="0">
              <a:buNone/>
              <a:defRPr kumimoji="0" lang="en-US" sz="1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4D652F67-94A0-0840-AE16-55B87BEAF3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2767" y="1716882"/>
            <a:ext cx="3550949" cy="35702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A7F952E-8DC5-6A79-9AE3-813B3AE4D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0450" y="2692711"/>
            <a:ext cx="3009314" cy="2594418"/>
          </a:xfrm>
        </p:spPr>
        <p:txBody>
          <a:bodyPr>
            <a:noAutofit/>
          </a:bodyPr>
          <a:lstStyle>
            <a:lvl1pPr marL="0" indent="0">
              <a:buNone/>
              <a:defRPr kumimoji="0" lang="en-US" sz="97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033C1D-E65C-08C9-F39B-80EFE57D65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0285" y="1714850"/>
            <a:ext cx="3009305" cy="820177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bg1"/>
                </a:solidFill>
              </a:defRPr>
            </a:lvl1pPr>
            <a:lvl5pPr marL="914400" indent="0" algn="l">
              <a:buFont typeface="Arial" panose="020B0604020202020204" pitchFamily="34" charset="0"/>
              <a:buNone/>
              <a:defRPr sz="16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923987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ABE8965-C5C7-9C39-4D77-41321DCB42C7}"/>
              </a:ext>
            </a:extLst>
          </p:cNvPr>
          <p:cNvSpPr/>
          <p:nvPr userDrawn="1"/>
        </p:nvSpPr>
        <p:spPr>
          <a:xfrm>
            <a:off x="0" y="983478"/>
            <a:ext cx="9144000" cy="4765074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grpSp>
        <p:nvGrpSpPr>
          <p:cNvPr id="152" name="Group"/>
          <p:cNvGrpSpPr/>
          <p:nvPr/>
        </p:nvGrpSpPr>
        <p:grpSpPr>
          <a:xfrm>
            <a:off x="283747" y="-1611"/>
            <a:ext cx="1043966" cy="839238"/>
            <a:chOff x="-2864397" y="0"/>
            <a:chExt cx="2783907" cy="2014171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3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67" y="779652"/>
            <a:ext cx="5518338" cy="212990"/>
          </a:xfrm>
        </p:spPr>
        <p:txBody>
          <a:bodyPr>
            <a:normAutofit/>
          </a:bodyPr>
          <a:lstStyle>
            <a:lvl1pPr>
              <a:defRPr kumimoji="0" lang="en-US" sz="1425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2767" y="1008220"/>
            <a:ext cx="3663328" cy="334811"/>
          </a:xfrm>
        </p:spPr>
        <p:txBody>
          <a:bodyPr/>
          <a:lstStyle>
            <a:lvl1pPr marL="0" indent="0">
              <a:buNone/>
              <a:defRPr kumimoji="0" lang="en-US" sz="1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FA29A0C7-63A9-37AE-C36E-28D29DB1FC0C}"/>
              </a:ext>
            </a:extLst>
          </p:cNvPr>
          <p:cNvSpPr/>
          <p:nvPr userDrawn="1"/>
        </p:nvSpPr>
        <p:spPr>
          <a:xfrm>
            <a:off x="796626" y="3857509"/>
            <a:ext cx="2892147" cy="227454"/>
          </a:xfrm>
          <a:prstGeom prst="round2SameRect">
            <a:avLst>
              <a:gd name="adj1" fmla="val 7123"/>
              <a:gd name="adj2" fmla="val 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FA553-2EAA-7D5D-66A4-3CB0B3039A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2843" y="3020008"/>
            <a:ext cx="2556518" cy="2594418"/>
          </a:xfrm>
        </p:spPr>
        <p:txBody>
          <a:bodyPr>
            <a:noAutofit/>
          </a:bodyPr>
          <a:lstStyle>
            <a:lvl1pPr marL="0" indent="0">
              <a:buNone/>
              <a:defRPr kumimoji="0" lang="en-US" sz="975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BCC09F5-BEFD-455C-0F2F-F18D468EC7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843" y="2278671"/>
            <a:ext cx="535377" cy="594863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EDB33-736C-0AA5-C7CD-BDFF535E7A9C}"/>
              </a:ext>
            </a:extLst>
          </p:cNvPr>
          <p:cNvSpPr/>
          <p:nvPr userDrawn="1"/>
        </p:nvSpPr>
        <p:spPr>
          <a:xfrm>
            <a:off x="4307159" y="2283884"/>
            <a:ext cx="4399156" cy="246876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29247D-C253-CBDD-13EE-F16B85217807}"/>
              </a:ext>
            </a:extLst>
          </p:cNvPr>
          <p:cNvSpPr/>
          <p:nvPr userDrawn="1"/>
        </p:nvSpPr>
        <p:spPr>
          <a:xfrm>
            <a:off x="4307159" y="2992042"/>
            <a:ext cx="4399156" cy="246876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0D50B7-0BFF-E456-7675-C96913EC6D02}"/>
              </a:ext>
            </a:extLst>
          </p:cNvPr>
          <p:cNvSpPr/>
          <p:nvPr userDrawn="1"/>
        </p:nvSpPr>
        <p:spPr>
          <a:xfrm>
            <a:off x="4307159" y="3691536"/>
            <a:ext cx="4399156" cy="246876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EB9AD0-97D9-EA55-1897-8E787ACA18AD}"/>
              </a:ext>
            </a:extLst>
          </p:cNvPr>
          <p:cNvSpPr/>
          <p:nvPr userDrawn="1"/>
        </p:nvSpPr>
        <p:spPr>
          <a:xfrm>
            <a:off x="4307159" y="4391030"/>
            <a:ext cx="4399156" cy="246876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FE4A142-7345-2F27-77AC-6B8D7F3BB8F0}"/>
              </a:ext>
            </a:extLst>
          </p:cNvPr>
          <p:cNvSpPr/>
          <p:nvPr userDrawn="1"/>
        </p:nvSpPr>
        <p:spPr>
          <a:xfrm>
            <a:off x="4307159" y="5090525"/>
            <a:ext cx="4399156" cy="246876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8ED258EB-0A79-0CC4-9AC5-E5BB65095D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76094" y="2321207"/>
            <a:ext cx="4050686" cy="195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975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7D34A3F-BE3B-171A-71BC-2F827D2C4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6094" y="3029365"/>
            <a:ext cx="4050686" cy="195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975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421587F-10AC-7EBE-6901-E1BA33DF8A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76094" y="3728859"/>
            <a:ext cx="4050686" cy="195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975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B1FF3B0B-6113-DB9F-2F3C-96810CE901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76094" y="4428353"/>
            <a:ext cx="4050686" cy="195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975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1B78CB5C-262B-068C-9251-A2C3C592CF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6094" y="5127848"/>
            <a:ext cx="4050686" cy="195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975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2286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4572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6858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914400" indent="0">
              <a:buNone/>
              <a:defRPr kumimoji="0" lang="en-US" sz="825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527880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Slide-01.jpg" descr="BG Slide-01.jpg">
            <a:extLst>
              <a:ext uri="{FF2B5EF4-FFF2-40B4-BE49-F238E27FC236}">
                <a16:creationId xmlns:a16="http://schemas.microsoft.com/office/drawing/2014/main" id="{EB456242-AA88-DF45-9244-298FA0B83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32287" y="-23978"/>
            <a:ext cx="9190183" cy="576295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UNIVERSITAS BINA NUSANTARA">
            <a:extLst>
              <a:ext uri="{FF2B5EF4-FFF2-40B4-BE49-F238E27FC236}">
                <a16:creationId xmlns:a16="http://schemas.microsoft.com/office/drawing/2014/main" id="{1D553A28-04FA-E944-90CB-BDB2AEBEA300}"/>
              </a:ext>
            </a:extLst>
          </p:cNvPr>
          <p:cNvSpPr txBox="1"/>
          <p:nvPr userDrawn="1"/>
        </p:nvSpPr>
        <p:spPr>
          <a:xfrm>
            <a:off x="3683705" y="3485873"/>
            <a:ext cx="1846659" cy="11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08074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900" dirty="0"/>
              <a:t>UNIVERSITAS</a:t>
            </a:r>
            <a:r>
              <a:rPr sz="900" b="1" dirty="0"/>
              <a:t> BINA NUSANTARA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4381500" y="3760453"/>
            <a:ext cx="381000" cy="37042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6" name="Image" descr="Image">
            <a:extLst>
              <a:ext uri="{FF2B5EF4-FFF2-40B4-BE49-F238E27FC236}">
                <a16:creationId xmlns:a16="http://schemas.microsoft.com/office/drawing/2014/main" id="{ED3AA748-6163-AF42-8BA4-5A505F8580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525" y="315920"/>
            <a:ext cx="718106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4" y="3099306"/>
            <a:ext cx="8239125" cy="360280"/>
          </a:xfrm>
          <a:prstGeom prst="rect">
            <a:avLst/>
          </a:prstGeom>
        </p:spPr>
        <p:txBody>
          <a:bodyPr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kumimoji="0" sz="1875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90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rPr dirty="0"/>
              <a:t>Presentation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15CBFADB-E6B3-9B4E-8320-314E3790EC2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2436" y="1274482"/>
            <a:ext cx="8239127" cy="15609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45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THANK YOU message</a:t>
            </a:r>
            <a:endParaRPr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973D83C-1488-3E4C-B9DF-5608E0394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3340" y="3952817"/>
            <a:ext cx="2333451" cy="149283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75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kumimoji="0" lang="en-US" sz="75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MONTH 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636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BE73ECD8-9761-904C-83FC-7C21B825FC86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 defTabSz="308074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25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8" name="UNIVERSITAS BINA NUSANTARA">
            <a:extLst>
              <a:ext uri="{FF2B5EF4-FFF2-40B4-BE49-F238E27FC236}">
                <a16:creationId xmlns:a16="http://schemas.microsoft.com/office/drawing/2014/main" id="{1D553A28-04FA-E944-90CB-BDB2AEBEA300}"/>
              </a:ext>
            </a:extLst>
          </p:cNvPr>
          <p:cNvSpPr txBox="1"/>
          <p:nvPr userDrawn="1"/>
        </p:nvSpPr>
        <p:spPr>
          <a:xfrm>
            <a:off x="3683705" y="3485873"/>
            <a:ext cx="1846659" cy="11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308074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900" dirty="0"/>
              <a:t>UNIVERSITAS</a:t>
            </a:r>
            <a:r>
              <a:rPr sz="900" b="1" dirty="0"/>
              <a:t> BINA NUSANTARA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4381500" y="3760453"/>
            <a:ext cx="381000" cy="37042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4" y="3099306"/>
            <a:ext cx="8239125" cy="360280"/>
          </a:xfrm>
          <a:prstGeom prst="rect">
            <a:avLst/>
          </a:prstGeom>
        </p:spPr>
        <p:txBody>
          <a:bodyPr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kumimoji="0" sz="1875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90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rPr dirty="0"/>
              <a:t>Presentation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15CBFADB-E6B3-9B4E-8320-314E3790EC2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2436" y="1274482"/>
            <a:ext cx="8239127" cy="15609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45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/>
              <a:t>THANK YOU message</a:t>
            </a:r>
            <a:endParaRPr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973D83C-1488-3E4C-B9DF-5608E0394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3340" y="3952817"/>
            <a:ext cx="2333451" cy="149283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75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kumimoji="0" lang="en-US" sz="75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MONTH YEAR</a:t>
            </a:r>
            <a:endParaRPr lang="en-US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5C0CB95F-A575-6E40-8A77-71E4C3CE5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521" y="315920"/>
            <a:ext cx="718115" cy="4762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885978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765" y="1333500"/>
            <a:ext cx="4007069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3157" y="1333500"/>
            <a:ext cx="4007069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9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1" y="0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4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44" y="285734"/>
            <a:ext cx="5214974" cy="514353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Consolas" pitchFamily="49" charset="0"/>
                <a:cs typeface="Consolas" pitchFamily="49" charset="0"/>
              </a:defRPr>
            </a:lvl1pPr>
            <a:lvl2pPr marL="273050" indent="0">
              <a:buNone/>
              <a:defRPr sz="12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2pPr>
            <a:lvl3pPr marL="273050" indent="0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 marL="273050" indent="0">
              <a:buNone/>
              <a:defRPr sz="1200">
                <a:latin typeface="Consolas" pitchFamily="49" charset="0"/>
                <a:cs typeface="Consolas" pitchFamily="49" charset="0"/>
              </a:defRPr>
            </a:lvl4pPr>
            <a:lvl5pPr marL="273050" indent="0">
              <a:buNone/>
              <a:defRPr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286148"/>
          </a:xfrm>
          <a:noFill/>
        </p:spPr>
        <p:txBody>
          <a:bodyPr>
            <a:normAutofit/>
          </a:bodyPr>
          <a:lstStyle>
            <a:lvl1pPr marL="179388" indent="-179388">
              <a:buNone/>
              <a:defRPr sz="1200">
                <a:latin typeface="Consolas" pitchFamily="49" charset="0"/>
                <a:cs typeface="Consolas" pitchFamily="49" charset="0"/>
              </a:defRPr>
            </a:lvl1pPr>
            <a:lvl2pPr marL="0" indent="0">
              <a:buNone/>
              <a:defRPr sz="1800">
                <a:solidFill>
                  <a:srgbClr val="0070C0"/>
                </a:solidFill>
              </a:defRPr>
            </a:lvl2pPr>
            <a:lvl3pPr marL="357188" indent="-179388">
              <a:buFont typeface="Arial" pitchFamily="34" charset="0"/>
              <a:buChar char="•"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1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764" y="1333500"/>
            <a:ext cx="5294435" cy="37719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onsolas" pitchFamily="49" charset="0"/>
                <a:cs typeface="Consolas" pitchFamily="49" charset="0"/>
              </a:defRPr>
            </a:lvl1pPr>
            <a:lvl2pPr marL="273050" indent="0">
              <a:buNone/>
              <a:defRPr sz="12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2pPr>
            <a:lvl3pPr marL="273050" indent="0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 marL="273050" indent="0">
              <a:buNone/>
              <a:defRPr sz="1200">
                <a:latin typeface="Consolas" pitchFamily="49" charset="0"/>
                <a:cs typeface="Consolas" pitchFamily="49" charset="0"/>
              </a:defRPr>
            </a:lvl4pPr>
            <a:lvl5pPr marL="273050" indent="0">
              <a:buNone/>
              <a:defRPr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636" y="1333500"/>
            <a:ext cx="2716586" cy="3771900"/>
          </a:xfrm>
          <a:solidFill>
            <a:srgbClr val="EAEAEA"/>
          </a:solidFill>
        </p:spPr>
        <p:txBody>
          <a:bodyPr>
            <a:normAutofit/>
          </a:bodyPr>
          <a:lstStyle>
            <a:lvl1pPr marL="179388" indent="-179388">
              <a:buNone/>
              <a:defRPr sz="1200">
                <a:latin typeface="Consolas" pitchFamily="49" charset="0"/>
                <a:cs typeface="Consolas" pitchFamily="49" charset="0"/>
              </a:defRPr>
            </a:lvl1pPr>
            <a:lvl2pPr marL="0" indent="0">
              <a:buNone/>
              <a:defRPr sz="1800">
                <a:solidFill>
                  <a:srgbClr val="0070C0"/>
                </a:solidFill>
              </a:defRPr>
            </a:lvl2pPr>
            <a:lvl3pPr marL="357188" indent="-179388">
              <a:buFont typeface="Arial" pitchFamily="34" charset="0"/>
              <a:buChar char="•"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8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2928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reaker_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>
            <a:fillRect/>
          </a:stretch>
        </p:blipFill>
        <p:spPr>
          <a:xfrm>
            <a:off x="6" y="0"/>
            <a:ext cx="9136337" cy="57150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" y="3"/>
            <a:ext cx="6797457" cy="424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1766" y="228600"/>
            <a:ext cx="6569672" cy="952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358" y="1333500"/>
            <a:ext cx="8040414" cy="4016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390" y="5423339"/>
            <a:ext cx="2133600" cy="19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4323" y="5423339"/>
            <a:ext cx="4340773" cy="19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910" y="5423339"/>
            <a:ext cx="2133600" cy="19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2800" b="1" kern="1200" cap="small" baseline="0">
          <a:solidFill>
            <a:schemeClr val="accent6">
              <a:lumMod val="75000"/>
            </a:schemeClr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/>
          </a:solidFill>
          <a:latin typeface="Gill Sans MT Condense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ü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B65C-F25A-0464-FF5F-EEFD28B68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0" y="1415729"/>
            <a:ext cx="76581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27142-96BD-3800-835D-7431AE48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304271"/>
            <a:ext cx="65151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2E1-E502-96D8-E6CC-2EDDC0661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1554D-A6AE-4F53-9303-8B8191CAC18C}" type="datetimeFigureOut">
              <a:rPr lang="id-ID" smtClean="0"/>
              <a:pPr/>
              <a:t>08/08/2024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A894-51CA-DC67-3331-8BC589D26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F862-D12C-FBE7-1345-47392765B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AE806-390B-44E2-BEF9-C5E2CF818B5F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 descr="A black background with blue squares&#10;&#10;Description automatically generated">
            <a:extLst>
              <a:ext uri="{FF2B5EF4-FFF2-40B4-BE49-F238E27FC236}">
                <a16:creationId xmlns:a16="http://schemas.microsoft.com/office/drawing/2014/main" id="{25045DE5-0790-66DE-DC0E-58A77A5703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1"/>
            <a:ext cx="1953614" cy="40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38" y="449792"/>
            <a:ext cx="8239125" cy="59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38" y="1770210"/>
            <a:ext cx="8239125" cy="3440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bullet text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96019" y="5400033"/>
            <a:ext cx="208390" cy="2064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19075">
              <a:defRPr sz="675">
                <a:solidFill>
                  <a:srgbClr val="000000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fld id="{86CB4B4D-7CA3-9044-876B-883B54F8677D}" type="slidenum">
              <a:rPr lang="en-ID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244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</p:sldLayoutIdLst>
  <p:transition spd="med"/>
  <p:txStyles>
    <p:titleStyle>
      <a:lvl1pPr marL="0" marR="0" indent="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Open Sans ExtraBold" panose="020B0606030504020204" pitchFamily="34" charset="0"/>
          <a:ea typeface="Open Sans ExtraBold" panose="020B0606030504020204" pitchFamily="34" charset="0"/>
          <a:cs typeface="Open Sans ExtraBold" panose="020B0606030504020204" pitchFamily="34" charset="0"/>
          <a:sym typeface="Helvetica Neue"/>
        </a:defRPr>
      </a:lvl1pPr>
      <a:lvl2pPr marL="0" marR="0" indent="1714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9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28600" marR="0" indent="-228600" algn="l" defTabSz="914377" rtl="0" eaLnBrk="1" latinLnBrk="0" hangingPunct="1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1pPr>
      <a:lvl2pPr marL="457200" marR="0" indent="-228600" algn="l" defTabSz="914377" rtl="0" eaLnBrk="1" latinLnBrk="0" hangingPunct="1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2pPr>
      <a:lvl3pPr marL="685800" marR="0" indent="-228600" algn="l" defTabSz="914377" rtl="0" eaLnBrk="1" latinLnBrk="0" hangingPunct="1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3pPr>
      <a:lvl4pPr marL="914400" marR="0" indent="-228600" algn="l" defTabSz="914377" rtl="0" eaLnBrk="1" latinLnBrk="0" hangingPunct="1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4pPr>
      <a:lvl5pPr marL="1143000" marR="0" indent="-228600" algn="l" defTabSz="914377" rtl="0" eaLnBrk="1" latinLnBrk="0" hangingPunct="1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5pPr>
      <a:lvl6pPr marL="1371600" marR="0" indent="-228600" algn="l" defTabSz="914377" rtl="0" eaLnBrk="1" latinLnBrk="0" hangingPunct="1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600200" marR="0" indent="-228600" algn="l" defTabSz="914377" rtl="0" eaLnBrk="1" latinLnBrk="0" hangingPunct="1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1828800" marR="0" indent="-228600" algn="l" defTabSz="914377" rtl="0" eaLnBrk="1" latinLnBrk="0" hangingPunct="1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057400" marR="0" indent="-228600" algn="l" defTabSz="914377" rtl="0" eaLnBrk="1" latinLnBrk="0" hangingPunct="1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9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10.htm" TargetMode="External"/><Relationship Id="rId2" Type="http://schemas.openxmlformats.org/officeDocument/2006/relationships/hyperlink" Target="http://docs.roxen.com/pike/7.0/tutorial/statements/conditions.x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://aelinik.free.fr/c/ch07.htm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66829" y="2864107"/>
            <a:ext cx="18473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2667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05326" y="2976913"/>
            <a:ext cx="1605059" cy="884099"/>
            <a:chOff x="3804379" y="5085184"/>
            <a:chExt cx="1926071" cy="1060919"/>
          </a:xfrm>
        </p:grpSpPr>
        <p:sp>
          <p:nvSpPr>
            <p:cNvPr id="12" name="TextBox 11"/>
            <p:cNvSpPr txBox="1"/>
            <p:nvPr/>
          </p:nvSpPr>
          <p:spPr>
            <a:xfrm>
              <a:off x="5508773" y="5085184"/>
              <a:ext cx="221677" cy="60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2667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221677" cy="60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2667" dirty="0">
                <a:latin typeface="Eras Demi ITC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E40B27-EF8F-4F28-B873-AB6E17C312C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Topic 04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Program Control Selection &amp; Repetition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Algorithm and Programming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BFE7C73-FAF3-424B-A550-6562AB42B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1509" y="4801716"/>
            <a:ext cx="1808290" cy="209997"/>
          </a:xfrm>
        </p:spPr>
        <p:txBody>
          <a:bodyPr/>
          <a:lstStyle/>
          <a:p>
            <a:r>
              <a:rPr lang="en-US" dirty="0"/>
              <a:t>Arief Agus Sukmandhani, S.Kom., MMSI</a:t>
            </a:r>
          </a:p>
        </p:txBody>
      </p:sp>
    </p:spTree>
    <p:extLst>
      <p:ext uri="{BB962C8B-B14F-4D97-AF65-F5344CB8AC3E}">
        <p14:creationId xmlns:p14="http://schemas.microsoft.com/office/powerpoint/2010/main" val="131899612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Program Examples Using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Example 1: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	Program example to find the roots of a quadratic equation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Algorithm 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1. Get the value of coefficients a, b, and c from keyboard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2.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Calculate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discriminant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d = b*b – 4*a*c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3. if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d &gt;= 0 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then calculate x1 and x2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    if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d &lt; 0 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then stated imaginer, stop.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4. Stop</a:t>
            </a:r>
          </a:p>
          <a:p>
            <a:pPr>
              <a:lnSpc>
                <a:spcPct val="8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calculate x1 using :</a:t>
            </a:r>
          </a:p>
          <a:p>
            <a:pPr>
              <a:lnSpc>
                <a:spcPct val="8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calculate x2 using :</a:t>
            </a:r>
          </a:p>
          <a:p>
            <a:pPr>
              <a:lnSpc>
                <a:spcPct val="8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endParaRPr lang="id-ID" sz="1400" i="1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83D889C-32B2-F9ED-298E-594A2E1094BD}"/>
              </a:ext>
            </a:extLst>
          </p:cNvPr>
          <p:cNvGrpSpPr>
            <a:grpSpLocks/>
          </p:cNvGrpSpPr>
          <p:nvPr/>
        </p:nvGrpSpPr>
        <p:grpSpPr bwMode="auto">
          <a:xfrm>
            <a:off x="2993190" y="3217326"/>
            <a:ext cx="1182688" cy="966788"/>
            <a:chOff x="0" y="2069"/>
            <a:chExt cx="20000" cy="200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98370C3-BB51-1089-EFEE-A7C49ED62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69"/>
              <a:ext cx="20000" cy="20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-b +</a:t>
              </a:r>
              <a:r>
                <a:rPr lang="en-US" sz="2800" i="1" dirty="0">
                  <a:latin typeface="Tahoma" pitchFamily="34" charset="0"/>
                  <a:cs typeface="Tahoma" pitchFamily="34" charset="0"/>
                  <a:sym typeface="Symbol" pitchFamily="18" charset="2"/>
                </a:rPr>
                <a:t></a:t>
              </a:r>
              <a:r>
                <a:rPr lang="en-US" sz="2800" i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latin typeface="Tahoma" pitchFamily="34" charset="0"/>
                  <a:cs typeface="Tahoma" pitchFamily="34" charset="0"/>
                </a:rPr>
                <a:t>d</a:t>
              </a:r>
            </a:p>
            <a:p>
              <a:endParaRPr lang="en-US" sz="7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    2*a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56A3D719-8CDA-0D98-29C0-DF9399480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782"/>
              <a:ext cx="19140" cy="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20D98940-41B5-A87D-D213-AEC66DC59C21}"/>
              </a:ext>
            </a:extLst>
          </p:cNvPr>
          <p:cNvGrpSpPr>
            <a:grpSpLocks/>
          </p:cNvGrpSpPr>
          <p:nvPr/>
        </p:nvGrpSpPr>
        <p:grpSpPr bwMode="auto">
          <a:xfrm>
            <a:off x="2993190" y="4060365"/>
            <a:ext cx="1182688" cy="966788"/>
            <a:chOff x="0" y="0"/>
            <a:chExt cx="20000" cy="20000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26864F10-34B2-9154-7F08-08695C01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-b -</a:t>
              </a:r>
              <a:r>
                <a:rPr lang="en-US" sz="2800" i="1" dirty="0">
                  <a:latin typeface="Tahoma" pitchFamily="34" charset="0"/>
                  <a:cs typeface="Tahoma" pitchFamily="34" charset="0"/>
                  <a:sym typeface="Symbol" pitchFamily="18" charset="2"/>
                </a:rPr>
                <a:t></a:t>
              </a:r>
              <a:r>
                <a:rPr lang="en-US" sz="2800" i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latin typeface="Tahoma" pitchFamily="34" charset="0"/>
                  <a:cs typeface="Tahoma" pitchFamily="34" charset="0"/>
                </a:rPr>
                <a:t>d</a:t>
              </a:r>
            </a:p>
            <a:p>
              <a:endParaRPr lang="en-US" sz="7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    2*a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34635912-0403-4A42-3F3F-DE4451F1D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782"/>
              <a:ext cx="19140" cy="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85225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Program Examples Using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endParaRPr lang="id-ID" sz="14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DC4BB89E-DF17-EA3F-30B8-F11D6C64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65" y="1345332"/>
            <a:ext cx="7848600" cy="3231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 a,b,c,d,x1,x2;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(“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. a : “);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f”,&amp;a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(“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. b : “);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f”,&amp;b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(”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Input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. c : ”);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f”,&amp;c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d = b*b - 4 * a * c;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 (d &gt;= 0){</a:t>
            </a:r>
          </a:p>
          <a:p>
            <a:pPr lvl="2"/>
            <a:r>
              <a:rPr lang="id-ID" sz="1200" b="1" dirty="0">
                <a:latin typeface="Courier New" pitchFamily="49" charset="0"/>
                <a:cs typeface="Courier New" pitchFamily="49" charset="0"/>
              </a:rPr>
              <a:t>	x1 = (-b +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(d)) / (2 * a);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		x2 = (-b -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(d)) / (2 * a);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		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(“x1=%f\n  x2=%f\n”,x1,x2);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(”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Imaginer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equation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5C2F7E5-886F-ADF3-0F52-D546436FC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65" y="4723750"/>
            <a:ext cx="78486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400" b="1">
                <a:latin typeface="Tahoma" pitchFamily="34" charset="0"/>
                <a:cs typeface="Tahoma" pitchFamily="34" charset="0"/>
              </a:rPr>
              <a:t>sqrt() </a:t>
            </a:r>
            <a:r>
              <a:rPr lang="id-ID" sz="1400">
                <a:latin typeface="Tahoma" pitchFamily="34" charset="0"/>
                <a:cs typeface="Tahoma" pitchFamily="34" charset="0"/>
              </a:rPr>
              <a:t>is a function used to calculate root from a number, and it is defined on</a:t>
            </a:r>
            <a:r>
              <a:rPr lang="id-ID" sz="1400" b="1">
                <a:latin typeface="Tahoma" pitchFamily="34" charset="0"/>
                <a:cs typeface="Tahoma" pitchFamily="34" charset="0"/>
              </a:rPr>
              <a:t> &lt;math.h&gt; </a:t>
            </a:r>
            <a:r>
              <a:rPr lang="id-ID" sz="1400">
                <a:latin typeface="Tahoma" pitchFamily="34" charset="0"/>
                <a:cs typeface="Tahoma" pitchFamily="34" charset="0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10730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Program Examples Using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Standard Library Function :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sqrt()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previous slide shows program example using </a:t>
            </a:r>
            <a:r>
              <a:rPr lang="en-US" sz="1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sqrt() 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function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873125" lvl="1" indent="-415925">
              <a:lnSpc>
                <a:spcPct val="90000"/>
              </a:lnSpc>
              <a:buFontTx/>
              <a:buNone/>
            </a:pPr>
            <a:r>
              <a:rPr lang="en-US" sz="1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		   double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sqrt (double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400" i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</a:t>
            </a:r>
            <a:r>
              <a:rPr lang="en-US" sz="1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Header file &lt;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math.h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&gt;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To find a square root for a value x, where x is non-negative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1216025" lvl="2">
              <a:lnSpc>
                <a:spcPct val="90000"/>
              </a:lnSpc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z = sqrt(45.35);  </a:t>
            </a:r>
          </a:p>
          <a:p>
            <a:pPr marL="1216025" lvl="2">
              <a:lnSpc>
                <a:spcPct val="90000"/>
              </a:lnSpc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then value of z is 6.73 </a:t>
            </a:r>
          </a:p>
          <a:p>
            <a:pPr marL="873125" lvl="1" indent="-415925"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endParaRPr lang="id-ID" sz="1400" i="1" dirty="0">
              <a:latin typeface="Tahoma" pitchFamily="34" charset="0"/>
              <a:cs typeface="Tahoma" pitchFamily="34" charset="0"/>
            </a:endParaRPr>
          </a:p>
          <a:p>
            <a:endParaRPr lang="id-ID" sz="1400" i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0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Program Examples Using 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Example 2: 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(Calculator Program)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B1777AC-1F7E-F991-6E51-7D6DFEAD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705372"/>
            <a:ext cx="7772400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float val1, val2; 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char op;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while(1) {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	printf(“\n Type val1 operator val2, (example: 3 * 4) \n”);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	scanf(“%f %c %f”, &amp;val1, &amp;op, &amp;val2);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	if(op == ‘+’) printf(“ = %f”, val1 + val2);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	else if(op == ‘-’) printf(“ = %f”, val1 - val2);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       else if(op == ‘*’) printf(“ = %f”, val1 * val2);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       else if(op== ‘/’) printf(“ = %f”, val1 / val2);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       else{ 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             printf(“ error: choose operator +,-,* and / \n”);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             break;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return 0;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771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latin typeface="Tahoma" pitchFamily="34" charset="0"/>
                <a:cs typeface="Tahoma" pitchFamily="34" charset="0"/>
              </a:rPr>
              <a:t>Program </a:t>
            </a:r>
            <a:r>
              <a:rPr lang="id-ID" b="1" dirty="0" err="1">
                <a:latin typeface="Tahoma" pitchFamily="34" charset="0"/>
                <a:cs typeface="Tahoma" pitchFamily="34" charset="0"/>
              </a:rPr>
              <a:t>Examples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b="1" dirty="0" err="1">
                <a:latin typeface="Tahoma" pitchFamily="34" charset="0"/>
                <a:cs typeface="Tahoma" pitchFamily="34" charset="0"/>
              </a:rPr>
              <a:t>Using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Example 3: </a:t>
            </a:r>
            <a:r>
              <a:rPr lang="id-ID" sz="1400" b="1" dirty="0" err="1">
                <a:latin typeface="Tahoma" pitchFamily="34" charset="0"/>
                <a:cs typeface="Tahoma" pitchFamily="34" charset="0"/>
              </a:rPr>
              <a:t>Wrong</a:t>
            </a:r>
            <a:r>
              <a:rPr lang="id-ID" sz="1400" b="1" dirty="0">
                <a:latin typeface="Tahoma" pitchFamily="34" charset="0"/>
                <a:cs typeface="Tahoma" pitchFamily="34" charset="0"/>
              </a:rPr>
              <a:t> IF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b="1" dirty="0">
                <a:latin typeface="Tahoma" pitchFamily="34" charset="0"/>
                <a:cs typeface="Tahoma" pitchFamily="34" charset="0"/>
              </a:rPr>
              <a:t>(</a:t>
            </a:r>
            <a:r>
              <a:rPr lang="id-ID" sz="1400" b="1" dirty="0" err="1">
                <a:latin typeface="Tahoma" pitchFamily="34" charset="0"/>
                <a:cs typeface="Tahoma" pitchFamily="34" charset="0"/>
              </a:rPr>
              <a:t>unclear</a:t>
            </a:r>
            <a:r>
              <a:rPr lang="id-ID" sz="1400" b="1" dirty="0">
                <a:latin typeface="Tahoma" pitchFamily="34" charset="0"/>
                <a:cs typeface="Tahoma" pitchFamily="34" charset="0"/>
              </a:rPr>
              <a:t> IF </a:t>
            </a:r>
            <a:r>
              <a:rPr lang="id-ID" sz="1400" b="1" dirty="0" err="1">
                <a:latin typeface="Tahoma" pitchFamily="34" charset="0"/>
                <a:cs typeface="Tahoma" pitchFamily="34" charset="0"/>
              </a:rPr>
              <a:t>statement</a:t>
            </a:r>
            <a:r>
              <a:rPr lang="id-ID" sz="1400" b="1" dirty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1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1957A2E-3B01-5BF3-6386-C29F7B152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993404"/>
            <a:ext cx="7696200" cy="2492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int degree: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printf(“Input degree: “);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scanf(“%d”, &amp;degree);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if (degree &lt; 80)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	if (degree &gt; 30)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		printf (“Hot\n”);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	printf (“Cool\n”);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97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Selection: SWITCH-CASE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ahoma" pitchFamily="34" charset="0"/>
                <a:cs typeface="Tahoma" pitchFamily="34" charset="0"/>
              </a:rPr>
              <a:t>Switch-Case Operation</a:t>
            </a: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	This statement is used in exchange of IF-ELSE, when if-else nested number of level is enormous and difficult to read</a:t>
            </a:r>
          </a:p>
          <a:p>
            <a:pPr>
              <a:buFontTx/>
              <a:buNone/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r>
              <a:rPr lang="en-US" sz="1400" b="1" dirty="0">
                <a:latin typeface="Tahoma" pitchFamily="34" charset="0"/>
                <a:cs typeface="Tahoma" pitchFamily="34" charset="0"/>
              </a:rPr>
              <a:t>Syntax:</a:t>
            </a:r>
            <a:endParaRPr lang="en-US" sz="1400" b="1" i="1" dirty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1400" b="1" i="1" dirty="0">
                <a:latin typeface="Tahoma" pitchFamily="34" charset="0"/>
                <a:cs typeface="Tahoma" pitchFamily="34" charset="0"/>
              </a:rPr>
              <a:t>switch</a:t>
            </a:r>
            <a:r>
              <a:rPr lang="en-US" sz="1400" i="1" dirty="0">
                <a:latin typeface="Tahoma" pitchFamily="34" charset="0"/>
                <a:cs typeface="Tahoma" pitchFamily="34" charset="0"/>
              </a:rPr>
              <a:t> (expression) {</a:t>
            </a: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		case constant1 : statements1; break; </a:t>
            </a: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		.</a:t>
            </a: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		.</a:t>
            </a: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		case constant2 : statements2; break;</a:t>
            </a: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		default : statements;</a:t>
            </a: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}</a:t>
            </a: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7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Selection: SWITCH-CASE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Switch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 statement evaluate an expression by looking up for each </a:t>
            </a:r>
            <a:r>
              <a:rPr lang="en-US" sz="14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case constant value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. If an expression value matches with a case constant value then related statement/s is executed. If nothing match then </a:t>
            </a:r>
            <a:r>
              <a:rPr lang="en-US" sz="14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default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 statement is executed.</a:t>
            </a:r>
          </a:p>
          <a:p>
            <a:endParaRPr lang="en-US" sz="1400" dirty="0">
              <a:latin typeface="Tahoma" pitchFamily="34" charset="0"/>
              <a:cs typeface="Tahoma" pitchFamily="34" charset="0"/>
            </a:endParaRPr>
          </a:p>
          <a:p>
            <a:r>
              <a:rPr lang="en-US" sz="1400" dirty="0">
                <a:latin typeface="Tahoma" pitchFamily="34" charset="0"/>
                <a:cs typeface="Tahoma" pitchFamily="34" charset="0"/>
              </a:rPr>
              <a:t>Note:</a:t>
            </a:r>
          </a:p>
          <a:p>
            <a:pPr>
              <a:buFontTx/>
              <a:buNone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	Expression and constant type should be integer (including </a:t>
            </a:r>
            <a:r>
              <a:rPr lang="en-US" sz="14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char)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   </a:t>
            </a:r>
            <a:endParaRPr lang="en-US" sz="1400" b="1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  <a:p>
            <a:endParaRPr lang="en-US" sz="1400" dirty="0">
              <a:latin typeface="Tahoma" pitchFamily="34" charset="0"/>
              <a:cs typeface="Tahoma" pitchFamily="34" charset="0"/>
            </a:endParaRPr>
          </a:p>
          <a:p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9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Selection: SWITCH-CASE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SWITCH-CASE 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sz="14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C6C645A-AEF0-A6F3-C12A-4AB17517E254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1769306"/>
            <a:ext cx="6696744" cy="3945694"/>
            <a:chOff x="344" y="2025"/>
            <a:chExt cx="2198" cy="205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04A00A4-AF0E-B751-11BB-0BC457E25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2076"/>
              <a:ext cx="0" cy="1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4C51AB5-9213-0BAB-94CC-3D8AFCF0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025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8F6A29D-F92C-C932-EA02-7C2B1D78F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" y="2321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C18AFB15-7416-E1E4-D31D-9BF29665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2238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200" b="1">
                <a:latin typeface="Courier New" pitchFamily="49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88136B7-8692-C0D0-AACA-CB9B9FC52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" y="2321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9077EFFA-35DA-B092-7964-007F4C82C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028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A41076B-2E77-90C6-DA80-00CB34F60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2810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2DD88B44-EFB7-2193-B167-FA4AEC3AB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2811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200" b="1">
                <a:latin typeface="Courier New" pitchFamily="49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1602A5AC-CD19-983D-8692-59F0FDD86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014"/>
              <a:ext cx="48" cy="23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eaLnBrk="0" hangingPunct="0"/>
              <a:endParaRPr lang="en-US" sz="1200" b="1">
                <a:latin typeface="Courier New" pitchFamily="49" charset="0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4E19506A-ECAE-2E7E-74C3-35E18F2B4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2321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8C21211-E5E2-361D-E0DA-00F064DF4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2321"/>
              <a:ext cx="0" cy="16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9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526E9D9-9D65-167E-D63B-6FB126548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" y="3948"/>
              <a:ext cx="1888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96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162815FD-F478-0386-B86D-10298950F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" y="2222"/>
              <a:ext cx="576" cy="197"/>
              <a:chOff x="0" y="0"/>
              <a:chExt cx="20000" cy="20000"/>
            </a:xfrm>
          </p:grpSpPr>
          <p:sp>
            <p:nvSpPr>
              <p:cNvPr id="59" name="Freeform 18">
                <a:extLst>
                  <a:ext uri="{FF2B5EF4-FFF2-40B4-BE49-F238E27FC236}">
                    <a16:creationId xmlns:a16="http://schemas.microsoft.com/office/drawing/2014/main" id="{06BF5877-DA70-9952-B6AA-1FEECC271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60" name="Rectangle 19">
                <a:extLst>
                  <a:ext uri="{FF2B5EF4-FFF2-40B4-BE49-F238E27FC236}">
                    <a16:creationId xmlns:a16="http://schemas.microsoft.com/office/drawing/2014/main" id="{947D6F9A-C712-BC82-3832-DD8084995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a</a:t>
                </a:r>
              </a:p>
              <a:p>
                <a:pPr eaLnBrk="0" hangingPunct="0"/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18" name="Group 20">
              <a:extLst>
                <a:ext uri="{FF2B5EF4-FFF2-40B4-BE49-F238E27FC236}">
                  <a16:creationId xmlns:a16="http://schemas.microsoft.com/office/drawing/2014/main" id="{87796C59-9306-4685-6C08-48A45CCB7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2278"/>
              <a:ext cx="544" cy="84"/>
              <a:chOff x="0" y="0"/>
              <a:chExt cx="20000" cy="20000"/>
            </a:xfrm>
          </p:grpSpPr>
          <p:sp>
            <p:nvSpPr>
              <p:cNvPr id="57" name="Rectangle 21">
                <a:extLst>
                  <a:ext uri="{FF2B5EF4-FFF2-40B4-BE49-F238E27FC236}">
                    <a16:creationId xmlns:a16="http://schemas.microsoft.com/office/drawing/2014/main" id="{7AE7AFED-18F8-977D-E4EF-045EDBA58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" y="4706"/>
                <a:ext cx="18809" cy="1449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a action(s)</a:t>
                </a:r>
              </a:p>
              <a:p>
                <a:pPr eaLnBrk="0" hangingPunct="0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58" name="Freeform 22">
                <a:extLst>
                  <a:ext uri="{FF2B5EF4-FFF2-40B4-BE49-F238E27FC236}">
                    <a16:creationId xmlns:a16="http://schemas.microsoft.com/office/drawing/2014/main" id="{39F2A1BF-90A9-0EEA-CBA9-397757A6E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</p:grp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CECDBAA8-2618-F67A-B10B-3A238D8DB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4" y="2278"/>
              <a:ext cx="528" cy="84"/>
              <a:chOff x="0" y="0"/>
              <a:chExt cx="20000" cy="20000"/>
            </a:xfrm>
          </p:grpSpPr>
          <p:sp>
            <p:nvSpPr>
              <p:cNvPr id="55" name="Rectangle 24">
                <a:extLst>
                  <a:ext uri="{FF2B5EF4-FFF2-40B4-BE49-F238E27FC236}">
                    <a16:creationId xmlns:a16="http://schemas.microsoft.com/office/drawing/2014/main" id="{9D213CDB-F2E0-E365-4590-81F5C1E5E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56" name="Freeform 25">
                <a:extLst>
                  <a:ext uri="{FF2B5EF4-FFF2-40B4-BE49-F238E27FC236}">
                    <a16:creationId xmlns:a16="http://schemas.microsoft.com/office/drawing/2014/main" id="{3345CBF6-3283-1202-EBC0-EF2677E2B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</p:grp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2EB51F82-7CFD-188E-C00D-76D77792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2417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FB76CB7B-AF5C-5E3F-173B-5262B701A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" y="27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985B5A63-AFD5-7722-399B-1766E739B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" y="27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3E549346-85E0-E9BA-FF2C-7A3A4C048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2708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grpSp>
          <p:nvGrpSpPr>
            <p:cNvPr id="24" name="Group 30">
              <a:extLst>
                <a:ext uri="{FF2B5EF4-FFF2-40B4-BE49-F238E27FC236}">
                  <a16:creationId xmlns:a16="http://schemas.microsoft.com/office/drawing/2014/main" id="{FAEB9B71-FF2C-555B-B915-2C0DBF8DFC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" y="2609"/>
              <a:ext cx="576" cy="197"/>
              <a:chOff x="0" y="0"/>
              <a:chExt cx="20000" cy="20000"/>
            </a:xfrm>
          </p:grpSpPr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E6C075C8-AE48-A2A3-37AA-B6A04CF3B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54" name="Rectangle 32">
                <a:extLst>
                  <a:ext uri="{FF2B5EF4-FFF2-40B4-BE49-F238E27FC236}">
                    <a16:creationId xmlns:a16="http://schemas.microsoft.com/office/drawing/2014/main" id="{7EB9BC65-C163-B473-9360-2CDCE3EDD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b</a:t>
                </a:r>
              </a:p>
              <a:p>
                <a:pPr eaLnBrk="0" hangingPunct="0"/>
                <a:endParaRPr lang="en-US" sz="1200" b="1"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33">
              <a:extLst>
                <a:ext uri="{FF2B5EF4-FFF2-40B4-BE49-F238E27FC236}">
                  <a16:creationId xmlns:a16="http://schemas.microsoft.com/office/drawing/2014/main" id="{F0C73F8A-F603-5776-CC6A-4DEC743AE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2665"/>
              <a:ext cx="544" cy="84"/>
              <a:chOff x="0" y="0"/>
              <a:chExt cx="20000" cy="20000"/>
            </a:xfrm>
          </p:grpSpPr>
          <p:sp>
            <p:nvSpPr>
              <p:cNvPr id="51" name="Rectangle 34">
                <a:extLst>
                  <a:ext uri="{FF2B5EF4-FFF2-40B4-BE49-F238E27FC236}">
                    <a16:creationId xmlns:a16="http://schemas.microsoft.com/office/drawing/2014/main" id="{5643E7F1-80BC-4267-AF7A-2114C25F1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b action(s)</a:t>
                </a:r>
              </a:p>
              <a:p>
                <a:pPr eaLnBrk="0" hangingPunct="0"/>
                <a:endParaRPr lang="en-US" sz="1200" b="1" dirty="0">
                  <a:latin typeface="Courier New" pitchFamily="49" charset="0"/>
                </a:endParaRPr>
              </a:p>
            </p:txBody>
          </p:sp>
          <p:sp>
            <p:nvSpPr>
              <p:cNvPr id="52" name="Freeform 35">
                <a:extLst>
                  <a:ext uri="{FF2B5EF4-FFF2-40B4-BE49-F238E27FC236}">
                    <a16:creationId xmlns:a16="http://schemas.microsoft.com/office/drawing/2014/main" id="{F2BCD1F6-FFEF-19F3-0616-A88C941A8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</p:grpSp>
        <p:grpSp>
          <p:nvGrpSpPr>
            <p:cNvPr id="26" name="Group 36">
              <a:extLst>
                <a:ext uri="{FF2B5EF4-FFF2-40B4-BE49-F238E27FC236}">
                  <a16:creationId xmlns:a16="http://schemas.microsoft.com/office/drawing/2014/main" id="{487FB323-B2B5-F43D-3A04-C8303979F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4" y="2665"/>
              <a:ext cx="528" cy="84"/>
              <a:chOff x="0" y="0"/>
              <a:chExt cx="20000" cy="20000"/>
            </a:xfrm>
          </p:grpSpPr>
          <p:sp>
            <p:nvSpPr>
              <p:cNvPr id="49" name="Rectangle 37">
                <a:extLst>
                  <a:ext uri="{FF2B5EF4-FFF2-40B4-BE49-F238E27FC236}">
                    <a16:creationId xmlns:a16="http://schemas.microsoft.com/office/drawing/2014/main" id="{32A89473-38C0-28A4-2CEE-5E6D3285D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50" name="Freeform 38">
                <a:extLst>
                  <a:ext uri="{FF2B5EF4-FFF2-40B4-BE49-F238E27FC236}">
                    <a16:creationId xmlns:a16="http://schemas.microsoft.com/office/drawing/2014/main" id="{C8181C58-1805-11DB-C3DE-45D7077FC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</p:grpSp>
        <p:sp>
          <p:nvSpPr>
            <p:cNvPr id="27" name="Rectangle 39">
              <a:extLst>
                <a:ext uri="{FF2B5EF4-FFF2-40B4-BE49-F238E27FC236}">
                  <a16:creationId xmlns:a16="http://schemas.microsoft.com/office/drawing/2014/main" id="{55168514-6E27-C914-08DE-B3A43AB89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2436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200" b="1">
                <a:latin typeface="Courier New" pitchFamily="49" charset="0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A98F7794-C7CF-BAD0-F43F-518FB6077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3884"/>
              <a:ext cx="0" cy="1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29" name="Rectangle 41">
              <a:extLst>
                <a:ext uri="{FF2B5EF4-FFF2-40B4-BE49-F238E27FC236}">
                  <a16:creationId xmlns:a16="http://schemas.microsoft.com/office/drawing/2014/main" id="{A0BC6B25-7DED-98BF-D1EF-DF3C3FBE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3611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200" b="1">
                <a:latin typeface="Courier New" pitchFamily="49" charset="0"/>
              </a:endParaRPr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CD1C4BBF-996D-9975-2A76-73CB492B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3217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8C635A89-1314-AC83-30F3-D4C5E0BD2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" y="35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E578E418-07AA-491D-B7B1-E5BB5A7C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" y="35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B7923EA5-9C02-E96D-A825-1633A8848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3508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grpSp>
          <p:nvGrpSpPr>
            <p:cNvPr id="34" name="Group 46">
              <a:extLst>
                <a:ext uri="{FF2B5EF4-FFF2-40B4-BE49-F238E27FC236}">
                  <a16:creationId xmlns:a16="http://schemas.microsoft.com/office/drawing/2014/main" id="{03A3C921-F021-95B8-3205-8C96B31C4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" y="3409"/>
              <a:ext cx="576" cy="197"/>
              <a:chOff x="0" y="0"/>
              <a:chExt cx="20000" cy="20000"/>
            </a:xfrm>
          </p:grpSpPr>
          <p:sp>
            <p:nvSpPr>
              <p:cNvPr id="47" name="Freeform 47">
                <a:extLst>
                  <a:ext uri="{FF2B5EF4-FFF2-40B4-BE49-F238E27FC236}">
                    <a16:creationId xmlns:a16="http://schemas.microsoft.com/office/drawing/2014/main" id="{A61663B9-C723-094A-E7F9-07F0993F6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08E25532-0266-AC29-3914-3F7450F81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z</a:t>
                </a:r>
              </a:p>
              <a:p>
                <a:pPr eaLnBrk="0" hangingPunct="0"/>
                <a:endParaRPr lang="en-US" sz="12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35" name="Group 49">
              <a:extLst>
                <a:ext uri="{FF2B5EF4-FFF2-40B4-BE49-F238E27FC236}">
                  <a16:creationId xmlns:a16="http://schemas.microsoft.com/office/drawing/2014/main" id="{FC0B0929-257A-3A60-E819-CC48C8B41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3465"/>
              <a:ext cx="544" cy="84"/>
              <a:chOff x="0" y="0"/>
              <a:chExt cx="20000" cy="20000"/>
            </a:xfrm>
          </p:grpSpPr>
          <p:sp>
            <p:nvSpPr>
              <p:cNvPr id="45" name="Rectangle 50">
                <a:extLst>
                  <a:ext uri="{FF2B5EF4-FFF2-40B4-BE49-F238E27FC236}">
                    <a16:creationId xmlns:a16="http://schemas.microsoft.com/office/drawing/2014/main" id="{E039A697-143B-A29D-F36B-46C5F3CE8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z action(s)</a:t>
                </a:r>
              </a:p>
              <a:p>
                <a:pPr eaLnBrk="0" hangingPunct="0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61F37B37-24DC-2671-D086-C53565607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</p:grpSp>
        <p:grpSp>
          <p:nvGrpSpPr>
            <p:cNvPr id="36" name="Group 52">
              <a:extLst>
                <a:ext uri="{FF2B5EF4-FFF2-40B4-BE49-F238E27FC236}">
                  <a16:creationId xmlns:a16="http://schemas.microsoft.com/office/drawing/2014/main" id="{DA7C135C-93B4-AB48-921C-332B1274A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4" y="3465"/>
              <a:ext cx="528" cy="84"/>
              <a:chOff x="0" y="0"/>
              <a:chExt cx="20000" cy="20000"/>
            </a:xfrm>
          </p:grpSpPr>
          <p:sp>
            <p:nvSpPr>
              <p:cNvPr id="43" name="Rectangle 53">
                <a:extLst>
                  <a:ext uri="{FF2B5EF4-FFF2-40B4-BE49-F238E27FC236}">
                    <a16:creationId xmlns:a16="http://schemas.microsoft.com/office/drawing/2014/main" id="{8CB969B0-B22A-7D26-9F20-33CD08CF5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44" name="Freeform 54">
                <a:extLst>
                  <a:ext uri="{FF2B5EF4-FFF2-40B4-BE49-F238E27FC236}">
                    <a16:creationId xmlns:a16="http://schemas.microsoft.com/office/drawing/2014/main" id="{5E25DAA3-4EE5-E29A-556F-784D93016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</p:grpSp>
        <p:sp>
          <p:nvSpPr>
            <p:cNvPr id="37" name="Rectangle 55">
              <a:extLst>
                <a:ext uri="{FF2B5EF4-FFF2-40B4-BE49-F238E27FC236}">
                  <a16:creationId xmlns:a16="http://schemas.microsoft.com/office/drawing/2014/main" id="{BF66F859-525D-D8DF-2D40-10BBEB24A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2628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200" b="1">
                <a:latin typeface="Courier New" pitchFamily="49" charset="0"/>
              </a:endParaRP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FF0B7F23-3F6A-AFE5-E92F-71A38E8CA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3427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200" b="1">
                <a:latin typeface="Courier New" pitchFamily="49" charset="0"/>
              </a:endParaRPr>
            </a:p>
          </p:txBody>
        </p:sp>
        <p:sp>
          <p:nvSpPr>
            <p:cNvPr id="39" name="Freeform 57">
              <a:extLst>
                <a:ext uri="{FF2B5EF4-FFF2-40B4-BE49-F238E27FC236}">
                  <a16:creationId xmlns:a16="http://schemas.microsoft.com/office/drawing/2014/main" id="{87D7E65D-587E-6E88-1C40-A27A1635A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3606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 sz="1200"/>
            </a:p>
          </p:txBody>
        </p:sp>
        <p:grpSp>
          <p:nvGrpSpPr>
            <p:cNvPr id="40" name="Group 58">
              <a:extLst>
                <a:ext uri="{FF2B5EF4-FFF2-40B4-BE49-F238E27FC236}">
                  <a16:creationId xmlns:a16="http://schemas.microsoft.com/office/drawing/2014/main" id="{BE760E60-DD96-5304-8371-C49A5D4C8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" y="3798"/>
              <a:ext cx="608" cy="84"/>
              <a:chOff x="0" y="0"/>
              <a:chExt cx="20000" cy="20000"/>
            </a:xfrm>
          </p:grpSpPr>
          <p:sp>
            <p:nvSpPr>
              <p:cNvPr id="41" name="Rectangle 59">
                <a:extLst>
                  <a:ext uri="{FF2B5EF4-FFF2-40B4-BE49-F238E27FC236}">
                    <a16:creationId xmlns:a16="http://schemas.microsoft.com/office/drawing/2014/main" id="{04EE58E7-3E10-6446-70E1-8491E31B1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2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default action(s)</a:t>
                </a:r>
              </a:p>
              <a:p>
                <a:pPr eaLnBrk="0" hangingPunct="0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42" name="Freeform 60">
                <a:extLst>
                  <a:ext uri="{FF2B5EF4-FFF2-40B4-BE49-F238E27FC236}">
                    <a16:creationId xmlns:a16="http://schemas.microsoft.com/office/drawing/2014/main" id="{FB6E069C-4097-F678-6678-22644C573F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7 w 20000"/>
                  <a:gd name="T1" fmla="*/ 0 h 20000"/>
                  <a:gd name="T2" fmla="*/ 19987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7" y="0"/>
                    </a:moveTo>
                    <a:lnTo>
                      <a:pt x="19987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395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latin typeface="Tahoma" pitchFamily="34" charset="0"/>
                <a:cs typeface="Tahoma" pitchFamily="34" charset="0"/>
              </a:rPr>
              <a:t>Program </a:t>
            </a:r>
            <a:r>
              <a:rPr lang="id-ID" b="1" dirty="0" err="1">
                <a:latin typeface="Tahoma" pitchFamily="34" charset="0"/>
                <a:cs typeface="Tahoma" pitchFamily="34" charset="0"/>
              </a:rPr>
              <a:t>Examples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b="1" dirty="0" err="1">
                <a:latin typeface="Tahoma" pitchFamily="34" charset="0"/>
                <a:cs typeface="Tahoma" pitchFamily="34" charset="0"/>
              </a:rPr>
              <a:t>Using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SWITCH-CASE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Example: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" name="Text Box 4">
            <a:extLst>
              <a:ext uri="{FF2B5EF4-FFF2-40B4-BE49-F238E27FC236}">
                <a16:creationId xmlns:a16="http://schemas.microsoft.com/office/drawing/2014/main" id="{FB171101-DBF7-69D1-CC99-2A444E4FD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727892"/>
            <a:ext cx="7315200" cy="3231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stdio.h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&gt;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{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</a:t>
            </a:r>
            <a:r>
              <a:rPr lang="en-US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float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val1, val2;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char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op;</a:t>
            </a:r>
          </a:p>
          <a:p>
            <a:r>
              <a:rPr lang="en-US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w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hile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(1) {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</a:t>
            </a:r>
            <a:r>
              <a:rPr lang="en-US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(“\n </a:t>
            </a:r>
            <a:r>
              <a:rPr lang="en-US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Type 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val1 operator val2 \n”);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	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scanf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(“%f %c %f”, &amp;val1, &amp;op, &amp;val2);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	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switch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(op){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case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(‘+’):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(“ = %f”, val1 + val2);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case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(‘-’) :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(“ = %f”, val1 - val2);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case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(‘*’) :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(“ = %f”, val1 * val2);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case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(‘/’) :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(“ = %f”, val1 / val2);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default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:  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(“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unknown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operator!”); 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	}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}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</a:t>
            </a:r>
            <a:r>
              <a:rPr lang="id-ID" sz="12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return</a:t>
            </a:r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(0);</a:t>
            </a:r>
          </a:p>
          <a:p>
            <a:r>
              <a:rPr lang="id-ID" sz="12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62" name="Text Box 5">
            <a:extLst>
              <a:ext uri="{FF2B5EF4-FFF2-40B4-BE49-F238E27FC236}">
                <a16:creationId xmlns:a16="http://schemas.microsoft.com/office/drawing/2014/main" id="{E95D88BB-399D-B2B7-B4A6-DA76F798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632" y="4992766"/>
            <a:ext cx="46482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ahoma" pitchFamily="34" charset="0"/>
                <a:cs typeface="Tahoma" pitchFamily="34" charset="0"/>
              </a:rPr>
              <a:t>Note</a:t>
            </a:r>
            <a:r>
              <a:rPr lang="en-US" sz="1200" b="1">
                <a:latin typeface="Tahoma" pitchFamily="34" charset="0"/>
                <a:cs typeface="Tahoma" pitchFamily="34" charset="0"/>
              </a:rPr>
              <a:t>: case (’+’) </a:t>
            </a:r>
            <a:r>
              <a:rPr lang="en-US" sz="1200">
                <a:latin typeface="Tahoma" pitchFamily="34" charset="0"/>
                <a:cs typeface="Tahoma" pitchFamily="34" charset="0"/>
              </a:rPr>
              <a:t>can also written </a:t>
            </a:r>
            <a:r>
              <a:rPr lang="en-US" sz="1200" b="1">
                <a:latin typeface="Tahoma" pitchFamily="34" charset="0"/>
                <a:cs typeface="Tahoma" pitchFamily="34" charset="0"/>
              </a:rPr>
              <a:t>case ’+’</a:t>
            </a:r>
          </a:p>
        </p:txBody>
      </p:sp>
    </p:spTree>
    <p:extLst>
      <p:ext uri="{BB962C8B-B14F-4D97-AF65-F5344CB8AC3E}">
        <p14:creationId xmlns:p14="http://schemas.microsoft.com/office/powerpoint/2010/main" val="170718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ahoma" pitchFamily="34" charset="0"/>
                <a:cs typeface="Tahoma" pitchFamily="34" charset="0"/>
              </a:rPr>
              <a:t>?: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r>
              <a:rPr lang="id-ID" sz="1400" dirty="0">
                <a:latin typeface="Tahoma" pitchFamily="34" charset="0"/>
                <a:cs typeface="Tahoma" pitchFamily="34" charset="0"/>
              </a:rPr>
              <a:t>The operator ?: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is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similar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to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the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IF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statement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,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but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it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returns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a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value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  <a:p>
            <a:r>
              <a:rPr lang="id-ID" sz="1400" b="1" dirty="0" err="1">
                <a:latin typeface="Tahoma" pitchFamily="34" charset="0"/>
                <a:cs typeface="Tahoma" pitchFamily="34" charset="0"/>
              </a:rPr>
              <a:t>Syntax</a:t>
            </a:r>
            <a:r>
              <a:rPr lang="id-ID" sz="1400" b="1" dirty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		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condition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?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then-expression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: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else-expression</a:t>
            </a:r>
            <a:endParaRPr lang="id-ID" sz="1400" i="1" dirty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id-ID" sz="1400" b="1" i="1" dirty="0">
              <a:latin typeface="Tahoma" pitchFamily="34" charset="0"/>
              <a:cs typeface="Tahoma" pitchFamily="34" charset="0"/>
            </a:endParaRPr>
          </a:p>
          <a:p>
            <a:r>
              <a:rPr lang="id-ID" sz="1400" dirty="0" err="1">
                <a:latin typeface="Tahoma" pitchFamily="34" charset="0"/>
                <a:cs typeface="Tahoma" pitchFamily="34" charset="0"/>
              </a:rPr>
              <a:t>Using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this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operator,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you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can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rewrite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r>
              <a:rPr lang="id-ID" sz="1400" dirty="0">
                <a:latin typeface="Tahoma" pitchFamily="34" charset="0"/>
                <a:cs typeface="Tahoma" pitchFamily="34" charset="0"/>
              </a:rPr>
              <a:t>	</a:t>
            </a:r>
            <a:r>
              <a:rPr lang="id-ID" sz="14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if</a:t>
            </a:r>
            <a:r>
              <a:rPr lang="id-ID" sz="1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(a &gt; b)</a:t>
            </a:r>
          </a:p>
          <a:p>
            <a:pPr>
              <a:buFontTx/>
              <a:buNone/>
            </a:pPr>
            <a:r>
              <a:rPr lang="id-ID" sz="1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	</a:t>
            </a:r>
            <a:r>
              <a:rPr lang="id-ID" sz="14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max_value</a:t>
            </a:r>
            <a:r>
              <a:rPr lang="id-ID" sz="1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= a;</a:t>
            </a:r>
          </a:p>
          <a:p>
            <a:pPr>
              <a:buFontTx/>
              <a:buNone/>
            </a:pPr>
            <a:r>
              <a:rPr lang="id-ID" sz="1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14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else</a:t>
            </a:r>
            <a:endParaRPr lang="id-ID" sz="1400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id-ID" sz="1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	</a:t>
            </a:r>
            <a:r>
              <a:rPr lang="id-ID" sz="14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max_value</a:t>
            </a:r>
            <a:r>
              <a:rPr lang="id-ID" sz="1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= b;</a:t>
            </a:r>
          </a:p>
          <a:p>
            <a:pPr>
              <a:buFontTx/>
              <a:buNone/>
            </a:pPr>
            <a:r>
              <a:rPr lang="id-ID" sz="1400" dirty="0">
                <a:latin typeface="Tahoma" pitchFamily="34" charset="0"/>
                <a:cs typeface="Tahoma" pitchFamily="34" charset="0"/>
              </a:rPr>
              <a:t>	as</a:t>
            </a:r>
          </a:p>
          <a:p>
            <a:pPr>
              <a:buFontTx/>
              <a:buNone/>
            </a:pPr>
            <a:r>
              <a:rPr lang="id-ID" sz="1400" dirty="0">
                <a:latin typeface="Courier New" pitchFamily="49" charset="0"/>
                <a:cs typeface="Tahoma" pitchFamily="34" charset="0"/>
              </a:rPr>
              <a:t>	</a:t>
            </a:r>
            <a:r>
              <a:rPr lang="id-ID" sz="1400" dirty="0" err="1">
                <a:latin typeface="Courier New" pitchFamily="49" charset="0"/>
                <a:cs typeface="Tahoma" pitchFamily="34" charset="0"/>
              </a:rPr>
              <a:t>max_value</a:t>
            </a:r>
            <a:r>
              <a:rPr lang="id-ID" sz="1400" dirty="0">
                <a:latin typeface="Courier New" pitchFamily="49" charset="0"/>
                <a:cs typeface="Tahoma" pitchFamily="34" charset="0"/>
              </a:rPr>
              <a:t> = (a &gt; b) ? a : b;</a:t>
            </a:r>
            <a:endParaRPr lang="id-ID" sz="1400" i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4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Outline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1561356"/>
            <a:ext cx="734590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ea typeface="Gill Sans MT Condensed" charset="0"/>
                <a:cs typeface="Gill Sans MT Condensed" charset="0"/>
              </a:rPr>
              <a:t>At the end of this session, students will be 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ea typeface="Gill Sans MT Condensed" charset="0"/>
                <a:cs typeface="Gill Sans MT Condensed" charset="0"/>
              </a:rPr>
              <a:t>LO 2</a:t>
            </a:r>
            <a:r>
              <a:rPr lang="en-US" sz="1700">
                <a:ea typeface="Gill Sans MT Condensed" charset="0"/>
                <a:cs typeface="Gill Sans MT Condensed" charset="0"/>
              </a:rPr>
              <a:t>: Analyze </a:t>
            </a:r>
            <a:r>
              <a:rPr lang="en-US" sz="1700" dirty="0">
                <a:ea typeface="Gill Sans MT Condensed" charset="0"/>
                <a:cs typeface="Gill Sans MT Condensed" charset="0"/>
              </a:rPr>
              <a:t>a program using C language for problem-solving</a:t>
            </a:r>
            <a:endParaRPr lang="en-ID" sz="1700" dirty="0">
              <a:ea typeface="Gill Sans MT Condensed" charset="0"/>
              <a:cs typeface="Gill Sans M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ahoma" pitchFamily="34" charset="0"/>
                <a:cs typeface="Tahoma" pitchFamily="34" charset="0"/>
              </a:rPr>
              <a:t>Program </a:t>
            </a:r>
            <a:r>
              <a:rPr lang="id-ID" b="1" dirty="0" err="1">
                <a:latin typeface="Tahoma" pitchFamily="34" charset="0"/>
                <a:cs typeface="Tahoma" pitchFamily="34" charset="0"/>
              </a:rPr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Program Example: (Exam Grading System)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	Grading table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id-ID" sz="1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Algorithm and Programming subject comes with laboratory class; thus the final score calculation is: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Class score =  50%(final) + 30%(mid term) + 20%(assignment)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Lab. score =  40%(final) + 30%(mid term) + 30%(assignment)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Final score = 0.8* Class + 0.2* Lab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Group 34">
            <a:extLst>
              <a:ext uri="{FF2B5EF4-FFF2-40B4-BE49-F238E27FC236}">
                <a16:creationId xmlns:a16="http://schemas.microsoft.com/office/drawing/2014/main" id="{88CC52F6-AE3D-7E20-0E60-19D276C3B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06305"/>
              </p:ext>
            </p:extLst>
          </p:nvPr>
        </p:nvGraphicFramePr>
        <p:xfrm>
          <a:off x="1259632" y="1849388"/>
          <a:ext cx="4495800" cy="1828800"/>
        </p:xfrm>
        <a:graphic>
          <a:graphicData uri="http://schemas.openxmlformats.org/drawingml/2006/table">
            <a:tbl>
              <a:tblPr/>
              <a:tblGrid>
                <a:gridCol w="15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4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Score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Weight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Grade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85 - 100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: high distinction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75 – 84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 : distinction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65 – 74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 : pass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50 – 64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 : conceded pass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0 - 49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 : fail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41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ahoma" pitchFamily="34" charset="0"/>
                <a:cs typeface="Tahoma" pitchFamily="34" charset="0"/>
              </a:rPr>
              <a:t>Program </a:t>
            </a:r>
            <a:r>
              <a:rPr lang="id-ID" b="1" dirty="0" err="1">
                <a:latin typeface="Tahoma" pitchFamily="34" charset="0"/>
                <a:cs typeface="Tahoma" pitchFamily="34" charset="0"/>
              </a:rPr>
              <a:t>Examples</a:t>
            </a:r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323D169-F4F9-FB50-7ADF-83929C133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61356"/>
            <a:ext cx="5562600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/*-------------------------</a:t>
            </a:r>
          </a:p>
          <a:p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Exam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Grading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 Program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-------------------------*/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id-ID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assignClass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assignLab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midClass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midLab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finalScore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finalClass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finalLab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scoreClass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scoreLab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400" b="1" dirty="0" err="1">
                <a:latin typeface="Courier New" pitchFamily="49" charset="0"/>
                <a:cs typeface="Courier New" pitchFamily="49" charset="0"/>
              </a:rPr>
              <a:t>answer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1738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ahoma" pitchFamily="34" charset="0"/>
                <a:cs typeface="Tahoma" pitchFamily="34" charset="0"/>
              </a:rPr>
              <a:t>Program </a:t>
            </a:r>
            <a:r>
              <a:rPr lang="id-ID" b="1" dirty="0" err="1">
                <a:latin typeface="Tahoma" pitchFamily="34" charset="0"/>
                <a:cs typeface="Tahoma" pitchFamily="34" charset="0"/>
              </a:rPr>
              <a:t>Examples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5E130CC-28D7-8FE9-C3A2-8FCC400F5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273324"/>
            <a:ext cx="7543800" cy="434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printf(” Continue [Y/T] ? ”); scanf(“%c”,&amp;answer);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while (toupper(answer) == ’Y’) {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printf(” Assign class (0 -100) : ”);  scanf(“%d”,&amp;assignClass);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printf(” Assign lab (0 -100) : ”);  scanf(“%d”,&amp;assignLab);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printf(” mid class (0 -100) : ”);  scanf(”%d”,&amp;midClass);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printf(“ mid lab (0 -100) : ”);  scanf(”%d”,&amp;midLab);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printf(“ fin class (0 -100) : “);  scanf(“%d”,&amp;finalClass);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printf(“ fin class (0 -100) : “);  scanf(“%d”,&amp;finalLab);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scoreClass = 0.2*assignClass+0.3*midClass + 0.5*finalClass;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scoreLab = 0.3*assignLab + 0.3*midLab + 0.4*finalLab;	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finalScore = ceil(0.8*scoreClass + 0.2*scoreLab);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if(finalScore &gt;=85) printf(“finalScore = A”);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   else if(finalScore &gt;=75) printf(“finalScore = B”);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      else if(finalScore &gt;=65) printf(“finalScore = C”);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         else if(finalScore &gt;=50) printf(“finalScore = D”);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            else printf(“finalScore = E”);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printf(“\n”);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printf(“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[Y/T] ? “);  scanf(“%c”,&amp;answer); 	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867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ahoma" pitchFamily="34" charset="0"/>
                <a:cs typeface="Tahoma" pitchFamily="34" charset="0"/>
              </a:rPr>
              <a:t>Program </a:t>
            </a:r>
            <a:r>
              <a:rPr lang="id-ID" b="1" dirty="0" err="1">
                <a:latin typeface="Tahoma" pitchFamily="34" charset="0"/>
                <a:cs typeface="Tahoma" pitchFamily="34" charset="0"/>
              </a:rPr>
              <a:t>Examples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r>
              <a:rPr lang="id-ID" sz="1400" dirty="0" err="1">
                <a:latin typeface="Tahoma" pitchFamily="34" charset="0"/>
                <a:cs typeface="Tahoma" pitchFamily="34" charset="0"/>
              </a:rPr>
              <a:t>Example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on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previous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slide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using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system</a:t>
            </a:r>
            <a:r>
              <a:rPr lang="id-ID" sz="1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sz="1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“</a:t>
            </a:r>
            <a:r>
              <a:rPr lang="en-US" sz="1400" b="1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cls</a:t>
            </a:r>
            <a:r>
              <a:rPr lang="en-US" sz="1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”</a:t>
            </a:r>
            <a:r>
              <a:rPr lang="id-ID" sz="1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lvl="2"/>
            <a:r>
              <a:rPr lang="id-ID" sz="1400" dirty="0" err="1">
                <a:latin typeface="Tahoma" pitchFamily="34" charset="0"/>
                <a:cs typeface="Tahoma" pitchFamily="34" charset="0"/>
              </a:rPr>
              <a:t>clear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screen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  <a:p>
            <a:pPr lvl="2"/>
            <a:r>
              <a:rPr lang="id-ID" sz="1400" dirty="0" err="1">
                <a:latin typeface="Tahoma" pitchFamily="34" charset="0"/>
                <a:cs typeface="Tahoma" pitchFamily="34" charset="0"/>
              </a:rPr>
              <a:t>Header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file:  &lt;</a:t>
            </a:r>
            <a:r>
              <a:rPr lang="en-US" sz="1400" dirty="0" err="1">
                <a:latin typeface="Tahoma" pitchFamily="34" charset="0"/>
                <a:cs typeface="Tahoma" pitchFamily="34" charset="0"/>
              </a:rPr>
              <a:t>stdlib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.h&gt;</a:t>
            </a:r>
          </a:p>
          <a:p>
            <a:pPr lvl="1"/>
            <a:r>
              <a:rPr lang="id-ID" sz="1400" b="1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toupper</a:t>
            </a:r>
            <a:r>
              <a:rPr lang="id-ID" sz="1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()</a:t>
            </a:r>
          </a:p>
          <a:p>
            <a:pPr lvl="2"/>
            <a:r>
              <a:rPr lang="id-ID" sz="1400" dirty="0" err="1">
                <a:latin typeface="Tahoma" pitchFamily="34" charset="0"/>
                <a:cs typeface="Tahoma" pitchFamily="34" charset="0"/>
              </a:rPr>
              <a:t>syntax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: int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toupper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(int c);</a:t>
            </a:r>
          </a:p>
          <a:p>
            <a:pPr lvl="2"/>
            <a:r>
              <a:rPr lang="id-ID" sz="1400" dirty="0" err="1">
                <a:latin typeface="Tahoma" pitchFamily="34" charset="0"/>
                <a:cs typeface="Tahoma" pitchFamily="34" charset="0"/>
              </a:rPr>
              <a:t>converting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char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c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to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capital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letter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  <a:p>
            <a:pPr lvl="2"/>
            <a:r>
              <a:rPr lang="id-ID" sz="1400" dirty="0" err="1">
                <a:latin typeface="Tahoma" pitchFamily="34" charset="0"/>
                <a:cs typeface="Tahoma" pitchFamily="34" charset="0"/>
              </a:rPr>
              <a:t>Header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file: &lt;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ctype.h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&gt;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and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&lt;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stdlib.h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&gt;</a:t>
            </a:r>
          </a:p>
          <a:p>
            <a:pPr>
              <a:lnSpc>
                <a:spcPct val="90000"/>
              </a:lnSpc>
            </a:pPr>
            <a:endParaRPr lang="id-ID" sz="1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44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 Definition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One or more instruction repeated for certain amount of time</a:t>
            </a: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Number of repetition can be predefined (hard-coded in program) or defined later at run time</a:t>
            </a: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Repetition/looping operation: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for 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while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do-while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84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Repetition: FOR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endParaRPr lang="en-US" sz="1400" i="1" dirty="0">
              <a:latin typeface="Tahoma" pitchFamily="34" charset="0"/>
              <a:cs typeface="Tahoma" pitchFamily="34" charset="0"/>
            </a:endParaRP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for(exp1; exp2; exp3) statement;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or: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for(exp1; exp2; exp3){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		statement1;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		statement2;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		…….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 }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endParaRPr lang="en-US" sz="1400" i="1" dirty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sz="1400" i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exp1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:  initialization</a:t>
            </a:r>
            <a:endParaRPr lang="en-US" sz="1400" i="1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sz="1400" i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exp2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:  conditional </a:t>
            </a:r>
            <a:endParaRPr lang="en-US" sz="1400" i="1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sz="1400" i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exp3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:  increment </a:t>
            </a:r>
            <a:r>
              <a:rPr lang="en-US" sz="1400" i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or 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decrement </a:t>
            </a: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exp1, exp2 and exp3 are optional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53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Repetition: FOR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sz="1400" dirty="0">
                <a:latin typeface="Tahoma" pitchFamily="34" charset="0"/>
                <a:cs typeface="Tahoma" pitchFamily="34" charset="0"/>
              </a:rPr>
              <a:t>exp1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and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exp3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can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consist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of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several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expression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separated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with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comma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1400" dirty="0" err="1">
                <a:latin typeface="Tahoma" pitchFamily="34" charset="0"/>
                <a:cs typeface="Tahoma" pitchFamily="34" charset="0"/>
              </a:rPr>
              <a:t>Example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b="1" dirty="0" err="1">
                <a:latin typeface="Courier New" pitchFamily="49" charset="0"/>
              </a:rPr>
              <a:t>void</a:t>
            </a:r>
            <a:r>
              <a:rPr lang="id-ID" sz="1400" b="1" dirty="0">
                <a:latin typeface="Courier New" pitchFamily="49" charset="0"/>
              </a:rPr>
              <a:t> </a:t>
            </a:r>
            <a:r>
              <a:rPr lang="id-ID" sz="1400" b="1" dirty="0" err="1">
                <a:latin typeface="Courier New" pitchFamily="49" charset="0"/>
              </a:rPr>
              <a:t>reverse</a:t>
            </a:r>
            <a:r>
              <a:rPr lang="id-ID" sz="1400" b="1" dirty="0">
                <a:latin typeface="Courier New" pitchFamily="49" charset="0"/>
              </a:rPr>
              <a:t>(</a:t>
            </a:r>
            <a:r>
              <a:rPr lang="id-ID" sz="1400" b="1" dirty="0" err="1">
                <a:latin typeface="Courier New" pitchFamily="49" charset="0"/>
              </a:rPr>
              <a:t>char</a:t>
            </a:r>
            <a:r>
              <a:rPr lang="id-ID" sz="1400" b="1" dirty="0">
                <a:latin typeface="Courier New" pitchFamily="49" charset="0"/>
              </a:rPr>
              <a:t> </a:t>
            </a:r>
            <a:r>
              <a:rPr lang="id-ID" sz="1400" b="1" dirty="0" err="1">
                <a:latin typeface="Courier New" pitchFamily="49" charset="0"/>
              </a:rPr>
              <a:t>ss</a:t>
            </a:r>
            <a:r>
              <a:rPr lang="id-ID" sz="1400" b="1" dirty="0">
                <a:latin typeface="Courier New" pitchFamily="49" charset="0"/>
              </a:rPr>
              <a:t>[])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b="1" dirty="0">
                <a:latin typeface="Courier New" pitchFamily="49" charset="0"/>
              </a:rPr>
              <a:t>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b="1" dirty="0">
                <a:latin typeface="Courier New" pitchFamily="49" charset="0"/>
              </a:rPr>
              <a:t>    int </a:t>
            </a:r>
            <a:r>
              <a:rPr lang="id-ID" sz="1400" b="1" dirty="0" err="1">
                <a:latin typeface="Courier New" pitchFamily="49" charset="0"/>
              </a:rPr>
              <a:t>c,i,j</a:t>
            </a:r>
            <a:r>
              <a:rPr lang="id-ID" sz="1400" b="1" dirty="0">
                <a:latin typeface="Courier New" pitchFamily="49" charset="0"/>
              </a:rPr>
              <a:t>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b="1" dirty="0">
                <a:latin typeface="Courier New" pitchFamily="49" charset="0"/>
              </a:rPr>
              <a:t>    </a:t>
            </a:r>
            <a:r>
              <a:rPr lang="id-ID" sz="1400" b="1" dirty="0" err="1">
                <a:solidFill>
                  <a:srgbClr val="FF3300"/>
                </a:solidFill>
                <a:latin typeface="Courier New" pitchFamily="49" charset="0"/>
              </a:rPr>
              <a:t>for</a:t>
            </a:r>
            <a:r>
              <a:rPr lang="id-ID" sz="1400" b="1" dirty="0">
                <a:solidFill>
                  <a:srgbClr val="FF3300"/>
                </a:solidFill>
                <a:latin typeface="Courier New" pitchFamily="49" charset="0"/>
              </a:rPr>
              <a:t>(i=0, j=</a:t>
            </a:r>
            <a:r>
              <a:rPr lang="id-ID" sz="1400" b="1" dirty="0" err="1">
                <a:solidFill>
                  <a:srgbClr val="FF3300"/>
                </a:solidFill>
                <a:latin typeface="Courier New" pitchFamily="49" charset="0"/>
              </a:rPr>
              <a:t>strlen</a:t>
            </a:r>
            <a:r>
              <a:rPr lang="id-ID" sz="1400" b="1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id-ID" sz="1400" b="1" dirty="0" err="1">
                <a:solidFill>
                  <a:srgbClr val="FF3300"/>
                </a:solidFill>
                <a:latin typeface="Courier New" pitchFamily="49" charset="0"/>
              </a:rPr>
              <a:t>ss</a:t>
            </a:r>
            <a:r>
              <a:rPr lang="id-ID" sz="1400" b="1" dirty="0">
                <a:solidFill>
                  <a:srgbClr val="FF3300"/>
                </a:solidFill>
                <a:latin typeface="Courier New" pitchFamily="49" charset="0"/>
              </a:rPr>
              <a:t>)-1; i&lt;j; i++, j--){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b="1" dirty="0">
                <a:latin typeface="Courier New" pitchFamily="49" charset="0"/>
              </a:rPr>
              <a:t>        c=</a:t>
            </a:r>
            <a:r>
              <a:rPr lang="id-ID" sz="1400" b="1" dirty="0" err="1">
                <a:latin typeface="Courier New" pitchFamily="49" charset="0"/>
              </a:rPr>
              <a:t>ss</a:t>
            </a:r>
            <a:r>
              <a:rPr lang="id-ID" sz="1400" b="1" dirty="0">
                <a:latin typeface="Courier New" pitchFamily="49" charset="0"/>
              </a:rPr>
              <a:t>[i];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b="1" dirty="0">
                <a:latin typeface="Courier New" pitchFamily="49" charset="0"/>
              </a:rPr>
              <a:t>        </a:t>
            </a:r>
            <a:r>
              <a:rPr lang="id-ID" sz="1400" b="1" dirty="0" err="1">
                <a:latin typeface="Courier New" pitchFamily="49" charset="0"/>
              </a:rPr>
              <a:t>ss</a:t>
            </a:r>
            <a:r>
              <a:rPr lang="id-ID" sz="1400" b="1" dirty="0">
                <a:latin typeface="Courier New" pitchFamily="49" charset="0"/>
              </a:rPr>
              <a:t>[i]=</a:t>
            </a:r>
            <a:r>
              <a:rPr lang="id-ID" sz="1400" b="1" dirty="0" err="1">
                <a:latin typeface="Courier New" pitchFamily="49" charset="0"/>
              </a:rPr>
              <a:t>ss</a:t>
            </a:r>
            <a:r>
              <a:rPr lang="id-ID" sz="1400" b="1" dirty="0">
                <a:latin typeface="Courier New" pitchFamily="49" charset="0"/>
              </a:rPr>
              <a:t>[j];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b="1" dirty="0">
                <a:latin typeface="Courier New" pitchFamily="49" charset="0"/>
              </a:rPr>
              <a:t>        </a:t>
            </a:r>
            <a:r>
              <a:rPr lang="id-ID" sz="1400" b="1" dirty="0" err="1">
                <a:latin typeface="Courier New" pitchFamily="49" charset="0"/>
              </a:rPr>
              <a:t>ss</a:t>
            </a:r>
            <a:r>
              <a:rPr lang="id-ID" sz="1400" b="1" dirty="0">
                <a:latin typeface="Courier New" pitchFamily="49" charset="0"/>
              </a:rPr>
              <a:t>[j]=c;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b="1" dirty="0">
                <a:latin typeface="Courier New" pitchFamily="49" charset="0"/>
              </a:rPr>
              <a:t>    }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b="1" dirty="0">
                <a:latin typeface="Courier New" pitchFamily="49" charset="0"/>
              </a:rPr>
              <a:t>}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id-ID" sz="1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8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Repetition: FOR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FOR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 Statement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id-ID" sz="14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6483855-5553-3952-FF54-33913F853B7C}"/>
              </a:ext>
            </a:extLst>
          </p:cNvPr>
          <p:cNvGrpSpPr>
            <a:grpSpLocks/>
          </p:cNvGrpSpPr>
          <p:nvPr/>
        </p:nvGrpSpPr>
        <p:grpSpPr bwMode="auto">
          <a:xfrm>
            <a:off x="2555776" y="1969358"/>
            <a:ext cx="3424362" cy="3191644"/>
            <a:chOff x="1248" y="1104"/>
            <a:chExt cx="3728" cy="30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3B31F9-7629-5BDD-A507-7B6796B5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99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C699A39-F40A-63D4-B3DB-CCB9B1256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1240"/>
              <a:ext cx="64" cy="16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C6DF2C-CAF1-862E-A15E-6A1A5AB8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1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285DC3-C61A-D2FD-D755-C12B33CE3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28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F9DBB96-1AE5-93A6-0E07-EA16F8DE7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448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99E7AF-E78B-0C88-83C5-B74D29975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552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E862AB7-314C-FA85-B250-1285E28F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316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8239418-02D3-5ACC-2AE2-720E9AC1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" y="1864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6F9BE1C-CFD2-FB05-304A-5CDCAB200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1872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D5F02CA-B798-E3A7-E008-2EE8AAE76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4" y="2552"/>
              <a:ext cx="1904" cy="232"/>
              <a:chOff x="0" y="0"/>
              <a:chExt cx="20000" cy="20000"/>
            </a:xfrm>
          </p:grpSpPr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60CAB9FB-E746-16EF-B8DB-35DC24F83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83040531-3573-D935-2932-3EA87FE3D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C4DEEC82-FAB2-8EAF-4D44-0EF55D354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880"/>
              <a:ext cx="2077" cy="560"/>
              <a:chOff x="0" y="0"/>
              <a:chExt cx="20000" cy="20000"/>
            </a:xfrm>
          </p:grpSpPr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79CEA455-F795-6F6A-59B8-D6C36CE8A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09C68941-0E2F-EEB5-6506-AC9BF9F59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exp2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6D921FBB-9BBE-37B0-C4B4-A479ECD8D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160"/>
              <a:ext cx="1904" cy="232"/>
              <a:chOff x="0" y="0"/>
              <a:chExt cx="20000" cy="20000"/>
            </a:xfrm>
          </p:grpSpPr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A9F68130-302A-A575-9CF0-39567259E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56DED49B-1662-C52D-5133-AFC06A5DB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exp3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574D4D33-7B58-DB77-E1A2-3368E7073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392"/>
              <a:ext cx="1904" cy="232"/>
              <a:chOff x="0" y="0"/>
              <a:chExt cx="20000" cy="20000"/>
            </a:xfrm>
          </p:grpSpPr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6B9A00D9-1731-1671-65CC-FFBF29FFC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0" name="Rectangle 25">
                <a:extLst>
                  <a:ext uri="{FF2B5EF4-FFF2-40B4-BE49-F238E27FC236}">
                    <a16:creationId xmlns:a16="http://schemas.microsoft.com/office/drawing/2014/main" id="{070A70D9-9411-2DEE-6C2B-BC18D9633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exp1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4658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Repetition: FOR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		</a:t>
            </a:r>
            <a:r>
              <a:rPr lang="en-US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for (x=1; x &lt;= 10; x++) </a:t>
            </a:r>
            <a:r>
              <a:rPr lang="en-US" sz="1400" b="1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(“%d\n”, x);</a:t>
            </a:r>
            <a:endParaRPr lang="en-GB" sz="1400" b="1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A353B45E-322E-32F2-24CD-517497D7A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444419"/>
            <a:ext cx="11430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ahoma" pitchFamily="34" charset="0"/>
                <a:cs typeface="Tahoma" pitchFamily="34" charset="0"/>
              </a:rPr>
              <a:t>x=1</a:t>
            </a:r>
            <a:endParaRPr lang="en-GB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BAC8EA77-15E2-D52A-4EA4-64A923B22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12" y="3358819"/>
            <a:ext cx="1295400" cy="685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ahoma" pitchFamily="34" charset="0"/>
                <a:cs typeface="Tahoma" pitchFamily="34" charset="0"/>
              </a:rPr>
              <a:t>x &lt;= 10</a:t>
            </a:r>
            <a:endParaRPr lang="en-GB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03DE93AC-9DDE-FC1C-4AB1-CD5E8FBD4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3112" y="290161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 sz="1400"/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B6217DBE-720C-E4CF-A9E5-D3D3535ED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512" y="3511219"/>
            <a:ext cx="1752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dirty="0" err="1">
                <a:latin typeface="Tahoma" pitchFamily="34" charset="0"/>
                <a:cs typeface="Tahoma" pitchFamily="34" charset="0"/>
              </a:rPr>
              <a:t>printf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(”%d\</a:t>
            </a:r>
            <a:r>
              <a:rPr lang="en-US" sz="1400" dirty="0" err="1">
                <a:latin typeface="Tahoma" pitchFamily="34" charset="0"/>
                <a:cs typeface="Tahoma" pitchFamily="34" charset="0"/>
              </a:rPr>
              <a:t>n”,x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)</a:t>
            </a:r>
            <a:endParaRPr lang="en-GB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Line 8">
            <a:extLst>
              <a:ext uri="{FF2B5EF4-FFF2-40B4-BE49-F238E27FC236}">
                <a16:creationId xmlns:a16="http://schemas.microsoft.com/office/drawing/2014/main" id="{ED0596DE-F7EE-9A89-5B28-072FC3EF3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112" y="373981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 sz="1400"/>
          </a:p>
        </p:txBody>
      </p:sp>
      <p:sp>
        <p:nvSpPr>
          <p:cNvPr id="32" name="Line 9">
            <a:extLst>
              <a:ext uri="{FF2B5EF4-FFF2-40B4-BE49-F238E27FC236}">
                <a16:creationId xmlns:a16="http://schemas.microsoft.com/office/drawing/2014/main" id="{4771F416-DB78-20DD-816E-6252505C5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3112" y="213961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 sz="1400"/>
          </a:p>
        </p:txBody>
      </p:sp>
      <p:sp>
        <p:nvSpPr>
          <p:cNvPr id="33" name="AutoShape 10">
            <a:extLst>
              <a:ext uri="{FF2B5EF4-FFF2-40B4-BE49-F238E27FC236}">
                <a16:creationId xmlns:a16="http://schemas.microsoft.com/office/drawing/2014/main" id="{7F4FF47E-C9C3-AA28-F027-721FBB02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312" y="3511219"/>
            <a:ext cx="914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ahoma" pitchFamily="34" charset="0"/>
                <a:cs typeface="Tahoma" pitchFamily="34" charset="0"/>
              </a:rPr>
              <a:t>x++</a:t>
            </a:r>
            <a:endParaRPr lang="en-GB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74654AF2-A0EA-50C6-6C8D-F8813FD8B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7312" y="373981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 sz="1400"/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98BAA83-500D-0847-75CB-0F7A07D172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5512" y="313021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 sz="1400"/>
          </a:p>
        </p:txBody>
      </p:sp>
      <p:sp>
        <p:nvSpPr>
          <p:cNvPr id="36" name="Line 13">
            <a:extLst>
              <a:ext uri="{FF2B5EF4-FFF2-40B4-BE49-F238E27FC236}">
                <a16:creationId xmlns:a16="http://schemas.microsoft.com/office/drawing/2014/main" id="{5629F0C2-FE9B-E692-D7AE-DC0C31E055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312" y="3130219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 sz="1400"/>
          </a:p>
        </p:txBody>
      </p:sp>
      <p:sp>
        <p:nvSpPr>
          <p:cNvPr id="37" name="Line 14">
            <a:extLst>
              <a:ext uri="{FF2B5EF4-FFF2-40B4-BE49-F238E27FC236}">
                <a16:creationId xmlns:a16="http://schemas.microsoft.com/office/drawing/2014/main" id="{D0230520-E88F-EFA9-D9F9-82F18ACD6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3112" y="404461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 sz="1400"/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2B993BC6-E5F2-0C12-C91E-B5845D741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112" y="3982707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Tahoma" pitchFamily="34" charset="0"/>
                <a:cs typeface="Tahoma" pitchFamily="34" charset="0"/>
              </a:rPr>
              <a:t>False</a:t>
            </a:r>
            <a:endParaRPr lang="en-GB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 Box 16">
            <a:extLst>
              <a:ext uri="{FF2B5EF4-FFF2-40B4-BE49-F238E27FC236}">
                <a16:creationId xmlns:a16="http://schemas.microsoft.com/office/drawing/2014/main" id="{D7AFCA95-FB50-EB8F-2A38-C287EC30F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712" y="3358819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Tahoma" pitchFamily="34" charset="0"/>
                <a:cs typeface="Tahoma" pitchFamily="34" charset="0"/>
              </a:rPr>
              <a:t>True</a:t>
            </a:r>
            <a:endParaRPr lang="en-GB" sz="140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75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Repetition: FOR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Program to print out numbers from 1 to 10</a:t>
            </a:r>
          </a:p>
          <a:p>
            <a:pPr lvl="1"/>
            <a:endParaRPr 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lvl="1"/>
            <a:endParaRPr 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lvl="1"/>
            <a:endParaRPr 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lvl="1"/>
            <a:endParaRPr 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lvl="1"/>
            <a:endParaRPr 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lvl="1"/>
            <a:endParaRPr 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Program to print out numbers from 10 to 1</a:t>
            </a:r>
          </a:p>
          <a:p>
            <a:pPr lvl="1"/>
            <a:endParaRPr lang="en-US" sz="14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83186293-FEA6-1D91-D41D-66CEB198D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1948279"/>
            <a:ext cx="5405045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    int x;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( x 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 1 ;  x 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 10 ;  x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( "%d\n", x );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03387DD-18FF-C9F5-93DB-25C2A4427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3754923"/>
            <a:ext cx="5472608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    int x;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( x 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 10 ;  x 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 1 ;  x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 ) printf( "%d\n", x);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    return(0);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712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Outline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1561356"/>
            <a:ext cx="7345907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>
                <a:ea typeface="Gill Sans MT Condensed" charset="0"/>
                <a:cs typeface="Gill Sans MT Condensed" charset="0"/>
              </a:rPr>
              <a:t>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>
                <a:ea typeface="Gill Sans MT Condensed" charset="0"/>
                <a:cs typeface="Gill Sans MT Condensed" charset="0"/>
              </a:rPr>
              <a:t>Repetition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>
                <a:ea typeface="Gill Sans MT Condensed" charset="0"/>
                <a:cs typeface="Gill Sans MT Condensed" charset="0"/>
              </a:rPr>
              <a:t>Break Vs. Continue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>
                <a:ea typeface="Gill Sans MT Condensed" charset="0"/>
                <a:cs typeface="Gill Sans MT Condensed" charset="0"/>
              </a:rPr>
              <a:t>Go to and Label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>
                <a:ea typeface="Gill Sans MT Condensed" charset="0"/>
                <a:cs typeface="Gill Sans MT Condensed" charset="0"/>
              </a:rPr>
              <a:t>Error Type</a:t>
            </a:r>
          </a:p>
        </p:txBody>
      </p:sp>
    </p:spTree>
    <p:extLst>
      <p:ext uri="{BB962C8B-B14F-4D97-AF65-F5344CB8AC3E}">
        <p14:creationId xmlns:p14="http://schemas.microsoft.com/office/powerpoint/2010/main" val="3582295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Repetition: FOR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(Calculating average of monthly expenses)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BF85B5D-B313-CEC9-E929-51B999623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1765252"/>
            <a:ext cx="533400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200" b="1" i="1" dirty="0">
                <a:latin typeface="Courier New" pitchFamily="49" charset="0"/>
                <a:cs typeface="Courier New" pitchFamily="49" charset="0"/>
              </a:rPr>
              <a:t>/*----------------------------------*/</a:t>
            </a:r>
          </a:p>
          <a:p>
            <a:r>
              <a:rPr lang="id-ID" sz="1200" b="1" i="1" dirty="0">
                <a:latin typeface="Courier New" pitchFamily="49" charset="0"/>
                <a:cs typeface="Courier New" pitchFamily="49" charset="0"/>
              </a:rPr>
              <a:t>/* Program Averaging </a:t>
            </a:r>
            <a:r>
              <a:rPr lang="en-US" sz="1200" b="1" i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id-ID" sz="1200" b="1" i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id-ID" sz="1200" b="1" i="1" dirty="0">
                <a:latin typeface="Courier New" pitchFamily="49" charset="0"/>
                <a:cs typeface="Courier New" pitchFamily="49" charset="0"/>
              </a:rPr>
              <a:t>/*----------------------------------*/</a:t>
            </a:r>
            <a:endParaRPr lang="id-ID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float data, total, average; 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total = 0.0;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for( x = 1; x &lt;= 4; x++)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printf(“ Data week-%d :”,x);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scanf(“%f”,&amp;data);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total = total + data;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average = total / 4;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printf(“Average = Rp %8.2f\n”,average);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return(0);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6810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Repetition: FOR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ahoma" pitchFamily="34" charset="0"/>
                <a:cs typeface="Tahoma" pitchFamily="34" charset="0"/>
              </a:rPr>
              <a:t>Infinite Loop</a:t>
            </a:r>
          </a:p>
          <a:p>
            <a:pPr marL="682625" lvl="1" indent="-6350"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Loop with no stop condition can use “for-loop” by removing all parameters (exp1, exp2, exp3). To end the loop use </a:t>
            </a:r>
            <a:r>
              <a:rPr lang="en-US" sz="1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break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endParaRPr lang="en-US" sz="1400" dirty="0">
              <a:latin typeface="Tahoma" pitchFamily="34" charset="0"/>
              <a:cs typeface="Tahoma" pitchFamily="34" charset="0"/>
            </a:endParaRPr>
          </a:p>
          <a:p>
            <a:r>
              <a:rPr lang="en-US" sz="1400" b="1" dirty="0">
                <a:latin typeface="Tahoma" pitchFamily="34" charset="0"/>
                <a:cs typeface="Tahoma" pitchFamily="34" charset="0"/>
              </a:rPr>
              <a:t>Nested Loop</a:t>
            </a:r>
          </a:p>
          <a:p>
            <a:pPr marL="682625" lvl="1" indent="-6350">
              <a:buFontTx/>
              <a:buNone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Loop in a loop. The repetition operation will start from the inner side loop.</a:t>
            </a:r>
          </a:p>
        </p:txBody>
      </p:sp>
    </p:spTree>
    <p:extLst>
      <p:ext uri="{BB962C8B-B14F-4D97-AF65-F5344CB8AC3E}">
        <p14:creationId xmlns:p14="http://schemas.microsoft.com/office/powerpoint/2010/main" val="168355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Repetition: FOR</a:t>
            </a:r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8B2FAFD-BF12-9C7E-83D7-3C49584B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2" y="4048936"/>
            <a:ext cx="4188106" cy="1040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id-ID" sz="140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for (int x=1;x&lt;=5;x++)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(int y=5; y&gt;=1; y--)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printf(”%d %d ”,x,y);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E07EBFA-FACA-6658-5CB6-67208E615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269" y="4072999"/>
            <a:ext cx="3200400" cy="6309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400" b="1">
                <a:latin typeface="Tahoma" pitchFamily="34" charset="0"/>
                <a:cs typeface="Tahoma" pitchFamily="34" charset="0"/>
              </a:rPr>
              <a:t>Output :</a:t>
            </a:r>
          </a:p>
          <a:p>
            <a:pPr>
              <a:spcBef>
                <a:spcPct val="50000"/>
              </a:spcBef>
            </a:pPr>
            <a:r>
              <a:rPr lang="id-ID" sz="1400" b="1">
                <a:latin typeface="Tahoma" pitchFamily="34" charset="0"/>
                <a:cs typeface="Tahoma" pitchFamily="34" charset="0"/>
              </a:rPr>
              <a:t>1 5 1 4 1 3 .. 2 5 2 4 .. 5 1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83D99CA-E75C-087A-DE54-52144D891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469" y="1405999"/>
            <a:ext cx="3770867" cy="12354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int x, y;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for (x=1;x&lt;=5;x++)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(y=5; y&gt;=1; y--)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printf(”%d %d ”,x,y);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4236BBA-B56F-3F33-459F-F550CCAF8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269" y="1405999"/>
            <a:ext cx="1447800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1400" b="1" dirty="0">
                <a:latin typeface="Tahoma" pitchFamily="34" charset="0"/>
                <a:cs typeface="Tahoma" pitchFamily="34" charset="0"/>
              </a:rPr>
              <a:t> C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226C0B5-7BF0-91B6-68A2-840B0C4FE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069" y="2701399"/>
            <a:ext cx="1600200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1400" b="1" dirty="0">
                <a:latin typeface="Tahoma" pitchFamily="34" charset="0"/>
                <a:cs typeface="Tahoma" pitchFamily="34" charset="0"/>
              </a:rPr>
              <a:t>C++ 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073B3E2E-20B4-96B1-D0FF-0F93FF032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269" y="3082399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 sz="1400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80258169-5D9D-3CE3-CF2A-2F2697825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6269" y="1558399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 sz="1400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11CF15F8-7A7D-4504-0C57-D7ED0075A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269" y="3463399"/>
            <a:ext cx="2438400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1400" b="1">
                <a:latin typeface="Tahoma" pitchFamily="34" charset="0"/>
                <a:cs typeface="Tahoma" pitchFamily="34" charset="0"/>
              </a:rPr>
              <a:t>NESTED LOOP</a:t>
            </a:r>
          </a:p>
        </p:txBody>
      </p:sp>
    </p:spTree>
    <p:extLst>
      <p:ext uri="{BB962C8B-B14F-4D97-AF65-F5344CB8AC3E}">
        <p14:creationId xmlns:p14="http://schemas.microsoft.com/office/powerpoint/2010/main" val="380210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Repetition: FOR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(Truth Table)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B165E13-5DB3-BBC6-CB16-A4A77078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804" y="1777380"/>
            <a:ext cx="7732634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200" b="1" i="1" dirty="0">
                <a:latin typeface="Courier New" pitchFamily="49" charset="0"/>
                <a:cs typeface="Courier New" pitchFamily="49" charset="0"/>
              </a:rPr>
              <a:t>/*-----------------------------------</a:t>
            </a:r>
          </a:p>
          <a:p>
            <a:r>
              <a:rPr lang="id-ID" sz="1200" b="1" i="1" dirty="0">
                <a:latin typeface="Courier New" pitchFamily="49" charset="0"/>
                <a:cs typeface="Courier New" pitchFamily="49" charset="0"/>
              </a:rPr>
              <a:t>Program: the truth table;</a:t>
            </a:r>
          </a:p>
          <a:p>
            <a:r>
              <a:rPr lang="id-ID" sz="1200" b="1" i="1" dirty="0">
                <a:latin typeface="Courier New" pitchFamily="49" charset="0"/>
                <a:cs typeface="Courier New" pitchFamily="49" charset="0"/>
              </a:rPr>
              <a:t>------------------------------------*/</a:t>
            </a:r>
            <a:endParaRPr lang="id-ID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int P,Q;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printf(“P  Q   P or Q   P and Q   Not P  P xor Q\n”);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for(P=1; P&gt;=0; P--) 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    for(Q = 1; Q&gt;=0; Q--)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       printf(“%4d %4d %4d %4d %4d %4d\n”, P, Q, P||Q, P&amp;&amp;Q, !P, P^Q 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944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>
                <a:latin typeface="Tahoma" pitchFamily="34" charset="0"/>
                <a:cs typeface="Tahoma" pitchFamily="34" charset="0"/>
              </a:rPr>
              <a:t>Repetition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WHILE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ahoma" pitchFamily="34" charset="0"/>
                <a:cs typeface="Tahoma" pitchFamily="34" charset="0"/>
              </a:rPr>
              <a:t>Syntax :</a:t>
            </a:r>
            <a:endParaRPr lang="en-US" sz="1400" b="1" i="1" dirty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while (exp) statements;</a:t>
            </a:r>
          </a:p>
          <a:p>
            <a:pPr lvl="2">
              <a:buFontTx/>
              <a:buNone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or:</a:t>
            </a: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while(exp){</a:t>
            </a: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	statement1;</a:t>
            </a: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	statement2;</a:t>
            </a: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   …..</a:t>
            </a: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74F7044-3121-921B-C4C7-7F5FA1A23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2165002"/>
            <a:ext cx="47244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2713" lvl="2"/>
            <a:r>
              <a:rPr lang="id-ID" sz="1400" b="1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2713" lvl="2"/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int counter = 1; </a:t>
            </a:r>
          </a:p>
          <a:p>
            <a:pPr marL="112713" lvl="2"/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while ( counter &lt;= 10 ) { </a:t>
            </a:r>
          </a:p>
          <a:p>
            <a:pPr marL="112713" lvl="2"/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   	printf( "%d\n", counter );</a:t>
            </a:r>
          </a:p>
          <a:p>
            <a:pPr marL="112713" lvl="2"/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   	++counter;</a:t>
            </a:r>
          </a:p>
          <a:p>
            <a:pPr marL="112713" lvl="2"/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3844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>
                <a:latin typeface="Tahoma" pitchFamily="34" charset="0"/>
                <a:cs typeface="Tahoma" pitchFamily="34" charset="0"/>
              </a:rPr>
              <a:t>Repetition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WHILE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WHILE 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Statement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F382DAEF-D897-CA01-FF40-7C19782D87BF}"/>
              </a:ext>
            </a:extLst>
          </p:cNvPr>
          <p:cNvGrpSpPr>
            <a:grpSpLocks/>
          </p:cNvGrpSpPr>
          <p:nvPr/>
        </p:nvGrpSpPr>
        <p:grpSpPr bwMode="auto">
          <a:xfrm>
            <a:off x="2915816" y="1921396"/>
            <a:ext cx="3408164" cy="2592288"/>
            <a:chOff x="1536" y="1152"/>
            <a:chExt cx="3704" cy="268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2B79C338-3867-B768-1992-625954F77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1288"/>
              <a:ext cx="48" cy="130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221AF736-0833-6FDB-3F71-93AF220DC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15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794DFB33-C44E-0DD9-113C-077989A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76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45A1FCA-33C1-EB8A-AB18-226F042E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3160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411AC4D0-0E2F-30EF-2CE0-505B90BBD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37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DEBD6CB-93AA-B002-D3D0-6A7864ED7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CCCA882-380E-A543-B741-232EDC61B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" y="287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321CCCE-1626-EF57-38A7-353C8678E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" y="1576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99AA757-F611-5BEE-FA2B-32AD6D007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1584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76764427-ACD0-B1BA-3FAC-5634CB2D8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6" y="2136"/>
              <a:ext cx="1904" cy="232"/>
              <a:chOff x="0" y="0"/>
              <a:chExt cx="20000" cy="20000"/>
            </a:xfrm>
          </p:grpSpPr>
          <p:sp>
            <p:nvSpPr>
              <p:cNvPr id="21" name="Freeform 15">
                <a:extLst>
                  <a:ext uri="{FF2B5EF4-FFF2-40B4-BE49-F238E27FC236}">
                    <a16:creationId xmlns:a16="http://schemas.microsoft.com/office/drawing/2014/main" id="{7A547D3B-DDD3-A57C-DB2C-A7C93BAAD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400"/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1EE3BA81-0738-9978-2EC0-DCBE837E1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E6E56C-C399-F083-2E4D-9498C6F7B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92"/>
              <a:ext cx="2077" cy="560"/>
              <a:chOff x="0" y="0"/>
              <a:chExt cx="20000" cy="20000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3EC179C-1517-9EBA-8E1C-50A5686F4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4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0CBD96-EA23-A1D5-3CF6-71BF16E59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774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>
                <a:latin typeface="Tahoma" pitchFamily="34" charset="0"/>
                <a:cs typeface="Tahoma" pitchFamily="34" charset="0"/>
              </a:rPr>
              <a:t>Repetition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WHILE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pPr marL="287338" lvl="2" indent="0">
              <a:buFontTx/>
              <a:buNone/>
            </a:pPr>
            <a:r>
              <a:rPr lang="en-US" sz="1400" b="1" i="1" dirty="0">
                <a:latin typeface="Tahoma" pitchFamily="34" charset="0"/>
                <a:cs typeface="Tahoma" pitchFamily="34" charset="0"/>
              </a:rPr>
              <a:t>while (exp) statements;</a:t>
            </a:r>
          </a:p>
          <a:p>
            <a:endParaRPr lang="en-US" sz="1400" b="1" i="1" dirty="0">
              <a:latin typeface="Tahoma" pitchFamily="34" charset="0"/>
              <a:cs typeface="Tahoma" pitchFamily="34" charset="0"/>
            </a:endParaRPr>
          </a:p>
          <a:p>
            <a:r>
              <a:rPr lang="en-US" sz="1400" b="1" i="1" dirty="0">
                <a:latin typeface="Tahoma" pitchFamily="34" charset="0"/>
                <a:cs typeface="Tahoma" pitchFamily="34" charset="0"/>
              </a:rPr>
              <a:t>exp</a:t>
            </a:r>
            <a:r>
              <a:rPr lang="en-US" sz="14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is Boolean expression. It will result in true (not zero) or false (equal to zero).</a:t>
            </a:r>
          </a:p>
          <a:p>
            <a:r>
              <a:rPr lang="en-US" sz="1400" dirty="0">
                <a:latin typeface="Tahoma" pitchFamily="34" charset="0"/>
                <a:cs typeface="Tahoma" pitchFamily="34" charset="0"/>
              </a:rPr>
              <a:t>Statement will be executed while the </a:t>
            </a:r>
            <a:r>
              <a:rPr lang="en-US" sz="1400" b="1" i="1" dirty="0">
                <a:latin typeface="Tahoma" pitchFamily="34" charset="0"/>
                <a:cs typeface="Tahoma" pitchFamily="34" charset="0"/>
              </a:rPr>
              <a:t>exp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 is not equal to zero.</a:t>
            </a:r>
          </a:p>
          <a:p>
            <a:r>
              <a:rPr lang="en-US" sz="1400" b="1" i="1" dirty="0">
                <a:latin typeface="Tahoma" pitchFamily="34" charset="0"/>
                <a:cs typeface="Tahoma" pitchFamily="34" charset="0"/>
              </a:rPr>
              <a:t>exp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 evaluation is done before the statements executed.</a:t>
            </a:r>
          </a:p>
        </p:txBody>
      </p:sp>
    </p:spTree>
    <p:extLst>
      <p:ext uri="{BB962C8B-B14F-4D97-AF65-F5344CB8AC3E}">
        <p14:creationId xmlns:p14="http://schemas.microsoft.com/office/powerpoint/2010/main" val="1479757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>
                <a:latin typeface="Tahoma" pitchFamily="34" charset="0"/>
                <a:cs typeface="Tahoma" pitchFamily="34" charset="0"/>
              </a:rPr>
              <a:t>Repetition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WHILE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ahoma" pitchFamily="34" charset="0"/>
                <a:cs typeface="Tahoma" pitchFamily="34" charset="0"/>
              </a:rPr>
              <a:t>Example :</a:t>
            </a:r>
            <a:endParaRPr lang="en-US" sz="1400" b="1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927100" lvl="1" indent="-469900">
              <a:buFontTx/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while(product &lt;= 1000) product = 2*product;</a:t>
            </a:r>
            <a:endParaRPr lang="en-GB" sz="1400" b="1" dirty="0">
              <a:solidFill>
                <a:schemeClr val="tx1"/>
              </a:solidFill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287338" lvl="2" indent="0">
              <a:buFontTx/>
              <a:buNone/>
            </a:pPr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B6508-52E7-A451-0822-5D3BE74F5D2D}"/>
              </a:ext>
            </a:extLst>
          </p:cNvPr>
          <p:cNvGrpSpPr/>
          <p:nvPr/>
        </p:nvGrpSpPr>
        <p:grpSpPr>
          <a:xfrm>
            <a:off x="1691680" y="2137420"/>
            <a:ext cx="4176464" cy="1584176"/>
            <a:chOff x="1981200" y="3505200"/>
            <a:chExt cx="5334000" cy="2057400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DDE80495-F79A-F074-5201-42AF92D53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038600"/>
              <a:ext cx="2362200" cy="9144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Tahoma" pitchFamily="34" charset="0"/>
                  <a:cs typeface="Tahoma" pitchFamily="34" charset="0"/>
                </a:rPr>
                <a:t>product &lt;= 1000</a:t>
              </a:r>
              <a:endParaRPr lang="en-GB" sz="14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21FE3DC9-4E6B-5D95-AD5A-E02B979DB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3505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C45D4323-F1C1-AFDE-AC42-18358108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191000"/>
              <a:ext cx="2209800" cy="53340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>
                  <a:latin typeface="Tahoma" pitchFamily="34" charset="0"/>
                  <a:cs typeface="Tahoma" pitchFamily="34" charset="0"/>
                </a:rPr>
                <a:t>product=2*product;</a:t>
              </a:r>
              <a:endParaRPr lang="en-GB" sz="1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19DC54F1-3C67-5699-1F97-058153E89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4495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3BFB847C-6753-84B6-A979-9E3BB1946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200" y="3733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DBC2BF3B-E9AA-CE00-6A33-A2B14F49D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3733800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469F6DC-8F0A-2B38-1C5D-3A192EA59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49530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20F607C-D226-60BF-E119-8F38B89E7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4967288"/>
              <a:ext cx="838199" cy="399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>
                  <a:latin typeface="Tahoma" pitchFamily="34" charset="0"/>
                  <a:cs typeface="Tahoma" pitchFamily="34" charset="0"/>
                </a:rPr>
                <a:t>False</a:t>
              </a:r>
              <a:endParaRPr lang="en-GB" sz="1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82D71CDF-C492-9BBA-54FB-094D5801A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799"/>
              <a:ext cx="762000" cy="399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>
                  <a:latin typeface="Tahoma" pitchFamily="34" charset="0"/>
                  <a:cs typeface="Tahoma" pitchFamily="34" charset="0"/>
                </a:rPr>
                <a:t>True</a:t>
              </a:r>
              <a:endParaRPr lang="en-GB" sz="1400"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439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>
                <a:latin typeface="Tahoma" pitchFamily="34" charset="0"/>
                <a:cs typeface="Tahoma" pitchFamily="34" charset="0"/>
              </a:rPr>
              <a:t>Repetition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WHILE</a:t>
            </a:r>
            <a:endParaRPr lang="en-US" dirty="0"/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D56CE6E8-BA22-7D6B-A6E8-80DB88B9D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28" y="2784748"/>
            <a:ext cx="37338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 main()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int x;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for(</a:t>
            </a:r>
            <a:r>
              <a:rPr lang="id-ID" sz="1400" b="1">
                <a:solidFill>
                  <a:srgbClr val="33CC33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x = 1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;  </a:t>
            </a:r>
            <a:r>
              <a:rPr lang="id-ID" sz="1400" b="1">
                <a:solidFill>
                  <a:srgbClr val="FF33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 &lt;= 10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;  </a:t>
            </a:r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x++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)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printf( "%d\n", x 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BC283436-CBAA-D726-777E-E1E20AEB3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328" y="2784748"/>
            <a:ext cx="35052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 main()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</a:t>
            </a:r>
            <a:r>
              <a:rPr lang="id-ID" sz="1400" b="1">
                <a:solidFill>
                  <a:srgbClr val="33CC33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x = 1;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while (</a:t>
            </a:r>
            <a:r>
              <a:rPr lang="id-ID" sz="1400" b="1">
                <a:solidFill>
                  <a:srgbClr val="FF33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x&lt;=10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printf( "%d\n", x 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</a:t>
            </a:r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x++;</a:t>
            </a:r>
          </a:p>
          <a:p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}</a:t>
            </a:r>
            <a:endParaRPr lang="id-ID" sz="14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2C4CEBB4-C749-BC1F-B225-251E6BEF2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028" y="1486371"/>
            <a:ext cx="2667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These code are analogous</a:t>
            </a: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96E62873-51F2-3630-A60F-E76C8A4219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4328" y="1870348"/>
            <a:ext cx="2362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id-ID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131CFA9-A2DA-C820-DA5C-C0C9E01A0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2728" y="1870348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6796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Repetition: DO-WHILE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ahoma" pitchFamily="34" charset="0"/>
                <a:cs typeface="Tahoma" pitchFamily="34" charset="0"/>
              </a:rPr>
              <a:t>Syntax :</a:t>
            </a:r>
            <a:endParaRPr lang="en-US" sz="1400" b="1" i="1" dirty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do{</a:t>
            </a: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    &lt; statements &gt;;</a:t>
            </a:r>
          </a:p>
          <a:p>
            <a:pPr lvl="2">
              <a:buFontTx/>
              <a:buNone/>
            </a:pPr>
            <a:r>
              <a:rPr lang="en-US" sz="1400" i="1" dirty="0">
                <a:latin typeface="Tahoma" pitchFamily="34" charset="0"/>
                <a:cs typeface="Tahoma" pitchFamily="34" charset="0"/>
              </a:rPr>
              <a:t>} while(exp);</a:t>
            </a:r>
          </a:p>
          <a:p>
            <a:endParaRPr lang="en-US" sz="1400" dirty="0">
              <a:latin typeface="Tahoma" pitchFamily="34" charset="0"/>
              <a:cs typeface="Tahoma" pitchFamily="34" charset="0"/>
            </a:endParaRPr>
          </a:p>
          <a:p>
            <a:r>
              <a:rPr lang="en-US" sz="1400" dirty="0">
                <a:latin typeface="Tahoma" pitchFamily="34" charset="0"/>
                <a:cs typeface="Tahoma" pitchFamily="34" charset="0"/>
              </a:rPr>
              <a:t>Keep executing while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exp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 is true </a:t>
            </a:r>
          </a:p>
          <a:p>
            <a:r>
              <a:rPr lang="en-US" sz="1400" b="1" dirty="0">
                <a:latin typeface="Tahoma" pitchFamily="34" charset="0"/>
                <a:cs typeface="Tahoma" pitchFamily="34" charset="0"/>
              </a:rPr>
              <a:t>exp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 evaluation done after executing the statement(s)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B78BB2C5-8E85-32F0-A9D2-F39EA25C2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3505572"/>
            <a:ext cx="403244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2713" lvl="2"/>
            <a:r>
              <a:rPr lang="id-ID" sz="1200" b="1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2713" lvl="2"/>
            <a:r>
              <a:rPr lang="id-ID" sz="12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counter=0;</a:t>
            </a:r>
          </a:p>
          <a:p>
            <a:pPr marL="112713" lvl="2"/>
            <a:r>
              <a:rPr lang="id-ID" sz="12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do {</a:t>
            </a:r>
          </a:p>
          <a:p>
            <a:pPr marL="112713" lvl="2"/>
            <a:r>
              <a:rPr lang="id-ID" sz="12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	printf( "%d  ", counter );</a:t>
            </a:r>
          </a:p>
          <a:p>
            <a:pPr marL="112713" lvl="2"/>
            <a:r>
              <a:rPr lang="id-ID" sz="12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++counter;</a:t>
            </a:r>
          </a:p>
          <a:p>
            <a:pPr marL="112713" lvl="2"/>
            <a:r>
              <a:rPr lang="id-ID" sz="12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 while (counter &lt;= 10);</a:t>
            </a:r>
          </a:p>
        </p:txBody>
      </p:sp>
    </p:spTree>
    <p:extLst>
      <p:ext uri="{BB962C8B-B14F-4D97-AF65-F5344CB8AC3E}">
        <p14:creationId xmlns:p14="http://schemas.microsoft.com/office/powerpoint/2010/main" val="343680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Selection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In an algorithm implementation, an instruction or block of instructions may be executed (or not) with certain predetermined condition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if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119530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Repetition: DO-WHILE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DO-WHILE 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Statement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5888BB0-D3FC-0B4D-E7FC-093AFC25D47C}"/>
              </a:ext>
            </a:extLst>
          </p:cNvPr>
          <p:cNvGrpSpPr>
            <a:grpSpLocks/>
          </p:cNvGrpSpPr>
          <p:nvPr/>
        </p:nvGrpSpPr>
        <p:grpSpPr bwMode="auto">
          <a:xfrm>
            <a:off x="2915816" y="1823864"/>
            <a:ext cx="2160240" cy="2689820"/>
            <a:chOff x="1488" y="1152"/>
            <a:chExt cx="2784" cy="268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9B58AE5-850A-D2A7-66C9-2E888004C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" y="1288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F968E40-BB48-4480-0C8F-05E1D95A3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115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401C7298-FA12-4C42-1E2A-D26BFEAAA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623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1BC3C8F-10EF-4709-871F-99B3120EE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" y="3161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91E027D4-E16D-CDB2-7039-34AC796F2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" y="2057"/>
              <a:ext cx="0" cy="5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9A5639B3-C841-ED00-0BFB-600FF794C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7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1228BDD-6429-CCBE-716B-E080A0CBC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3167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2A4D22A-B755-5292-B270-B88650AE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0" y="2881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4F2659E8-2153-0F63-6412-91380FEC5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1579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1050B2B6-36CD-9FF0-435B-6FAF9F86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" y="1579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8CBF6AAA-6EF0-BAAD-EE19-40E8F71FE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5" y="1831"/>
              <a:ext cx="1904" cy="232"/>
              <a:chOff x="0" y="0"/>
              <a:chExt cx="20000" cy="20000"/>
            </a:xfrm>
          </p:grpSpPr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0CA38C41-36AB-3251-5120-69F50C52B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400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4EDFC50C-EB0F-53C7-85BD-90937C0B3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3D62E4F-6ED2-5DC4-0C6E-62CCF70A4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601"/>
              <a:ext cx="2077" cy="560"/>
              <a:chOff x="0" y="0"/>
              <a:chExt cx="20000" cy="20000"/>
            </a:xfrm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1BF510E-8A55-E075-8191-FDF45F48E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4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DC641A-D388-B2AC-D492-A5563E022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 dirty="0"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886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Repetition: DO-WHILE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1400" dirty="0" err="1">
                <a:latin typeface="Tahoma" pitchFamily="34" charset="0"/>
                <a:cs typeface="Tahoma" pitchFamily="34" charset="0"/>
              </a:rPr>
              <a:t>Example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endParaRPr lang="id-ID" sz="1400" b="1" dirty="0">
              <a:solidFill>
                <a:schemeClr val="tx1"/>
              </a:solidFill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sz="1400" b="1" dirty="0" err="1">
                <a:solidFill>
                  <a:schemeClr val="tx1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do</a:t>
            </a:r>
            <a:r>
              <a:rPr lang="id-ID" sz="1400" b="1" dirty="0">
                <a:solidFill>
                  <a:schemeClr val="tx1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sz="1400" b="1" dirty="0">
                <a:solidFill>
                  <a:schemeClr val="tx1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   </a:t>
            </a:r>
            <a:r>
              <a:rPr lang="id-ID" sz="1400" b="1" dirty="0" err="1">
                <a:solidFill>
                  <a:schemeClr val="tx1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id-ID" sz="1400" b="1" dirty="0">
                <a:solidFill>
                  <a:schemeClr val="tx1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(”%d\n”,</a:t>
            </a:r>
            <a:r>
              <a:rPr lang="id-ID" sz="1400" b="1" dirty="0" err="1">
                <a:solidFill>
                  <a:schemeClr val="tx1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counter</a:t>
            </a:r>
            <a:r>
              <a:rPr lang="id-ID" sz="1400" b="1" dirty="0">
                <a:solidFill>
                  <a:schemeClr val="tx1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);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sz="1400" b="1" dirty="0">
                <a:solidFill>
                  <a:schemeClr val="tx1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} </a:t>
            </a:r>
            <a:r>
              <a:rPr lang="id-ID" sz="1400" b="1" dirty="0" err="1">
                <a:solidFill>
                  <a:schemeClr val="tx1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while</a:t>
            </a:r>
            <a:r>
              <a:rPr lang="id-ID" sz="1400" b="1" dirty="0">
                <a:solidFill>
                  <a:schemeClr val="tx1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(++</a:t>
            </a:r>
            <a:r>
              <a:rPr lang="id-ID" sz="1400" b="1" dirty="0" err="1">
                <a:solidFill>
                  <a:schemeClr val="tx1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counter</a:t>
            </a:r>
            <a:r>
              <a:rPr lang="id-ID" sz="1400" b="1" dirty="0">
                <a:solidFill>
                  <a:schemeClr val="tx1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&lt;=10);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F230BD-39DD-8628-4E7D-82B73D3AFF3E}"/>
              </a:ext>
            </a:extLst>
          </p:cNvPr>
          <p:cNvGrpSpPr/>
          <p:nvPr/>
        </p:nvGrpSpPr>
        <p:grpSpPr>
          <a:xfrm>
            <a:off x="2699792" y="2569468"/>
            <a:ext cx="3888432" cy="2602451"/>
            <a:chOff x="2362200" y="2971800"/>
            <a:chExt cx="3810000" cy="3338127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273D57AC-5AD6-1CED-0F81-44A13C6A1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810000"/>
              <a:ext cx="2286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id-ID" sz="140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printf(”%d\n”,counter);</a:t>
              </a:r>
            </a:p>
          </p:txBody>
        </p:sp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0FC50CAC-ABD0-5172-D239-7A1485BF8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971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27" name="AutoShape 6">
              <a:extLst>
                <a:ext uri="{FF2B5EF4-FFF2-40B4-BE49-F238E27FC236}">
                  <a16:creationId xmlns:a16="http://schemas.microsoft.com/office/drawing/2014/main" id="{3151FA4C-02C3-27C8-A172-1CD86D126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4724400"/>
              <a:ext cx="3124200" cy="8382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++counter &lt;=10</a:t>
              </a:r>
              <a:endParaRPr lang="en-GB" sz="1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77453485-1897-489C-9F58-8F0554C77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4267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D3F6D5BF-BF69-2F95-74D5-9E5C26EF6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5105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306FBC79-E151-E8AE-375C-7DF1A831D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200" y="35052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541FB878-FF14-B3A8-EBF1-889656E7A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2400" y="3505200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D9475D7C-6794-07DE-FF97-B6C295058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5562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33" name="Text Box 12">
              <a:extLst>
                <a:ext uri="{FF2B5EF4-FFF2-40B4-BE49-F238E27FC236}">
                  <a16:creationId xmlns:a16="http://schemas.microsoft.com/office/drawing/2014/main" id="{55AF4A7D-0105-77E7-2091-8A88D6A34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4724400"/>
              <a:ext cx="609600" cy="67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>
                  <a:latin typeface="Tahoma" pitchFamily="34" charset="0"/>
                  <a:cs typeface="Tahoma" pitchFamily="34" charset="0"/>
                </a:rPr>
                <a:t>True</a:t>
              </a:r>
              <a:endParaRPr lang="en-GB" sz="14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C3E8F9F8-0F1F-B515-38DB-43E8A4EE0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5638800"/>
              <a:ext cx="762000" cy="67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>
                  <a:latin typeface="Tahoma" pitchFamily="34" charset="0"/>
                  <a:cs typeface="Tahoma" pitchFamily="34" charset="0"/>
                </a:rPr>
                <a:t>False</a:t>
              </a:r>
              <a:endParaRPr lang="en-GB" sz="1400"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383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 Operation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ahoma" pitchFamily="34" charset="0"/>
                <a:cs typeface="Tahoma" pitchFamily="34" charset="0"/>
              </a:rPr>
              <a:t>In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while 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operation, statement block of statements may never be executed at all </a:t>
            </a:r>
            <a:r>
              <a:rPr lang="en-US" sz="1400" b="1" u="sng" dirty="0">
                <a:latin typeface="Tahoma" pitchFamily="34" charset="0"/>
                <a:cs typeface="Tahoma" pitchFamily="34" charset="0"/>
              </a:rPr>
              <a:t>if exp value is false</a:t>
            </a:r>
          </a:p>
          <a:p>
            <a:r>
              <a:rPr lang="en-US" sz="1400" dirty="0">
                <a:latin typeface="Tahoma" pitchFamily="34" charset="0"/>
                <a:cs typeface="Tahoma" pitchFamily="34" charset="0"/>
              </a:rPr>
              <a:t>In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do-while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 on the other hand statement block of statements </a:t>
            </a:r>
            <a:r>
              <a:rPr lang="en-US" sz="1400" b="1" u="sng" dirty="0">
                <a:latin typeface="Tahoma" pitchFamily="34" charset="0"/>
                <a:cs typeface="Tahoma" pitchFamily="34" charset="0"/>
              </a:rPr>
              <a:t>will be executed min once</a:t>
            </a:r>
          </a:p>
          <a:p>
            <a:pPr>
              <a:buFontTx/>
              <a:buNone/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r>
              <a:rPr lang="en-US" sz="1400" dirty="0">
                <a:latin typeface="Tahoma" pitchFamily="34" charset="0"/>
                <a:cs typeface="Tahoma" pitchFamily="34" charset="0"/>
              </a:rPr>
              <a:t>To end the repetition, can be done through several ways: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Sentinel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Question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should the repetition continue?</a:t>
            </a:r>
          </a:p>
        </p:txBody>
      </p:sp>
    </p:spTree>
    <p:extLst>
      <p:ext uri="{BB962C8B-B14F-4D97-AF65-F5344CB8AC3E}">
        <p14:creationId xmlns:p14="http://schemas.microsoft.com/office/powerpoint/2010/main" val="2478435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Repetition Operation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(Sentinel)</a:t>
            </a:r>
          </a:p>
          <a:p>
            <a:pPr>
              <a:buFontTx/>
              <a:buNone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	As sentinel, used 0 for width or height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1843308-B899-31F0-7819-504242ED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065412"/>
            <a:ext cx="5112568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        int 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, area;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do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id-ID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(” 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 : ”);</a:t>
            </a:r>
          </a:p>
          <a:p>
            <a:pPr lvl="2"/>
            <a:r>
              <a:rPr lang="id-ID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(”%d”,&amp;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/>
            <a:r>
              <a:rPr lang="id-ID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(” 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 : ”);</a:t>
            </a:r>
          </a:p>
          <a:p>
            <a:pPr lvl="2"/>
            <a:r>
              <a:rPr lang="id-ID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(”%d”,&amp;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lvl="2"/>
            <a:r>
              <a:rPr lang="id-ID" sz="1200" dirty="0">
                <a:latin typeface="Courier New" pitchFamily="49" charset="0"/>
                <a:cs typeface="Courier New" pitchFamily="49" charset="0"/>
              </a:rPr>
              <a:t>	area = 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id-ID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(” Area = %d\n\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n”,area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        } 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 != 0) &amp;&amp; (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 != 0));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2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id-ID" sz="12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id-ID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080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Break vs Continue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z="1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continue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3FEFA88-EB4D-B1DB-9791-46D719FDA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849388"/>
            <a:ext cx="57912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200" b="1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12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1200" b="1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1200" b="1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1200" b="1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id-ID" sz="12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id-ID" sz="12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1200" b="1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1200" b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1200" b="1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1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18D3C4D-4BFC-9960-5BF4-A966FA0C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09" y="3628257"/>
            <a:ext cx="579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 6 7 8 9 10</a:t>
            </a:r>
          </a:p>
        </p:txBody>
      </p:sp>
    </p:spTree>
    <p:extLst>
      <p:ext uri="{BB962C8B-B14F-4D97-AF65-F5344CB8AC3E}">
        <p14:creationId xmlns:p14="http://schemas.microsoft.com/office/powerpoint/2010/main" val="3932458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Break vs Continue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z="1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431E611-4C0C-6EC8-0300-0AC20325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777380"/>
            <a:ext cx="57912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en-US" sz="12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38E82C6-26B6-2CB1-A625-83CE8F00B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559205"/>
            <a:ext cx="579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</a:t>
            </a:r>
          </a:p>
        </p:txBody>
      </p:sp>
    </p:spTree>
    <p:extLst>
      <p:ext uri="{BB962C8B-B14F-4D97-AF65-F5344CB8AC3E}">
        <p14:creationId xmlns:p14="http://schemas.microsoft.com/office/powerpoint/2010/main" val="2591670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Go To and Label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r>
              <a:rPr lang="id-ID" sz="1400" dirty="0">
                <a:latin typeface="Tahoma" pitchFamily="34" charset="0"/>
                <a:cs typeface="Tahoma" pitchFamily="34" charset="0"/>
              </a:rPr>
              <a:t>C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is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still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providing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the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old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fashion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b="1" dirty="0" err="1">
                <a:latin typeface="Tahoma" pitchFamily="34" charset="0"/>
                <a:cs typeface="Tahoma" pitchFamily="34" charset="0"/>
              </a:rPr>
              <a:t>goto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statement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  <a:p>
            <a:r>
              <a:rPr lang="id-ID" sz="1400" dirty="0" err="1">
                <a:latin typeface="Tahoma" pitchFamily="34" charset="0"/>
                <a:cs typeface="Tahoma" pitchFamily="34" charset="0"/>
              </a:rPr>
              <a:t>Syntax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: </a:t>
            </a:r>
          </a:p>
          <a:p>
            <a:pPr>
              <a:buFontTx/>
              <a:buNone/>
            </a:pPr>
            <a:r>
              <a:rPr lang="id-ID" sz="1400" dirty="0">
                <a:latin typeface="Tahoma" pitchFamily="34" charset="0"/>
                <a:cs typeface="Tahoma" pitchFamily="34" charset="0"/>
              </a:rPr>
              <a:t>		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goto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b="1" dirty="0">
                <a:latin typeface="Tahoma" pitchFamily="34" charset="0"/>
                <a:cs typeface="Tahoma" pitchFamily="34" charset="0"/>
              </a:rPr>
              <a:t>label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FontTx/>
              <a:buNone/>
            </a:pPr>
            <a:r>
              <a:rPr lang="id-ID" sz="1400" dirty="0">
                <a:latin typeface="Tahoma" pitchFamily="34" charset="0"/>
                <a:cs typeface="Tahoma" pitchFamily="34" charset="0"/>
              </a:rPr>
              <a:t>                    ……</a:t>
            </a:r>
          </a:p>
          <a:p>
            <a:pPr>
              <a:buFontTx/>
              <a:buNone/>
            </a:pPr>
            <a:r>
              <a:rPr lang="id-ID" sz="1400" dirty="0">
                <a:latin typeface="Tahoma" pitchFamily="34" charset="0"/>
                <a:cs typeface="Tahoma" pitchFamily="34" charset="0"/>
              </a:rPr>
              <a:t>		</a:t>
            </a:r>
            <a:r>
              <a:rPr lang="id-ID" sz="1400" b="1" dirty="0">
                <a:latin typeface="Tahoma" pitchFamily="34" charset="0"/>
                <a:cs typeface="Tahoma" pitchFamily="34" charset="0"/>
              </a:rPr>
              <a:t>label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: </a:t>
            </a:r>
          </a:p>
          <a:p>
            <a:pPr>
              <a:buFontTx/>
              <a:buNone/>
            </a:pPr>
            <a:r>
              <a:rPr lang="id-ID" sz="1400" dirty="0">
                <a:latin typeface="Tahoma" pitchFamily="34" charset="0"/>
                <a:cs typeface="Tahoma" pitchFamily="34" charset="0"/>
              </a:rPr>
              <a:t>                    ……</a:t>
            </a:r>
          </a:p>
          <a:p>
            <a:r>
              <a:rPr lang="id-ID" sz="1400" dirty="0">
                <a:latin typeface="Tahoma" pitchFamily="34" charset="0"/>
                <a:cs typeface="Tahoma" pitchFamily="34" charset="0"/>
              </a:rPr>
              <a:t>label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is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written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using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colon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symbol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  <a:p>
            <a:r>
              <a:rPr lang="id-ID" sz="1400" dirty="0" err="1">
                <a:latin typeface="Tahoma" pitchFamily="34" charset="0"/>
                <a:cs typeface="Tahoma" pitchFamily="34" charset="0"/>
              </a:rPr>
              <a:t>Avoid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using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b="1" dirty="0" err="1">
                <a:latin typeface="Tahoma" pitchFamily="34" charset="0"/>
                <a:cs typeface="Tahoma" pitchFamily="34" charset="0"/>
              </a:rPr>
              <a:t>goto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to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improve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code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readability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99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Error Type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Compile-Time Error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caused by syntax error</a:t>
            </a:r>
          </a:p>
          <a:p>
            <a:pPr>
              <a:lnSpc>
                <a:spcPct val="80000"/>
              </a:lnSpc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Link-Time Error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success fully compiled, but cause link error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caused by no object code at link time</a:t>
            </a:r>
          </a:p>
          <a:p>
            <a:pPr>
              <a:lnSpc>
                <a:spcPct val="80000"/>
              </a:lnSpc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Run-Time Error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successfully compiled, but error at runtime. Usually caused by numerical operation such as: overflow, floating point underflow, division by zero, etc.</a:t>
            </a:r>
          </a:p>
          <a:p>
            <a:pPr>
              <a:lnSpc>
                <a:spcPct val="80000"/>
              </a:lnSpc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Logical Error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wrong result caused by incorrect logical flow/algorithm</a:t>
            </a:r>
          </a:p>
        </p:txBody>
      </p:sp>
    </p:spTree>
    <p:extLst>
      <p:ext uri="{BB962C8B-B14F-4D97-AF65-F5344CB8AC3E}">
        <p14:creationId xmlns:p14="http://schemas.microsoft.com/office/powerpoint/2010/main" val="2856067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Error Type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ahoma" pitchFamily="34" charset="0"/>
                <a:cs typeface="Tahoma" pitchFamily="34" charset="0"/>
              </a:rPr>
              <a:t>Among those Error Types the most difficult to debug is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Logical Error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.</a:t>
            </a:r>
          </a:p>
          <a:p>
            <a:r>
              <a:rPr lang="en-US" sz="1400" dirty="0">
                <a:latin typeface="Tahoma" pitchFamily="34" charset="0"/>
                <a:cs typeface="Tahoma" pitchFamily="34" charset="0"/>
              </a:rPr>
              <a:t>Example of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Compile-Time Error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:</a:t>
            </a:r>
          </a:p>
          <a:p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7ECF6E-93CB-AFC1-05F4-5137E8F3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330"/>
            <a:ext cx="5638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71F7A57F-E3FD-EE27-BFEC-0A97FEDFD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201" y="4443538"/>
            <a:ext cx="716280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latin typeface="Tahoma" pitchFamily="34" charset="0"/>
                <a:cs typeface="Tahoma" pitchFamily="34" charset="0"/>
              </a:rPr>
              <a:t>Dev-C compiler will give message: </a:t>
            </a:r>
            <a:r>
              <a:rPr lang="en-US" sz="1400" b="1" dirty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In function main missing terminating ” character, syntax error before return</a:t>
            </a:r>
          </a:p>
        </p:txBody>
      </p:sp>
    </p:spTree>
    <p:extLst>
      <p:ext uri="{BB962C8B-B14F-4D97-AF65-F5344CB8AC3E}">
        <p14:creationId xmlns:p14="http://schemas.microsoft.com/office/powerpoint/2010/main" val="2466516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Error Type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Some C compiler merge the compile and link processes, causing in difficulty to distinguish between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Compile-Time Error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 with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Link-Time Error</a:t>
            </a: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Example of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Link-Time Error 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(Visual C++)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9349C07-2C17-37DA-6417-0B2EC389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3600"/>
            <a:ext cx="2304256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F1660583-166B-7950-94EF-68688F19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5" y="2113002"/>
            <a:ext cx="2808312" cy="115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242F2D5A-7F96-F3D0-979D-6FE3A8A08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5547" y="3407350"/>
            <a:ext cx="5784725" cy="130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213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Selection: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1400" b="1" dirty="0" err="1">
                <a:latin typeface="Tahoma" pitchFamily="34" charset="0"/>
                <a:cs typeface="Tahoma" pitchFamily="34" charset="0"/>
              </a:rPr>
              <a:t>Syntax</a:t>
            </a:r>
            <a:r>
              <a:rPr lang="id-ID" sz="1400" b="1" dirty="0">
                <a:latin typeface="Tahoma" pitchFamily="34" charset="0"/>
                <a:cs typeface="Tahoma" pitchFamily="34" charset="0"/>
              </a:rPr>
              <a:t> :</a:t>
            </a:r>
            <a:endParaRPr lang="id-ID" sz="1400" b="1" i="1" dirty="0">
              <a:latin typeface="Tahoma" pitchFamily="34" charset="0"/>
              <a:cs typeface="Tahoma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i="1" dirty="0" err="1">
                <a:latin typeface="Tahoma" pitchFamily="34" charset="0"/>
                <a:cs typeface="Tahoma" pitchFamily="34" charset="0"/>
              </a:rPr>
              <a:t>if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(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boolean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expression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)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statement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b="1" i="1" dirty="0" err="1">
                <a:latin typeface="Tahoma" pitchFamily="34" charset="0"/>
                <a:cs typeface="Tahoma" pitchFamily="34" charset="0"/>
              </a:rPr>
              <a:t>or</a:t>
            </a:r>
            <a:endParaRPr lang="id-ID" sz="1400" b="1" i="1" dirty="0">
              <a:latin typeface="Tahoma" pitchFamily="34" charset="0"/>
              <a:cs typeface="Tahoma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i="1" dirty="0" err="1">
                <a:latin typeface="Tahoma" pitchFamily="34" charset="0"/>
                <a:cs typeface="Tahoma" pitchFamily="34" charset="0"/>
              </a:rPr>
              <a:t>if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(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boolean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expression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)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   	statement1;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   	statement2;	   	</a:t>
            </a:r>
            <a:endParaRPr lang="id-ID" sz="1400" b="1" dirty="0">
              <a:latin typeface="Tahoma" pitchFamily="34" charset="0"/>
              <a:cs typeface="Tahoma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		……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}</a:t>
            </a:r>
          </a:p>
          <a:p>
            <a:pPr marL="522288" lvl="1" indent="-65088">
              <a:lnSpc>
                <a:spcPct val="90000"/>
              </a:lnSpc>
              <a:buFontTx/>
              <a:buNone/>
            </a:pPr>
            <a:endParaRPr lang="id-ID" sz="1400" b="1" i="1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90000"/>
              </a:lnSpc>
              <a:buFontTx/>
              <a:buNone/>
            </a:pPr>
            <a:r>
              <a:rPr lang="id-ID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</a:t>
            </a:r>
            <a:r>
              <a:rPr lang="id-ID" sz="1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boolean</a:t>
            </a:r>
            <a:r>
              <a:rPr lang="id-ID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expression</a:t>
            </a:r>
            <a:r>
              <a:rPr lang="id-ID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resulting</a:t>
            </a:r>
            <a:r>
              <a:rPr lang="id-ID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in </a:t>
            </a:r>
            <a:r>
              <a:rPr lang="id-ID" sz="1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True</a:t>
            </a:r>
            <a:r>
              <a:rPr lang="id-ID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d-ID" sz="1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then</a:t>
            </a:r>
            <a:r>
              <a:rPr lang="id-ID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a </a:t>
            </a:r>
            <a:r>
              <a:rPr lang="id-ID" sz="1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statement</a:t>
            </a:r>
            <a:r>
              <a:rPr lang="id-ID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or</a:t>
            </a:r>
            <a:r>
              <a:rPr lang="id-ID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some</a:t>
            </a:r>
            <a:r>
              <a:rPr lang="id-ID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statements</a:t>
            </a:r>
            <a:r>
              <a:rPr lang="id-ID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will</a:t>
            </a:r>
            <a:r>
              <a:rPr lang="id-ID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be</a:t>
            </a:r>
            <a:r>
              <a:rPr lang="id-ID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executed</a:t>
            </a:r>
            <a:r>
              <a:rPr lang="id-ID" sz="1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id-ID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83651C2-3BE0-D317-8F7A-FA2F20D72B7C}"/>
              </a:ext>
            </a:extLst>
          </p:cNvPr>
          <p:cNvSpPr>
            <a:spLocks/>
          </p:cNvSpPr>
          <p:nvPr/>
        </p:nvSpPr>
        <p:spPr bwMode="auto">
          <a:xfrm>
            <a:off x="4626583" y="1705372"/>
            <a:ext cx="161441" cy="1512168"/>
          </a:xfrm>
          <a:prstGeom prst="rightBrace">
            <a:avLst>
              <a:gd name="adj1" fmla="val 555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A9001-35B0-2BE0-D08B-E7888773030C}"/>
              </a:ext>
            </a:extLst>
          </p:cNvPr>
          <p:cNvSpPr txBox="1"/>
          <p:nvPr/>
        </p:nvSpPr>
        <p:spPr>
          <a:xfrm>
            <a:off x="4803808" y="2322957"/>
            <a:ext cx="178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200" b="1" dirty="0" err="1">
                <a:latin typeface="Tahoma" pitchFamily="34" charset="0"/>
                <a:cs typeface="Tahoma" pitchFamily="34" charset="0"/>
              </a:rPr>
              <a:t>Block</a:t>
            </a:r>
            <a:r>
              <a:rPr lang="id-ID" sz="12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200" b="1" dirty="0" err="1">
                <a:latin typeface="Tahoma" pitchFamily="34" charset="0"/>
                <a:cs typeface="Tahoma" pitchFamily="34" charset="0"/>
              </a:rPr>
              <a:t>of</a:t>
            </a:r>
            <a:r>
              <a:rPr lang="id-ID" sz="12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200" b="1" dirty="0" err="1">
                <a:latin typeface="Tahoma" pitchFamily="34" charset="0"/>
                <a:cs typeface="Tahoma" pitchFamily="34" charset="0"/>
              </a:rPr>
              <a:t>statements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0841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Error Type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Run-Time Error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35C1AA5-80CF-2CE0-C315-566DBD53A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5372"/>
            <a:ext cx="5400600" cy="2103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9251E88B-FC6D-2140-B86B-5D025A3B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770" y="4016766"/>
            <a:ext cx="548247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successfully compiled and linked, but RUN result, causing by overflow (char range max 127)</a:t>
            </a:r>
          </a:p>
        </p:txBody>
      </p:sp>
    </p:spTree>
    <p:extLst>
      <p:ext uri="{BB962C8B-B14F-4D97-AF65-F5344CB8AC3E}">
        <p14:creationId xmlns:p14="http://schemas.microsoft.com/office/powerpoint/2010/main" val="2265275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Error Type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Run-Time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A3AF7-C695-36DA-0C90-CC86B7440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1708195"/>
            <a:ext cx="4176464" cy="217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FBF8BAC-9353-427C-FD5D-0EAC55E2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5" y="3166061"/>
            <a:ext cx="3168352" cy="1994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D7C46270-B197-35B9-29FA-B7DCF56A4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3" y="4064288"/>
            <a:ext cx="274320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Tahoma" pitchFamily="34" charset="0"/>
                <a:cs typeface="Tahoma" pitchFamily="34" charset="0"/>
              </a:rPr>
              <a:t>Error cause:</a:t>
            </a:r>
          </a:p>
          <a:p>
            <a:r>
              <a:rPr lang="en-US" sz="1400" b="1">
                <a:latin typeface="Tahoma" pitchFamily="34" charset="0"/>
                <a:cs typeface="Tahoma" pitchFamily="34" charset="0"/>
              </a:rPr>
              <a:t>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768895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Error Type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Logical-Error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931C67B-2F90-C789-854D-72631F5C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5373"/>
            <a:ext cx="5400600" cy="267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220230E5-24D5-A207-3ACC-B07A6B4F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4572589"/>
            <a:ext cx="457200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Tahoma" pitchFamily="34" charset="0"/>
                <a:cs typeface="Tahoma" pitchFamily="34" charset="0"/>
              </a:rPr>
              <a:t>Should be: x1 = 5.00  and x2 = 2.00</a:t>
            </a:r>
          </a:p>
          <a:p>
            <a:r>
              <a:rPr lang="en-US" sz="1400" dirty="0">
                <a:latin typeface="Tahoma" pitchFamily="34" charset="0"/>
                <a:cs typeface="Tahoma" pitchFamily="34" charset="0"/>
              </a:rPr>
              <a:t>Can you find the logic error ??</a:t>
            </a:r>
          </a:p>
        </p:txBody>
      </p:sp>
    </p:spTree>
    <p:extLst>
      <p:ext uri="{BB962C8B-B14F-4D97-AF65-F5344CB8AC3E}">
        <p14:creationId xmlns:p14="http://schemas.microsoft.com/office/powerpoint/2010/main" val="2190492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Error Type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Logical-Error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931C67B-2F90-C789-854D-72631F5C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5373"/>
            <a:ext cx="5400600" cy="267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220230E5-24D5-A207-3ACC-B07A6B4F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4572589"/>
            <a:ext cx="457200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Tahoma" pitchFamily="34" charset="0"/>
                <a:cs typeface="Tahoma" pitchFamily="34" charset="0"/>
              </a:rPr>
              <a:t>Should be: x1 = 5.00  and x2 = 2.00</a:t>
            </a:r>
          </a:p>
          <a:p>
            <a:r>
              <a:rPr lang="en-US" sz="1400" dirty="0">
                <a:latin typeface="Tahoma" pitchFamily="34" charset="0"/>
                <a:cs typeface="Tahoma" pitchFamily="34" charset="0"/>
              </a:rPr>
              <a:t>Can you find the logic error ??</a:t>
            </a:r>
          </a:p>
        </p:txBody>
      </p:sp>
    </p:spTree>
    <p:extLst>
      <p:ext uri="{BB962C8B-B14F-4D97-AF65-F5344CB8AC3E}">
        <p14:creationId xmlns:p14="http://schemas.microsoft.com/office/powerpoint/2010/main" val="1392881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Example Labeling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62633-D98D-43B8-C135-C0404829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417340"/>
            <a:ext cx="8093673" cy="37719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z="1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labeling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77580F9-368A-EE2C-8875-E1566536A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777380"/>
            <a:ext cx="57912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(x=1; x&lt;=10; x++) {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	 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 (x == 5) </a:t>
            </a:r>
            <a:r>
              <a:rPr lang="en-US" sz="1200" b="1" dirty="0" err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2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 exit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	 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("%d ", x);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exit:</a:t>
            </a:r>
            <a:endParaRPr lang="id-ID" sz="1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2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id-ID" sz="12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id-ID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BFFB5EC-7ED5-BA31-EEFE-CD21C024E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3743875"/>
            <a:ext cx="5791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</a:t>
            </a:r>
          </a:p>
        </p:txBody>
      </p:sp>
    </p:spTree>
    <p:extLst>
      <p:ext uri="{BB962C8B-B14F-4D97-AF65-F5344CB8AC3E}">
        <p14:creationId xmlns:p14="http://schemas.microsoft.com/office/powerpoint/2010/main" val="3312446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4F54-DC5E-044C-8170-1BC51790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8BE6-1EFE-AE4A-8A56-3CE2F88E4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358" y="1333500"/>
            <a:ext cx="8040414" cy="41529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In an algorithm implementation, an instruction or block of instructions may be executed (or not) with certain predetermined condition, that’s why we use selection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3 types of selection in C: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if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switch-case</a:t>
            </a: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Repetition is a condition which is one or more instruction repeated for certain amount of time</a:t>
            </a: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3 types of repetition/looping in C:</a:t>
            </a:r>
          </a:p>
          <a:p>
            <a:pPr marL="858838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for </a:t>
            </a:r>
          </a:p>
          <a:p>
            <a:pPr marL="858838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while</a:t>
            </a:r>
          </a:p>
          <a:p>
            <a:pPr marL="858838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do-while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 sz="1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15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>
                <a:latin typeface="+mj-lt"/>
              </a:rPr>
              <a:t>References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971600" y="1524000"/>
            <a:ext cx="7899838" cy="2485628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sz="1400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sz="1400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Chapter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3 &amp; 4</a:t>
            </a:r>
          </a:p>
          <a:p>
            <a:r>
              <a:rPr lang="id-ID" sz="1400" dirty="0" err="1">
                <a:latin typeface="Tahoma" pitchFamily="34" charset="0"/>
                <a:cs typeface="Tahoma" pitchFamily="34" charset="0"/>
              </a:rPr>
              <a:t>Choosing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between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Alternatives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: </a:t>
            </a:r>
            <a:r>
              <a:rPr lang="id-ID" sz="1400" dirty="0">
                <a:latin typeface="Tahoma" pitchFamily="34" charset="0"/>
                <a:cs typeface="Tahoma" pitchFamily="34" charset="0"/>
                <a:hlinkClick r:id="rId2"/>
              </a:rPr>
              <a:t>http://docs.roxen.com/pike/7.0/tutorial/statements/conditions.xml</a:t>
            </a:r>
            <a:endParaRPr lang="id-ID" sz="1400" dirty="0">
              <a:latin typeface="Tahoma" pitchFamily="34" charset="0"/>
              <a:cs typeface="Tahoma" pitchFamily="34" charset="0"/>
            </a:endParaRPr>
          </a:p>
          <a:p>
            <a:r>
              <a:rPr lang="id-ID" sz="1400" dirty="0" err="1">
                <a:latin typeface="Tahoma" pitchFamily="34" charset="0"/>
                <a:cs typeface="Tahoma" pitchFamily="34" charset="0"/>
              </a:rPr>
              <a:t>Getting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Controls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: </a:t>
            </a:r>
            <a:r>
              <a:rPr lang="id-ID" sz="1400" dirty="0">
                <a:latin typeface="Tahoma" pitchFamily="34" charset="0"/>
                <a:cs typeface="Tahoma" pitchFamily="34" charset="0"/>
                <a:hlinkClick r:id="rId3"/>
              </a:rPr>
              <a:t>http://aelinik.free.fr/c/ch10.htm</a:t>
            </a:r>
            <a:endParaRPr lang="en-US" sz="1400" dirty="0">
              <a:latin typeface="Tahoma" pitchFamily="34" charset="0"/>
              <a:cs typeface="Tahoma" pitchFamily="34" charset="0"/>
            </a:endParaRPr>
          </a:p>
          <a:p>
            <a:r>
              <a:rPr lang="en-US" sz="1400" dirty="0">
                <a:latin typeface="Tahoma" pitchFamily="34" charset="0"/>
                <a:cs typeface="Tahoma" pitchFamily="34" charset="0"/>
              </a:rPr>
              <a:t>Doing the Same Thing Over and Over: </a:t>
            </a:r>
            <a:r>
              <a:rPr lang="en-US" sz="1400" dirty="0">
                <a:latin typeface="Tahoma" pitchFamily="34" charset="0"/>
                <a:cs typeface="Tahoma" pitchFamily="34" charset="0"/>
                <a:hlinkClick r:id="rId4"/>
              </a:rPr>
              <a:t>http://aelinik.free.fr/c/ch07.htm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 </a:t>
            </a:r>
          </a:p>
          <a:p>
            <a:r>
              <a:rPr lang="en-US" sz="1400" dirty="0">
                <a:latin typeface="Tahoma" pitchFamily="34" charset="0"/>
                <a:cs typeface="Tahoma" pitchFamily="34" charset="0"/>
              </a:rPr>
              <a:t>https://www.tutorialspoint.com/cprogramming/c_goto_statement.htm</a:t>
            </a:r>
          </a:p>
          <a:p>
            <a:pPr>
              <a:buFontTx/>
              <a:buNone/>
            </a:pPr>
            <a:endParaRPr lang="id-ID" sz="1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92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51C8F-99DD-4519-891D-D8454F8F491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Segoe UI Semibold" pitchFamily="34" charset="0"/>
              </a:rPr>
              <a:t>THANK </a:t>
            </a:r>
            <a:r>
              <a:rPr lang="id-ID" cap="none">
                <a:latin typeface="Segoe UI Semibold" pitchFamily="34" charset="0"/>
              </a:rPr>
              <a:t>YOU</a:t>
            </a:r>
            <a:endParaRPr lang="id-ID" cap="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2ED79-F533-4FC0-9089-D46833ADD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18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Selection: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1100" dirty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1100" b="1" dirty="0">
                <a:latin typeface="Tahoma" pitchFamily="34" charset="0"/>
                <a:cs typeface="Tahoma" pitchFamily="34" charset="0"/>
              </a:rPr>
              <a:t>IF </a:t>
            </a:r>
            <a:r>
              <a:rPr lang="en-US" sz="1100" dirty="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sz="11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B92F47AD-F0DE-7EF5-8D61-7AEEE442DB07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1804252"/>
            <a:ext cx="5374357" cy="2421400"/>
            <a:chOff x="1020" y="1296"/>
            <a:chExt cx="4140" cy="225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99FB59B-5305-600D-B45B-E8DAE9307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" y="1424"/>
              <a:ext cx="208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59998AEE-C91A-E905-5F2A-96447B3E1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1296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768FF1DA-D6A6-E139-1C96-3992906FF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584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true</a:t>
              </a:r>
            </a:p>
            <a:p>
              <a:pPr eaLnBrk="0" hangingPunct="0"/>
              <a:endParaRPr lang="en-US" sz="14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504802F3-4013-BB18-021C-E47FAB45D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" y="3312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FE0727DA-3CB6-BC5B-13F8-F5AD3F458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318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EB16B045-9714-8E39-661A-01368971B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632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false</a:t>
              </a:r>
            </a:p>
            <a:p>
              <a:pPr eaLnBrk="0" hangingPunct="0"/>
              <a:endParaRPr lang="en-US" sz="14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BA28196-029A-064A-0DC1-DC8A84E34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B312875-B787-4733-2B17-E3AF806D5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0C1EDDD-F99E-9B9A-CAD3-B24331817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9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9E27BA45-338F-FB50-1887-3DAE4EF73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8" y="2496"/>
              <a:ext cx="1392" cy="232"/>
              <a:chOff x="0" y="0"/>
              <a:chExt cx="20000" cy="20000"/>
            </a:xfrm>
          </p:grpSpPr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1A194FF9-F3C7-2267-FF90-FED0FE3A5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546 h 20000"/>
                  <a:gd name="T4" fmla="*/ 0 w 20000"/>
                  <a:gd name="T5" fmla="*/ 1354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400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090280ED-41FF-91F2-95FC-838639071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2981624-797C-60FB-A0E4-A58F7B2A5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0" y="1672"/>
              <a:ext cx="2077" cy="560"/>
              <a:chOff x="0" y="0"/>
              <a:chExt cx="20000" cy="20000"/>
            </a:xfrm>
          </p:grpSpPr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CE735198-FD80-0101-3688-071F723BE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400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87DA15E8-2F7E-D5A5-D359-EFFED963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condition</a:t>
                </a:r>
              </a:p>
              <a:p>
                <a:pPr eaLnBrk="0" hangingPunct="0"/>
                <a:endParaRPr lang="en-US" sz="1400" b="1" dirty="0">
                  <a:latin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3AA3172-627A-127D-406B-3D845900BA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20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51CFD8E5-AE4D-8CC0-1444-0B5F8DE8D3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32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1400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F90CCA02-F193-C7D5-0E63-A304DD245A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40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 sz="1400"/>
            </a:p>
          </p:txBody>
        </p:sp>
      </p:grpSp>
    </p:spTree>
    <p:extLst>
      <p:ext uri="{BB962C8B-B14F-4D97-AF65-F5344CB8AC3E}">
        <p14:creationId xmlns:p14="http://schemas.microsoft.com/office/powerpoint/2010/main" val="70223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Selection: 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1400" b="1" dirty="0" err="1">
                <a:latin typeface="Tahoma" pitchFamily="34" charset="0"/>
                <a:cs typeface="Tahoma" pitchFamily="34" charset="0"/>
              </a:rPr>
              <a:t>Syntax</a:t>
            </a:r>
            <a:r>
              <a:rPr lang="id-ID" sz="1400" b="1" dirty="0">
                <a:latin typeface="Tahoma" pitchFamily="34" charset="0"/>
                <a:cs typeface="Tahoma" pitchFamily="34" charset="0"/>
              </a:rPr>
              <a:t> :</a:t>
            </a:r>
            <a:endParaRPr lang="id-ID" sz="1400" b="1" i="1" dirty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 err="1">
                <a:latin typeface="Tahoma" pitchFamily="34" charset="0"/>
                <a:cs typeface="Tahoma" pitchFamily="34" charset="0"/>
              </a:rPr>
              <a:t>if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(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boolean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expression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 err="1">
                <a:latin typeface="Tahoma" pitchFamily="34" charset="0"/>
                <a:cs typeface="Tahoma" pitchFamily="34" charset="0"/>
              </a:rPr>
              <a:t>else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b="1" i="1" dirty="0" err="1">
                <a:latin typeface="Tahoma" pitchFamily="34" charset="0"/>
                <a:cs typeface="Tahoma" pitchFamily="34" charset="0"/>
              </a:rPr>
              <a:t>or</a:t>
            </a:r>
            <a:endParaRPr lang="id-ID" sz="1400" b="1" i="1" dirty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 err="1">
                <a:latin typeface="Tahoma" pitchFamily="34" charset="0"/>
                <a:cs typeface="Tahoma" pitchFamily="34" charset="0"/>
              </a:rPr>
              <a:t>if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(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boolean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expression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){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  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   statement2;		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   ……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}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 err="1">
                <a:latin typeface="Tahoma" pitchFamily="34" charset="0"/>
                <a:cs typeface="Tahoma" pitchFamily="34" charset="0"/>
              </a:rPr>
              <a:t>else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{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   statement3;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   statement4;		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   …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509F31-5C41-B0A3-BC28-097AB055355B}"/>
              </a:ext>
            </a:extLst>
          </p:cNvPr>
          <p:cNvSpPr txBox="1"/>
          <p:nvPr/>
        </p:nvSpPr>
        <p:spPr>
          <a:xfrm>
            <a:off x="3570786" y="2549723"/>
            <a:ext cx="2069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400" dirty="0" err="1">
                <a:latin typeface="Tahoma" pitchFamily="34" charset="0"/>
                <a:cs typeface="Tahoma" pitchFamily="34" charset="0"/>
              </a:rPr>
              <a:t>Block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statement1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6B9D79-CD16-B22C-D143-823A16BA3C81}"/>
              </a:ext>
            </a:extLst>
          </p:cNvPr>
          <p:cNvSpPr txBox="1"/>
          <p:nvPr/>
        </p:nvSpPr>
        <p:spPr>
          <a:xfrm>
            <a:off x="3570786" y="4153768"/>
            <a:ext cx="2232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400" dirty="0" err="1">
                <a:latin typeface="Tahoma" pitchFamily="34" charset="0"/>
                <a:cs typeface="Tahoma" pitchFamily="34" charset="0"/>
              </a:rPr>
              <a:t>Block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statement2</a:t>
            </a:r>
            <a:endParaRPr lang="en-US" sz="1400" dirty="0"/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F5D691C2-06CD-86EB-16AE-69A0F161880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40762" y="1668522"/>
            <a:ext cx="2438400" cy="1449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975" lvl="1">
              <a:lnSpc>
                <a:spcPct val="90000"/>
              </a:lnSpc>
              <a:spcBef>
                <a:spcPts val="600"/>
              </a:spcBef>
            </a:pPr>
            <a:r>
              <a:rPr lang="id-ID" sz="1400" dirty="0">
                <a:latin typeface="Tahoma" pitchFamily="34" charset="0"/>
                <a:cs typeface="Tahoma" pitchFamily="34" charset="0"/>
              </a:rPr>
              <a:t>If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boolean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expression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resulting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in TRUE,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then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statement1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or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block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statement1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will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be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executed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,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if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FALSE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then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statement2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or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block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statement2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be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executed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B8963E00-7105-515F-6F26-0E3B3C6962AE}"/>
              </a:ext>
            </a:extLst>
          </p:cNvPr>
          <p:cNvSpPr>
            <a:spLocks/>
          </p:cNvSpPr>
          <p:nvPr/>
        </p:nvSpPr>
        <p:spPr bwMode="auto">
          <a:xfrm>
            <a:off x="3288676" y="2292815"/>
            <a:ext cx="288032" cy="854069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" name="AutoShape 5">
            <a:extLst>
              <a:ext uri="{FF2B5EF4-FFF2-40B4-BE49-F238E27FC236}">
                <a16:creationId xmlns:a16="http://schemas.microsoft.com/office/drawing/2014/main" id="{8D1DB0B3-83E5-D94A-24B9-0D5790F5154D}"/>
              </a:ext>
            </a:extLst>
          </p:cNvPr>
          <p:cNvSpPr>
            <a:spLocks/>
          </p:cNvSpPr>
          <p:nvPr/>
        </p:nvSpPr>
        <p:spPr bwMode="auto">
          <a:xfrm>
            <a:off x="3282754" y="3888557"/>
            <a:ext cx="288032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406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Selection: 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1400" dirty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IF-ELSE </a:t>
            </a:r>
            <a:r>
              <a:rPr lang="en-US" sz="1400" dirty="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sz="14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1BDC9EA-CE58-398F-C663-BA42ADE254EE}"/>
              </a:ext>
            </a:extLst>
          </p:cNvPr>
          <p:cNvGrpSpPr>
            <a:grpSpLocks/>
          </p:cNvGrpSpPr>
          <p:nvPr/>
        </p:nvGrpSpPr>
        <p:grpSpPr bwMode="auto">
          <a:xfrm>
            <a:off x="1331640" y="1921396"/>
            <a:ext cx="5809084" cy="2880320"/>
            <a:chOff x="264" y="1344"/>
            <a:chExt cx="4824" cy="225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72E0B18-C70F-02D4-048F-26D7978F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472"/>
              <a:ext cx="208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E4DFE7D8-7247-3A3F-0284-F43E8B83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134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6C21FC09-ECE8-F3CC-F1B8-7BACB62E5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632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F47C16B4-2E8B-6E8C-3EF6-73DC2EBD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3360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3268CA66-C104-9708-0326-05E3E025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3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5AB2EDA5-7688-40D0-1D29-C500E440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E29C9CF-08F2-BBFE-D6A7-B188CF11A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200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D569FB2-0BD4-2A7C-5ABD-F8F5B3BFE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2008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68009E6-0DF2-779B-4159-23E03BFC3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" y="3304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" name="Group 14">
              <a:extLst>
                <a:ext uri="{FF2B5EF4-FFF2-40B4-BE49-F238E27FC236}">
                  <a16:creationId xmlns:a16="http://schemas.microsoft.com/office/drawing/2014/main" id="{2289E6F1-1135-D5E2-2EFC-A0E3EB60E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544"/>
              <a:ext cx="1392" cy="232"/>
              <a:chOff x="0" y="0"/>
              <a:chExt cx="20000" cy="20000"/>
            </a:xfrm>
          </p:grpSpPr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E225043-B4C9-BFF5-C649-309583589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60AEAA11-2412-BD1D-AFC5-387F710CB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 1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20" name="Group 17">
              <a:extLst>
                <a:ext uri="{FF2B5EF4-FFF2-40B4-BE49-F238E27FC236}">
                  <a16:creationId xmlns:a16="http://schemas.microsoft.com/office/drawing/2014/main" id="{3BC5F08C-918F-FBF5-5E98-3A12D2DB3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8" y="1720"/>
              <a:ext cx="2077" cy="560"/>
              <a:chOff x="0" y="0"/>
              <a:chExt cx="20000" cy="20000"/>
            </a:xfrm>
          </p:grpSpPr>
          <p:sp>
            <p:nvSpPr>
              <p:cNvPr id="33" name="Freeform 18">
                <a:extLst>
                  <a:ext uri="{FF2B5EF4-FFF2-40B4-BE49-F238E27FC236}">
                    <a16:creationId xmlns:a16="http://schemas.microsoft.com/office/drawing/2014/main" id="{6E165C84-28B7-5760-AA9E-8E866DDF0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4" name="Rectangle 19">
                <a:extLst>
                  <a:ext uri="{FF2B5EF4-FFF2-40B4-BE49-F238E27FC236}">
                    <a16:creationId xmlns:a16="http://schemas.microsoft.com/office/drawing/2014/main" id="{9E3CE0C1-6033-E3C7-B80D-12D2DBAC3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5AC609-E165-28F2-F587-AF168CB1F6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" y="2000"/>
              <a:ext cx="2331" cy="1448"/>
              <a:chOff x="381" y="2152"/>
              <a:chExt cx="2331" cy="1448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6349405-5ECE-7A25-BF7E-F8843C654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2152"/>
                <a:ext cx="692" cy="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58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4FF9DEAD-B1F9-B49A-4F1F-4B272082B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2160"/>
                <a:ext cx="0" cy="130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83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38FC515-40F6-C989-E38B-9F80FB6E9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" y="3456"/>
                <a:ext cx="1627" cy="1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19983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EB1137C-B0AB-0EC5-C0F7-942F77F429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0" y="2696"/>
                <a:ext cx="1392" cy="232"/>
                <a:chOff x="0" y="0"/>
                <a:chExt cx="20000" cy="20000"/>
              </a:xfrm>
            </p:grpSpPr>
            <p:sp>
              <p:nvSpPr>
                <p:cNvPr id="27" name="Freeform 25">
                  <a:extLst>
                    <a:ext uri="{FF2B5EF4-FFF2-40B4-BE49-F238E27FC236}">
                      <a16:creationId xmlns:a16="http://schemas.microsoft.com/office/drawing/2014/main" id="{7E742D4D-6906-2C51-FF85-7043E0C09B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0" y="0"/>
                  <a:ext cx="20000" cy="19417"/>
                </a:xfrm>
                <a:custGeom>
                  <a:avLst/>
                  <a:gdLst>
                    <a:gd name="T0" fmla="*/ 19985 w 20000"/>
                    <a:gd name="T1" fmla="*/ 0 h 20000"/>
                    <a:gd name="T2" fmla="*/ 19985 w 20000"/>
                    <a:gd name="T3" fmla="*/ 13953 h 20000"/>
                    <a:gd name="T4" fmla="*/ 0 w 20000"/>
                    <a:gd name="T5" fmla="*/ 13953 h 20000"/>
                    <a:gd name="T6" fmla="*/ 0 w 20000"/>
                    <a:gd name="T7" fmla="*/ 0 h 20000"/>
                    <a:gd name="T8" fmla="*/ 1998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5" y="0"/>
                      </a:moveTo>
                      <a:lnTo>
                        <a:pt x="19985" y="19900"/>
                      </a:lnTo>
                      <a:lnTo>
                        <a:pt x="0" y="19900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32" name="Rectangle 26">
                  <a:extLst>
                    <a:ext uri="{FF2B5EF4-FFF2-40B4-BE49-F238E27FC236}">
                      <a16:creationId xmlns:a16="http://schemas.microsoft.com/office/drawing/2014/main" id="{A9DDA365-C2FA-5BC1-C251-EB684697F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712" y="3301"/>
                  <a:ext cx="14561" cy="1669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1400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statements 2</a:t>
                  </a:r>
                </a:p>
                <a:p>
                  <a:pPr eaLnBrk="0" hangingPunct="0"/>
                  <a:endParaRPr lang="en-US" sz="1400" b="1">
                    <a:latin typeface="Courier New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0824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5E6E-42F9-334F-91D6-F8336EC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Selection: NESTED-IF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BFB-D9C3-4748-A92F-013AC72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765" y="1389102"/>
            <a:ext cx="8093673" cy="3771900"/>
          </a:xfrm>
        </p:spPr>
        <p:txBody>
          <a:bodyPr>
            <a:normAutofit/>
          </a:bodyPr>
          <a:lstStyle/>
          <a:p>
            <a:r>
              <a:rPr lang="id-ID" sz="1400" dirty="0" err="1">
                <a:latin typeface="Tahoma" pitchFamily="34" charset="0"/>
                <a:cs typeface="Tahoma" pitchFamily="34" charset="0"/>
              </a:rPr>
              <a:t>Nested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selection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occurs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when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the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word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IF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appears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more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than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once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within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 IF </a:t>
            </a:r>
            <a:r>
              <a:rPr lang="id-ID" sz="1400" dirty="0" err="1">
                <a:latin typeface="Tahoma" pitchFamily="34" charset="0"/>
                <a:cs typeface="Tahoma" pitchFamily="34" charset="0"/>
              </a:rPr>
              <a:t>statement</a:t>
            </a:r>
            <a:r>
              <a:rPr lang="id-ID" sz="14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1400" b="1" dirty="0" err="1">
                <a:latin typeface="Tahoma" pitchFamily="34" charset="0"/>
                <a:cs typeface="Tahoma" pitchFamily="34" charset="0"/>
              </a:rPr>
              <a:t>Syntax</a:t>
            </a:r>
            <a:r>
              <a:rPr lang="id-ID" sz="1400" b="1" dirty="0">
                <a:latin typeface="Tahoma" pitchFamily="34" charset="0"/>
                <a:cs typeface="Tahoma" pitchFamily="34" charset="0"/>
              </a:rPr>
              <a:t> :</a:t>
            </a:r>
            <a:endParaRPr lang="id-ID" sz="1400" b="1" i="1" dirty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 err="1">
                <a:latin typeface="Tahoma" pitchFamily="34" charset="0"/>
                <a:cs typeface="Tahoma" pitchFamily="34" charset="0"/>
              </a:rPr>
              <a:t>if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(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boolean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expression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	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if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(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boolean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expression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)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		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if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(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boolean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expression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) statement3;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b="1" i="1" dirty="0" err="1">
                <a:latin typeface="Tahoma" pitchFamily="34" charset="0"/>
                <a:cs typeface="Tahoma" pitchFamily="34" charset="0"/>
              </a:rPr>
              <a:t>or</a:t>
            </a:r>
            <a:endParaRPr lang="id-ID" sz="1400" b="1" i="1" dirty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 err="1">
                <a:latin typeface="Tahoma" pitchFamily="34" charset="0"/>
                <a:cs typeface="Tahoma" pitchFamily="34" charset="0"/>
              </a:rPr>
              <a:t>if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(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boolean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expression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 err="1">
                <a:latin typeface="Tahoma" pitchFamily="34" charset="0"/>
                <a:cs typeface="Tahoma" pitchFamily="34" charset="0"/>
              </a:rPr>
              <a:t>else</a:t>
            </a:r>
            <a:endParaRPr lang="id-ID" sz="1400" i="1" dirty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	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if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(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boolean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expression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)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	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else</a:t>
            </a:r>
            <a:endParaRPr lang="id-ID" sz="1400" i="1" dirty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1400" i="1" dirty="0">
                <a:latin typeface="Tahoma" pitchFamily="34" charset="0"/>
                <a:cs typeface="Tahoma" pitchFamily="34" charset="0"/>
              </a:rPr>
              <a:t>		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if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(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boolean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1400" i="1" dirty="0" err="1">
                <a:latin typeface="Tahoma" pitchFamily="34" charset="0"/>
                <a:cs typeface="Tahoma" pitchFamily="34" charset="0"/>
              </a:rPr>
              <a:t>expression</a:t>
            </a:r>
            <a:r>
              <a:rPr lang="id-ID" sz="1400" i="1" dirty="0">
                <a:latin typeface="Tahoma" pitchFamily="34" charset="0"/>
                <a:cs typeface="Tahoma" pitchFamily="34" charset="0"/>
              </a:rPr>
              <a:t>) statement3;</a:t>
            </a:r>
          </a:p>
        </p:txBody>
      </p:sp>
    </p:spTree>
    <p:extLst>
      <p:ext uri="{BB962C8B-B14F-4D97-AF65-F5344CB8AC3E}">
        <p14:creationId xmlns:p14="http://schemas.microsoft.com/office/powerpoint/2010/main" val="2278493043"/>
      </p:ext>
    </p:extLst>
  </p:cSld>
  <p:clrMapOvr>
    <a:masterClrMapping/>
  </p:clrMapOvr>
</p:sld>
</file>

<file path=ppt/theme/theme1.xml><?xml version="1.0" encoding="utf-8"?>
<a:theme xmlns:a="http://schemas.openxmlformats.org/drawingml/2006/main" name="BOL 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INUS Learning Object Slide Template 2022" id="{8A765304-81F0-7E4E-8EF9-D1908F848890}" vid="{27FD703C-8EEE-4947-8F2C-FF74B997565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3786</Words>
  <Application>Microsoft Office PowerPoint</Application>
  <PresentationFormat>On-screen Show (16:10)</PresentationFormat>
  <Paragraphs>647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Courier New</vt:lpstr>
      <vt:lpstr>Edwardian Script ITC</vt:lpstr>
      <vt:lpstr>Eras Demi ITC</vt:lpstr>
      <vt:lpstr>Gill Sans MT Condensed</vt:lpstr>
      <vt:lpstr>Helvetica Neue</vt:lpstr>
      <vt:lpstr>OCRB</vt:lpstr>
      <vt:lpstr>Open Sans ExtraBold</vt:lpstr>
      <vt:lpstr>Open Sans Light</vt:lpstr>
      <vt:lpstr>Open Sans Semibold</vt:lpstr>
      <vt:lpstr>Segoe UI</vt:lpstr>
      <vt:lpstr>Segoe UI Light</vt:lpstr>
      <vt:lpstr>Segoe UI Semibold</vt:lpstr>
      <vt:lpstr>Symbol</vt:lpstr>
      <vt:lpstr>Tahoma</vt:lpstr>
      <vt:lpstr>Wingdings</vt:lpstr>
      <vt:lpstr>BOL NEW</vt:lpstr>
      <vt:lpstr>Custom Design</vt:lpstr>
      <vt:lpstr>21_BasicWhite</vt:lpstr>
      <vt:lpstr>Algorithm and Programming</vt:lpstr>
      <vt:lpstr>Outline</vt:lpstr>
      <vt:lpstr>Outline</vt:lpstr>
      <vt:lpstr>Selection Definition</vt:lpstr>
      <vt:lpstr>Selection: IF</vt:lpstr>
      <vt:lpstr>Selection: IF</vt:lpstr>
      <vt:lpstr>Selection: IF-ELSE</vt:lpstr>
      <vt:lpstr>Selection: IF-ELSE</vt:lpstr>
      <vt:lpstr>Selection: NESTED-IF</vt:lpstr>
      <vt:lpstr>Program Examples Using IF</vt:lpstr>
      <vt:lpstr>Program Examples Using IF</vt:lpstr>
      <vt:lpstr>Program Examples Using IF</vt:lpstr>
      <vt:lpstr>Program Examples Using IF-ELSE</vt:lpstr>
      <vt:lpstr>Program Examples Using IF-ELSE</vt:lpstr>
      <vt:lpstr>Selection: SWITCH-CASE</vt:lpstr>
      <vt:lpstr>Selection: SWITCH-CASE</vt:lpstr>
      <vt:lpstr>Selection: SWITCH-CASE</vt:lpstr>
      <vt:lpstr>Program Examples Using SWITCH-CASE</vt:lpstr>
      <vt:lpstr>?: Operator</vt:lpstr>
      <vt:lpstr>Program Examples</vt:lpstr>
      <vt:lpstr>Program Examples</vt:lpstr>
      <vt:lpstr>Program Examples</vt:lpstr>
      <vt:lpstr>Program Examples</vt:lpstr>
      <vt:lpstr>Repetition Definition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WHILE</vt:lpstr>
      <vt:lpstr>Repetition: WHILE</vt:lpstr>
      <vt:lpstr>Repetition: WHILE</vt:lpstr>
      <vt:lpstr>Repetition: WHILE</vt:lpstr>
      <vt:lpstr>Repetition: WHILE</vt:lpstr>
      <vt:lpstr>Repetition: DO-WHILE</vt:lpstr>
      <vt:lpstr>Repetition: DO-WHILE</vt:lpstr>
      <vt:lpstr>Repetition: DO-WHILE</vt:lpstr>
      <vt:lpstr>Repetition Operation</vt:lpstr>
      <vt:lpstr>Repetition Operation</vt:lpstr>
      <vt:lpstr>Break vs Continue</vt:lpstr>
      <vt:lpstr>Break vs Continue</vt:lpstr>
      <vt:lpstr>Go To and Label</vt:lpstr>
      <vt:lpstr>Error Type</vt:lpstr>
      <vt:lpstr>Error Type</vt:lpstr>
      <vt:lpstr>Error Type</vt:lpstr>
      <vt:lpstr>Error Type</vt:lpstr>
      <vt:lpstr>Error Type</vt:lpstr>
      <vt:lpstr>Error Type</vt:lpstr>
      <vt:lpstr>Error Type</vt:lpstr>
      <vt:lpstr>Example Labeling</vt:lpstr>
      <vt:lpstr>Summary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Bootstrap  Session  2 Vicon</dc:title>
  <dc:creator>Arief Agus Sukmandhani, S.Kom., MMSI</dc:creator>
  <cp:lastModifiedBy>Dini Anggraini</cp:lastModifiedBy>
  <cp:revision>430</cp:revision>
  <dcterms:created xsi:type="dcterms:W3CDTF">2021-03-08T19:47:02Z</dcterms:created>
  <dcterms:modified xsi:type="dcterms:W3CDTF">2024-08-08T08:24:08Z</dcterms:modified>
</cp:coreProperties>
</file>