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63" r:id="rId4"/>
    <p:sldId id="262" r:id="rId5"/>
    <p:sldId id="264" r:id="rId6"/>
    <p:sldId id="265" r:id="rId7"/>
    <p:sldId id="266" r:id="rId8"/>
    <p:sldId id="272" r:id="rId9"/>
    <p:sldId id="288" r:id="rId10"/>
    <p:sldId id="289" r:id="rId11"/>
    <p:sldId id="290" r:id="rId12"/>
    <p:sldId id="313" r:id="rId13"/>
    <p:sldId id="312" r:id="rId14"/>
    <p:sldId id="276" r:id="rId15"/>
    <p:sldId id="295" r:id="rId16"/>
    <p:sldId id="278" r:id="rId17"/>
    <p:sldId id="279" r:id="rId18"/>
    <p:sldId id="280" r:id="rId19"/>
    <p:sldId id="310" r:id="rId20"/>
    <p:sldId id="299" r:id="rId21"/>
    <p:sldId id="314" r:id="rId22"/>
    <p:sldId id="282" r:id="rId23"/>
    <p:sldId id="307" r:id="rId24"/>
    <p:sldId id="303" r:id="rId25"/>
    <p:sldId id="304" r:id="rId26"/>
    <p:sldId id="284" r:id="rId27"/>
    <p:sldId id="311" r:id="rId28"/>
    <p:sldId id="285" r:id="rId29"/>
    <p:sldId id="309" r:id="rId30"/>
    <p:sldId id="297" r:id="rId31"/>
    <p:sldId id="31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D46"/>
    <a:srgbClr val="660033"/>
    <a:srgbClr val="0F3874"/>
    <a:srgbClr val="24184E"/>
    <a:srgbClr val="9966FF"/>
    <a:srgbClr val="FF99CC"/>
    <a:srgbClr val="9933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5220" autoAdjust="0"/>
  </p:normalViewPr>
  <p:slideViewPr>
    <p:cSldViewPr snapToGrid="0">
      <p:cViewPr varScale="1">
        <p:scale>
          <a:sx n="68" d="100"/>
          <a:sy n="68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347851-B0BC-47BF-96FF-3DE29FF66D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1C675-39D9-48FD-82C9-4045ADB93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71839-D1FB-4A81-8F20-0B419E573CB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0119E-780D-41CA-9F1B-AB0DD8607E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95D68-3CAA-4E5D-A109-8407F39A86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94164-EF07-4C56-9614-2B150EF7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436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F3017-DA89-4144-8364-27AC8CA83AF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BBBE-E99C-4326-AD2B-25F29AAE1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4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38F0-1708-4C75-8D79-5B5FFFD5B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0376A-2432-463E-80C8-599503089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06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DB66-26B8-496A-9060-A4FCF692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0DB1C-3A12-48AA-90C9-CDAD42BB0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0FFE-A36B-4973-AB62-87CA8F69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6EA5ED-3D1C-482D-9CB7-37A1D1F0312E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3959-7669-43EA-BE06-BF9FBE72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6A0014-E08F-427B-8BB3-2D7829352882}"/>
              </a:ext>
            </a:extLst>
          </p:cNvPr>
          <p:cNvSpPr txBox="1">
            <a:spLocks/>
          </p:cNvSpPr>
          <p:nvPr userDrawn="1"/>
        </p:nvSpPr>
        <p:spPr>
          <a:xfrm>
            <a:off x="0" y="7143"/>
            <a:ext cx="12192000" cy="673893"/>
          </a:xfrm>
          <a:prstGeom prst="rect">
            <a:avLst/>
          </a:prstGeom>
          <a:solidFill>
            <a:srgbClr val="0F387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2995DA8-C00A-47C0-9E81-34FA41AC1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1720" y="81281"/>
            <a:ext cx="899160" cy="464820"/>
          </a:xfrm>
          <a:prstGeom prst="rect">
            <a:avLst/>
          </a:prstGeom>
          <a:solidFill>
            <a:srgbClr val="0F3874"/>
          </a:solidFill>
          <a:ln>
            <a:solidFill>
              <a:srgbClr val="0F3874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3A6B1E66-6168-46C1-8F63-475802A4BC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86E4D4B-E4E3-473F-89EF-76B07737A7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38699"/>
            <a:ext cx="599922" cy="5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2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ECD95-B658-4665-883E-3A62B03CD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8811E-F8B8-4D56-95A2-F4E2DD3EF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4D2A-5269-466C-B0AA-B68FE0A4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C874B1-F6F3-486A-AF68-71FE4D86E37E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1FD8-09F5-4A5F-BF69-59C9858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B254E3-2348-4A80-9C95-92804F5B6A8C}"/>
              </a:ext>
            </a:extLst>
          </p:cNvPr>
          <p:cNvSpPr txBox="1">
            <a:spLocks/>
          </p:cNvSpPr>
          <p:nvPr userDrawn="1"/>
        </p:nvSpPr>
        <p:spPr>
          <a:xfrm>
            <a:off x="0" y="7143"/>
            <a:ext cx="12192000" cy="673893"/>
          </a:xfrm>
          <a:prstGeom prst="rect">
            <a:avLst/>
          </a:prstGeom>
          <a:solidFill>
            <a:srgbClr val="0F387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449882-59BC-4C9E-B267-DBCEDA1C5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1720" y="81281"/>
            <a:ext cx="899160" cy="464820"/>
          </a:xfrm>
          <a:prstGeom prst="rect">
            <a:avLst/>
          </a:prstGeom>
          <a:solidFill>
            <a:srgbClr val="0F3874"/>
          </a:solidFill>
          <a:ln>
            <a:solidFill>
              <a:srgbClr val="0F3874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3A6B1E66-6168-46C1-8F63-475802A4BC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F7B4EA9-07F2-4560-ADE6-8946601308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38699"/>
            <a:ext cx="599922" cy="5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4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3A87-35DA-4944-B036-004F231A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671195"/>
            <a:ext cx="11856720" cy="67349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AFF4-5AC8-4C8A-B925-C85BEE4D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1825625"/>
            <a:ext cx="11856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AD24-A6AE-45BB-A454-9A0F09A3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B39A51-E74F-4F90-8315-1FCA20118F5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DB3F-E2C6-4499-B449-DDF7912B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13A25E8-7FF5-4EED-B3EB-70AB44F0821C}"/>
              </a:ext>
            </a:extLst>
          </p:cNvPr>
          <p:cNvSpPr txBox="1">
            <a:spLocks/>
          </p:cNvSpPr>
          <p:nvPr userDrawn="1"/>
        </p:nvSpPr>
        <p:spPr>
          <a:xfrm>
            <a:off x="0" y="7143"/>
            <a:ext cx="12192000" cy="673893"/>
          </a:xfrm>
          <a:prstGeom prst="rect">
            <a:avLst/>
          </a:prstGeom>
          <a:solidFill>
            <a:srgbClr val="1C1D4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04D8DD8-AD9E-4064-8F50-1F8B6796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1720" y="81281"/>
            <a:ext cx="899160" cy="464820"/>
          </a:xfrm>
          <a:prstGeom prst="rect">
            <a:avLst/>
          </a:prstGeom>
          <a:solidFill>
            <a:srgbClr val="1C1D46"/>
          </a:solidFill>
          <a:ln>
            <a:solidFill>
              <a:srgbClr val="1C1D46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3A6B1E66-6168-46C1-8F63-475802A4BC6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24B56E-7416-4DF6-BA6D-CCB8AE16132B}"/>
              </a:ext>
            </a:extLst>
          </p:cNvPr>
          <p:cNvCxnSpPr>
            <a:cxnSpLocks/>
          </p:cNvCxnSpPr>
          <p:nvPr userDrawn="1"/>
        </p:nvCxnSpPr>
        <p:spPr>
          <a:xfrm>
            <a:off x="167640" y="1405648"/>
            <a:ext cx="10276840" cy="0"/>
          </a:xfrm>
          <a:prstGeom prst="line">
            <a:avLst/>
          </a:prstGeom>
          <a:ln w="76200">
            <a:solidFill>
              <a:srgbClr val="1C1D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C4ACBC7-2A9E-73A4-B5A7-5AA0197863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35971" r="10414" b="35132"/>
          <a:stretch/>
        </p:blipFill>
        <p:spPr>
          <a:xfrm>
            <a:off x="172720" y="58930"/>
            <a:ext cx="1531793" cy="5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1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B0E5-3AD8-4579-8576-180C5F10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C885-5A46-460E-AB24-DEBC75D2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1E32-2B75-4C13-AD24-93EBEC68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C30B6D-2023-49EA-817D-73AE831B9339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E203-B7FC-49E8-A53A-A288262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1896D49-F21A-415D-BF5C-849F4AA981C3}"/>
              </a:ext>
            </a:extLst>
          </p:cNvPr>
          <p:cNvSpPr txBox="1">
            <a:spLocks/>
          </p:cNvSpPr>
          <p:nvPr userDrawn="1"/>
        </p:nvSpPr>
        <p:spPr>
          <a:xfrm>
            <a:off x="0" y="7143"/>
            <a:ext cx="12192000" cy="673893"/>
          </a:xfrm>
          <a:prstGeom prst="rect">
            <a:avLst/>
          </a:prstGeom>
          <a:solidFill>
            <a:srgbClr val="1C1D4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48B1980-05A2-4A21-80CE-7DBCD6B07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1720" y="81281"/>
            <a:ext cx="899160" cy="464820"/>
          </a:xfrm>
          <a:prstGeom prst="rect">
            <a:avLst/>
          </a:prstGeom>
          <a:solidFill>
            <a:srgbClr val="1C1D46"/>
          </a:solidFill>
          <a:ln>
            <a:solidFill>
              <a:srgbClr val="1C1D46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3A6B1E66-6168-46C1-8F63-475802A4BC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468A4F0-CC7E-12A8-1D05-19E96726F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35971" r="10414" b="35132"/>
          <a:stretch/>
        </p:blipFill>
        <p:spPr>
          <a:xfrm>
            <a:off x="172720" y="58930"/>
            <a:ext cx="1531793" cy="5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FBCC-2F5F-4FC7-BAC9-63454F716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560" y="1825625"/>
            <a:ext cx="5857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E654E-28F9-45C1-82E7-CADE2721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470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5B91B-3F07-47AA-BE82-253019DE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173628-6435-4B7B-A718-DD5C58524A1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26C4-0BED-4C34-A853-FB5A8255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D020D5-F335-4254-86D5-A8D162D2FF01}"/>
              </a:ext>
            </a:extLst>
          </p:cNvPr>
          <p:cNvSpPr txBox="1">
            <a:spLocks/>
          </p:cNvSpPr>
          <p:nvPr userDrawn="1"/>
        </p:nvSpPr>
        <p:spPr>
          <a:xfrm>
            <a:off x="0" y="7143"/>
            <a:ext cx="12192000" cy="673893"/>
          </a:xfrm>
          <a:prstGeom prst="rect">
            <a:avLst/>
          </a:prstGeom>
          <a:solidFill>
            <a:srgbClr val="1C1D4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D9F5DB8-F5B8-463A-9434-BED74F18C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1720" y="81281"/>
            <a:ext cx="899160" cy="464820"/>
          </a:xfrm>
          <a:prstGeom prst="rect">
            <a:avLst/>
          </a:prstGeom>
          <a:solidFill>
            <a:srgbClr val="1C1D46"/>
          </a:solidFill>
          <a:ln>
            <a:solidFill>
              <a:srgbClr val="1C1D46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3A6B1E66-6168-46C1-8F63-475802A4BC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180494-1751-46B1-966F-7261C126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671195"/>
            <a:ext cx="11856720" cy="67349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86BA02-BFD9-4AC5-B2D6-CC158173F7D6}"/>
              </a:ext>
            </a:extLst>
          </p:cNvPr>
          <p:cNvCxnSpPr>
            <a:cxnSpLocks/>
          </p:cNvCxnSpPr>
          <p:nvPr userDrawn="1"/>
        </p:nvCxnSpPr>
        <p:spPr>
          <a:xfrm>
            <a:off x="167640" y="1405648"/>
            <a:ext cx="10276840" cy="0"/>
          </a:xfrm>
          <a:prstGeom prst="line">
            <a:avLst/>
          </a:prstGeom>
          <a:ln w="76200">
            <a:solidFill>
              <a:srgbClr val="1C1D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7EBCD5D5-CAEA-5427-74FD-9DB146E84F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35971" r="10414" b="35132"/>
          <a:stretch/>
        </p:blipFill>
        <p:spPr>
          <a:xfrm>
            <a:off x="172720" y="58930"/>
            <a:ext cx="1531793" cy="5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4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89BF0-6F26-437D-98EB-616E3D954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BFA04-ADBD-4B1D-881D-48DB4C06E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131C6-37F4-49BD-888D-EB7D13E93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6EE37-3BB5-4BBF-975E-1A2228776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5CDCA-7912-4478-9E50-5959F23B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6E48AF-6DFF-414F-B68A-D1D6C0A4AAF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D199D-FA6F-4BE3-8C7E-F8C5C8C8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5A650FA-C420-4C19-AE14-3B360175C921}"/>
              </a:ext>
            </a:extLst>
          </p:cNvPr>
          <p:cNvSpPr txBox="1">
            <a:spLocks/>
          </p:cNvSpPr>
          <p:nvPr userDrawn="1"/>
        </p:nvSpPr>
        <p:spPr>
          <a:xfrm>
            <a:off x="0" y="7143"/>
            <a:ext cx="12192000" cy="673893"/>
          </a:xfrm>
          <a:prstGeom prst="rect">
            <a:avLst/>
          </a:prstGeom>
          <a:solidFill>
            <a:srgbClr val="1C1D4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E809AC-0235-42ED-927D-C4C110B2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1720" y="81281"/>
            <a:ext cx="899160" cy="464820"/>
          </a:xfrm>
          <a:prstGeom prst="rect">
            <a:avLst/>
          </a:prstGeom>
          <a:solidFill>
            <a:srgbClr val="1C1D46"/>
          </a:solidFill>
          <a:ln>
            <a:solidFill>
              <a:srgbClr val="1C1D46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3A6B1E66-6168-46C1-8F63-475802A4BC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58EE8D-D56F-4142-9B66-9D2A110E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671195"/>
            <a:ext cx="11856720" cy="67349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6C840F-7550-486E-AB7B-DE7C6F46D38F}"/>
              </a:ext>
            </a:extLst>
          </p:cNvPr>
          <p:cNvCxnSpPr>
            <a:cxnSpLocks/>
          </p:cNvCxnSpPr>
          <p:nvPr userDrawn="1"/>
        </p:nvCxnSpPr>
        <p:spPr>
          <a:xfrm>
            <a:off x="167640" y="1405648"/>
            <a:ext cx="10276840" cy="0"/>
          </a:xfrm>
          <a:prstGeom prst="line">
            <a:avLst/>
          </a:prstGeom>
          <a:ln w="76200">
            <a:solidFill>
              <a:srgbClr val="1C1D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4F4EE03B-1E98-5013-FE27-6E3390982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35971" r="10414" b="35132"/>
          <a:stretch/>
        </p:blipFill>
        <p:spPr>
          <a:xfrm>
            <a:off x="172720" y="58930"/>
            <a:ext cx="1531793" cy="5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8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AE36-BBC5-4ED3-87A8-66D73685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E9390-8320-4DBD-9716-580C91D8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D0394A-AF53-40F1-A971-81941CBB88C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33226-55E9-4F1A-BD39-2AB593BE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0400-730D-49BB-A5CB-1AC3857E5405}"/>
              </a:ext>
            </a:extLst>
          </p:cNvPr>
          <p:cNvSpPr txBox="1">
            <a:spLocks/>
          </p:cNvSpPr>
          <p:nvPr userDrawn="1"/>
        </p:nvSpPr>
        <p:spPr>
          <a:xfrm>
            <a:off x="0" y="7143"/>
            <a:ext cx="12192000" cy="673893"/>
          </a:xfrm>
          <a:prstGeom prst="rect">
            <a:avLst/>
          </a:prstGeom>
          <a:solidFill>
            <a:srgbClr val="1C1D4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B18962-8DD7-4033-94E8-3FBC119E8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1720" y="81281"/>
            <a:ext cx="899160" cy="464820"/>
          </a:xfrm>
          <a:prstGeom prst="rect">
            <a:avLst/>
          </a:prstGeom>
          <a:solidFill>
            <a:srgbClr val="1C1D46"/>
          </a:solidFill>
          <a:ln>
            <a:solidFill>
              <a:srgbClr val="1C1D46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3A6B1E66-6168-46C1-8F63-475802A4BC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7D60B1F-6D67-9972-9F74-8BD8FB438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35971" r="10414" b="35132"/>
          <a:stretch/>
        </p:blipFill>
        <p:spPr>
          <a:xfrm>
            <a:off x="172720" y="58930"/>
            <a:ext cx="1531793" cy="5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2C1C1-666F-4F38-BFBD-2519F342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4D0CEA-943E-4FEC-90AD-F2B79A94D40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8D1F-44C1-4B85-B891-EEEC2795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C9F1CA-0E81-4385-AC95-7B031E2EDDB3}"/>
              </a:ext>
            </a:extLst>
          </p:cNvPr>
          <p:cNvSpPr txBox="1">
            <a:spLocks/>
          </p:cNvSpPr>
          <p:nvPr userDrawn="1"/>
        </p:nvSpPr>
        <p:spPr>
          <a:xfrm>
            <a:off x="0" y="7143"/>
            <a:ext cx="12192000" cy="673893"/>
          </a:xfrm>
          <a:prstGeom prst="rect">
            <a:avLst/>
          </a:prstGeom>
          <a:solidFill>
            <a:srgbClr val="1C1D4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03D694-1E61-4573-B02E-FEF9EE5AA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1720" y="81281"/>
            <a:ext cx="899160" cy="464820"/>
          </a:xfrm>
          <a:prstGeom prst="rect">
            <a:avLst/>
          </a:prstGeom>
          <a:solidFill>
            <a:srgbClr val="1C1D46"/>
          </a:solidFill>
          <a:ln>
            <a:solidFill>
              <a:srgbClr val="1C1D46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3A6B1E66-6168-46C1-8F63-475802A4BC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2CCAA841-F633-D5D6-CA02-5CB676E465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35971" r="10414" b="35132"/>
          <a:stretch/>
        </p:blipFill>
        <p:spPr>
          <a:xfrm>
            <a:off x="172720" y="58930"/>
            <a:ext cx="1531793" cy="5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8887-CE4F-4CC1-A3E1-D4FF0FC1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FBAA-ED77-4A5F-AE98-C8F960F8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D6D85-BBF9-40DA-9D3F-96A4B46A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A6DB8-4C36-4D30-8E04-BAF67EE2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E131CF-F141-4B6C-BB4E-FEE762A750AF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28362-FB1D-4A13-8ED2-941B59D5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EC8C6D-D6ED-4B42-831A-A73B232876F3}"/>
              </a:ext>
            </a:extLst>
          </p:cNvPr>
          <p:cNvSpPr txBox="1">
            <a:spLocks/>
          </p:cNvSpPr>
          <p:nvPr userDrawn="1"/>
        </p:nvSpPr>
        <p:spPr>
          <a:xfrm>
            <a:off x="0" y="7143"/>
            <a:ext cx="12192000" cy="673893"/>
          </a:xfrm>
          <a:prstGeom prst="rect">
            <a:avLst/>
          </a:prstGeom>
          <a:solidFill>
            <a:srgbClr val="0F387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8A8F40A-2D24-4AAF-9038-3B5BED61E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1720" y="81281"/>
            <a:ext cx="899160" cy="464820"/>
          </a:xfrm>
          <a:prstGeom prst="rect">
            <a:avLst/>
          </a:prstGeom>
          <a:solidFill>
            <a:srgbClr val="0F3874"/>
          </a:solidFill>
          <a:ln>
            <a:solidFill>
              <a:srgbClr val="0F3874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3A6B1E66-6168-46C1-8F63-475802A4BC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3DA2F51-7B42-4B43-B7F3-15E71DF504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38699"/>
            <a:ext cx="599922" cy="5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E922-435A-4E23-ACC2-969767AE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8011A-4EA2-4BDF-8A76-393D9C637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3F065-C5AA-44BB-9662-3C699A377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2DCE-5D6F-42CF-B196-5E62A857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A46BEF-76EF-43BC-8760-1C60B2C37EF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0ED09-0D3B-45FB-821F-A304354D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60049C4-65E9-4D58-B642-7E58CB79AA71}"/>
              </a:ext>
            </a:extLst>
          </p:cNvPr>
          <p:cNvSpPr txBox="1">
            <a:spLocks/>
          </p:cNvSpPr>
          <p:nvPr userDrawn="1"/>
        </p:nvSpPr>
        <p:spPr>
          <a:xfrm>
            <a:off x="0" y="7143"/>
            <a:ext cx="12192000" cy="673893"/>
          </a:xfrm>
          <a:prstGeom prst="rect">
            <a:avLst/>
          </a:prstGeom>
          <a:solidFill>
            <a:srgbClr val="0F387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8E30423-715B-4C24-B101-B2941E636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1720" y="81281"/>
            <a:ext cx="899160" cy="464820"/>
          </a:xfrm>
          <a:prstGeom prst="rect">
            <a:avLst/>
          </a:prstGeom>
          <a:solidFill>
            <a:srgbClr val="0F3874"/>
          </a:solidFill>
          <a:ln>
            <a:solidFill>
              <a:srgbClr val="0F3874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3A6B1E66-6168-46C1-8F63-475802A4BC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DBC6CE8-36F9-4108-923B-4B868C96F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38699"/>
            <a:ext cx="599922" cy="5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6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88FAD-9F7A-4688-B3EA-6DB11C86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D12E8-FC04-4C96-B0DC-DD9D8A4F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E3D1-AA09-403B-9113-3DB4DA4EF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51B9-3025-44BC-8320-A6B588267680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0192-A43F-4418-B92D-FE0D26794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9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D8C5A9-7C89-4512-9A5E-9874D29CDF05}"/>
              </a:ext>
            </a:extLst>
          </p:cNvPr>
          <p:cNvSpPr/>
          <p:nvPr/>
        </p:nvSpPr>
        <p:spPr bwMode="auto">
          <a:xfrm>
            <a:off x="398834" y="258755"/>
            <a:ext cx="11516358" cy="6375310"/>
          </a:xfrm>
          <a:prstGeom prst="rect">
            <a:avLst/>
          </a:prstGeom>
          <a:solidFill>
            <a:srgbClr val="1C1D46"/>
          </a:solidFill>
          <a:ln w="9525">
            <a:solidFill>
              <a:srgbClr val="993366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F498C49-59A3-43B8-94F4-E36F45788DB3}"/>
              </a:ext>
            </a:extLst>
          </p:cNvPr>
          <p:cNvSpPr txBox="1">
            <a:spLocks/>
          </p:cNvSpPr>
          <p:nvPr/>
        </p:nvSpPr>
        <p:spPr>
          <a:xfrm>
            <a:off x="766906" y="1905506"/>
            <a:ext cx="10658188" cy="20313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“Comparing the Performance of Machine Learning Algorithms in Predicting Customer Churn"</a:t>
            </a: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D5DD1525-524A-4C65-BEB8-DCE1FB7DB17F}"/>
              </a:ext>
            </a:extLst>
          </p:cNvPr>
          <p:cNvSpPr txBox="1">
            <a:spLocks/>
          </p:cNvSpPr>
          <p:nvPr/>
        </p:nvSpPr>
        <p:spPr>
          <a:xfrm>
            <a:off x="3118917" y="4566553"/>
            <a:ext cx="607619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err="1">
                <a:latin typeface="Roboto" panose="02000000000000000000"/>
              </a:rPr>
              <a:t>Denta</a:t>
            </a:r>
            <a:r>
              <a:rPr lang="en-US" sz="2400" dirty="0">
                <a:latin typeface="Roboto" panose="02000000000000000000"/>
              </a:rPr>
              <a:t> </a:t>
            </a:r>
            <a:r>
              <a:rPr lang="en-US" sz="2400" dirty="0" err="1">
                <a:latin typeface="Roboto" panose="02000000000000000000"/>
              </a:rPr>
              <a:t>Winardi</a:t>
            </a:r>
            <a:endParaRPr lang="en-US" sz="24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837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10E0-84B9-8997-590D-15ECDF5A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809A-9B19-85C2-5484-A990458A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086" y="1755157"/>
            <a:ext cx="5351193" cy="4351338"/>
          </a:xfrm>
        </p:spPr>
        <p:txBody>
          <a:bodyPr>
            <a:noAutofit/>
          </a:bodyPr>
          <a:lstStyle/>
          <a:p>
            <a:pPr algn="just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Prancis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Spanyol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Jerman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laki-laki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CBF9-1A73-BEAE-F9FB-3C79511C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E9F1-565A-44FD-A3F6-75C861E19E87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A4B5-50CC-33D1-5389-A679502EA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9E566-B567-4D4E-B791-7DC240507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1" y="1674849"/>
            <a:ext cx="6384023" cy="45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A6E5-9661-F57D-A6AA-921EEDCD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A494-F7AD-32EE-FD20-1FC34696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869" y="1825625"/>
            <a:ext cx="5604412" cy="4351338"/>
          </a:xfrm>
        </p:spPr>
        <p:txBody>
          <a:bodyPr>
            <a:noAutofit/>
          </a:bodyPr>
          <a:lstStyle/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gender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perempuan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Jerman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Spanyol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terendah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Prancis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gender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laki-laki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justru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Prancis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Jerman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terendah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Spanyol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058F-D552-B4CC-602B-531D4F51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F65-E0FB-4CBC-8F1B-B7108FA27C0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06DC-94AA-0B05-F1B0-4D79EE342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EE506-A276-4160-B16E-B7891B32C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509903"/>
            <a:ext cx="6153834" cy="52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5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A6E5-9661-F57D-A6AA-921EEDCD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A494-F7AD-32EE-FD20-1FC34696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869" y="1825625"/>
            <a:ext cx="5604412" cy="4351338"/>
          </a:xfrm>
        </p:spPr>
        <p:txBody>
          <a:bodyPr>
            <a:noAutofit/>
          </a:bodyPr>
          <a:lstStyle/>
          <a:p>
            <a:pPr algn="just"/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 dengan gaji tinggi dan usia tua lebih cenderung tidak loyal ke bank daripada yang lebih muda dengan gaji yang sama 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058F-D552-B4CC-602B-531D4F51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F65-E0FB-4CBC-8F1B-B7108FA27C0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06DC-94AA-0B05-F1B0-4D79EE342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AE0A8-1088-4C50-9E5A-1875942F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1641070"/>
            <a:ext cx="5604412" cy="40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1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A6E5-9661-F57D-A6AA-921EEDCD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A494-F7AD-32EE-FD20-1FC34696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869" y="1825625"/>
            <a:ext cx="5604412" cy="4351338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Negara Francis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 loyal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jerman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058F-D552-B4CC-602B-531D4F51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8F65-E0FB-4CBC-8F1B-B7108FA27C0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06DC-94AA-0B05-F1B0-4D79EE342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98A0E-9366-46FA-89B1-19AA46327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5" y="1777604"/>
            <a:ext cx="6082514" cy="414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4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34D-95A0-388F-3ED8-0175FBF3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72D68-6BE6-9D42-EBD9-E3B233991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3795-AFC2-4469-140C-45DCE470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BBA4-E086-49F2-A85D-85848996C51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5836-C24E-1F59-6915-64483A1F9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4808-3C78-85DD-1502-968D1F25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CD56-61BF-CFAC-4DE7-AA3F6EBB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Dilakukan</a:t>
            </a:r>
            <a:r>
              <a:rPr lang="en-US" dirty="0"/>
              <a:t> split data </a:t>
            </a:r>
            <a:r>
              <a:rPr lang="en-US" dirty="0" err="1"/>
              <a:t>untuk</a:t>
            </a:r>
            <a:r>
              <a:rPr lang="en-US" dirty="0"/>
              <a:t> training set dan testing 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lvl="1"/>
            <a:r>
              <a:rPr lang="en-US" dirty="0" err="1"/>
              <a:t>Test_size</a:t>
            </a:r>
            <a:r>
              <a:rPr lang="en-US" dirty="0"/>
              <a:t> = 0.2</a:t>
            </a:r>
          </a:p>
          <a:p>
            <a:pPr lvl="1"/>
            <a:r>
              <a:rPr lang="en-US" dirty="0"/>
              <a:t>Stratify = y</a:t>
            </a:r>
          </a:p>
          <a:p>
            <a:pPr lvl="1"/>
            <a:r>
              <a:rPr lang="en-US" dirty="0" err="1"/>
              <a:t>Random_state</a:t>
            </a:r>
            <a:r>
              <a:rPr lang="en-US" dirty="0"/>
              <a:t> = 42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E90F-CDF0-D036-AAFC-497FF018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F62E-F312-4D0B-BBF3-0861CC75963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5A1-F5C1-A9D0-2FAA-8D6D1EED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0A59-3818-ED6E-1B7C-C7F6A2C2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2D65-DD77-DA40-37EE-3E07A56E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A868-0A81-3CE5-3E02-E3BCFD8E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BA3C-400D-4CD8-A23F-7D782DA0591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E03D-B782-AC14-4EEB-AD667D78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2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C5E5-7358-7BA4-6163-F0E8E690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9B0A-E56E-02B2-A99E-14E88AC2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1948-C0EB-4FCE-DBDF-C90E55F5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FB3-B362-4DAE-B53F-F63E13398989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D325-DFD0-AAC3-AB38-891FABB5A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1963-0B4B-5F40-F281-EBCD94A6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6E77-D276-903E-4620-642C3ED3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transformation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data yang </a:t>
            </a:r>
            <a:r>
              <a:rPr lang="en-US" dirty="0" err="1"/>
              <a:t>dipelajari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Numerical : </a:t>
            </a:r>
            <a:r>
              <a:rPr lang="en-US" dirty="0" err="1"/>
              <a:t>RobustScaler</a:t>
            </a:r>
            <a:endParaRPr lang="en-US" dirty="0"/>
          </a:p>
          <a:p>
            <a:pPr lvl="1"/>
            <a:r>
              <a:rPr lang="en-US" dirty="0"/>
              <a:t>Categorical : </a:t>
            </a:r>
            <a:r>
              <a:rPr lang="en-US" dirty="0" err="1"/>
              <a:t>LabelEncoding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0902-6175-9192-2238-26F0E45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07F1-2CB9-4821-A9F1-F92BAADDD885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A483-AC3B-4303-FDCE-2DBB675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9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1963-0B4B-5F40-F281-EBCD94A6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6E77-D276-903E-4620-642C3ED3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Spearrman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0902-6175-9192-2238-26F0E45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07F1-2CB9-4821-A9F1-F92BAADDD885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A483-AC3B-4303-FDCE-2DBB675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39DB6-7C32-4A4D-9816-1084C8E9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1720" y="81281"/>
            <a:ext cx="899160" cy="464820"/>
          </a:xfrm>
          <a:prstGeom prst="rect">
            <a:avLst/>
          </a:prstGeom>
        </p:spPr>
        <p:txBody>
          <a:bodyPr/>
          <a:lstStyle/>
          <a:p>
            <a:fld id="{3A6B1E66-6168-46C1-8F63-475802A4BC6B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3B0EF6-7CD4-4782-8E90-A8A57A3A3FCE}"/>
              </a:ext>
            </a:extLst>
          </p:cNvPr>
          <p:cNvSpPr/>
          <p:nvPr/>
        </p:nvSpPr>
        <p:spPr bwMode="auto">
          <a:xfrm>
            <a:off x="6792686" y="731519"/>
            <a:ext cx="5288737" cy="6120775"/>
          </a:xfrm>
          <a:prstGeom prst="rect">
            <a:avLst/>
          </a:prstGeom>
          <a:solidFill>
            <a:srgbClr val="1C1D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65B1A2-21E0-425F-A507-07A62F408E63}"/>
              </a:ext>
            </a:extLst>
          </p:cNvPr>
          <p:cNvGrpSpPr/>
          <p:nvPr/>
        </p:nvGrpSpPr>
        <p:grpSpPr>
          <a:xfrm>
            <a:off x="8766317" y="1504016"/>
            <a:ext cx="1341474" cy="1435983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25E6D59-9CD9-4F8B-9F4C-191A578A8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63AE21A-5E4F-47FE-9CF1-87A990925B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A6BD42E-1B73-4055-8A25-1C17CA945E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21DD1C-745E-4AAB-90BA-C03F1541F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7435EC5-283A-47EE-8C1C-D04C2410F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CAC5AA7-C2A4-4E15-AE92-FB0917F2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D0AF183-B075-4255-A43D-2C601B606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2">
            <a:extLst>
              <a:ext uri="{FF2B5EF4-FFF2-40B4-BE49-F238E27FC236}">
                <a16:creationId xmlns:a16="http://schemas.microsoft.com/office/drawing/2014/main" id="{7879E46F-536D-4798-9195-EE9B13040369}"/>
              </a:ext>
            </a:extLst>
          </p:cNvPr>
          <p:cNvSpPr txBox="1">
            <a:spLocks/>
          </p:cNvSpPr>
          <p:nvPr/>
        </p:nvSpPr>
        <p:spPr>
          <a:xfrm>
            <a:off x="7300066" y="3429000"/>
            <a:ext cx="4273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Presentation Outline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6EFFAE-75A8-45A0-8F28-015D27EABBC3}"/>
              </a:ext>
            </a:extLst>
          </p:cNvPr>
          <p:cNvSpPr/>
          <p:nvPr/>
        </p:nvSpPr>
        <p:spPr bwMode="auto">
          <a:xfrm>
            <a:off x="274569" y="737224"/>
            <a:ext cx="5408644" cy="6120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328ADB-BEA5-4507-8EBD-1C4D7EB88F62}"/>
              </a:ext>
            </a:extLst>
          </p:cNvPr>
          <p:cNvSpPr txBox="1"/>
          <p:nvPr/>
        </p:nvSpPr>
        <p:spPr>
          <a:xfrm>
            <a:off x="274569" y="755205"/>
            <a:ext cx="539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5C1B7B-22C1-4F71-83AC-73546776A4BD}"/>
              </a:ext>
            </a:extLst>
          </p:cNvPr>
          <p:cNvSpPr txBox="1"/>
          <p:nvPr/>
        </p:nvSpPr>
        <p:spPr>
          <a:xfrm>
            <a:off x="1162360" y="1031902"/>
            <a:ext cx="453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Business Objectives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F5B73-6DB1-4679-BF24-7968455EEA1A}"/>
              </a:ext>
            </a:extLst>
          </p:cNvPr>
          <p:cNvSpPr txBox="1"/>
          <p:nvPr/>
        </p:nvSpPr>
        <p:spPr>
          <a:xfrm>
            <a:off x="1162359" y="1268941"/>
            <a:ext cx="453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Model Objectives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B91F7-2FD7-49F9-9CEB-5A9AB6F204A1}"/>
              </a:ext>
            </a:extLst>
          </p:cNvPr>
          <p:cNvSpPr txBox="1"/>
          <p:nvPr/>
        </p:nvSpPr>
        <p:spPr>
          <a:xfrm>
            <a:off x="1169083" y="1512560"/>
            <a:ext cx="453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Model Success Criteria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3C771A-CD3D-4E26-AB3E-B3D52DCFFE85}"/>
              </a:ext>
            </a:extLst>
          </p:cNvPr>
          <p:cNvSpPr txBox="1"/>
          <p:nvPr/>
        </p:nvSpPr>
        <p:spPr>
          <a:xfrm>
            <a:off x="319620" y="2081231"/>
            <a:ext cx="539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428A8C-C6D5-4721-9EE4-5F2AEAD1F310}"/>
              </a:ext>
            </a:extLst>
          </p:cNvPr>
          <p:cNvSpPr txBox="1"/>
          <p:nvPr/>
        </p:nvSpPr>
        <p:spPr>
          <a:xfrm>
            <a:off x="298398" y="2385943"/>
            <a:ext cx="539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5AC8-80BB-4543-BDD7-5FC2A3F25B72}"/>
              </a:ext>
            </a:extLst>
          </p:cNvPr>
          <p:cNvSpPr txBox="1"/>
          <p:nvPr/>
        </p:nvSpPr>
        <p:spPr>
          <a:xfrm>
            <a:off x="1070450" y="2675947"/>
            <a:ext cx="447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Missing value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C5783D-7C03-4664-B823-C33DEC897666}"/>
              </a:ext>
            </a:extLst>
          </p:cNvPr>
          <p:cNvSpPr txBox="1"/>
          <p:nvPr/>
        </p:nvSpPr>
        <p:spPr>
          <a:xfrm>
            <a:off x="1070450" y="2899479"/>
            <a:ext cx="447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A6894A-81DA-B220-C899-B3030CC3A46A}"/>
              </a:ext>
            </a:extLst>
          </p:cNvPr>
          <p:cNvSpPr txBox="1"/>
          <p:nvPr/>
        </p:nvSpPr>
        <p:spPr>
          <a:xfrm>
            <a:off x="1175807" y="1780863"/>
            <a:ext cx="453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Description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40A46A-6EBA-DBAD-C310-C33980A033F5}"/>
              </a:ext>
            </a:extLst>
          </p:cNvPr>
          <p:cNvSpPr txBox="1"/>
          <p:nvPr/>
        </p:nvSpPr>
        <p:spPr>
          <a:xfrm>
            <a:off x="319620" y="3147243"/>
            <a:ext cx="539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A380F7-AC65-1367-996E-A96026145C69}"/>
              </a:ext>
            </a:extLst>
          </p:cNvPr>
          <p:cNvSpPr txBox="1"/>
          <p:nvPr/>
        </p:nvSpPr>
        <p:spPr>
          <a:xfrm>
            <a:off x="1070449" y="3544524"/>
            <a:ext cx="447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Feature Transformation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E09E3-217E-D647-00F3-422A6C918BF6}"/>
              </a:ext>
            </a:extLst>
          </p:cNvPr>
          <p:cNvSpPr txBox="1"/>
          <p:nvPr/>
        </p:nvSpPr>
        <p:spPr>
          <a:xfrm>
            <a:off x="1070448" y="3781826"/>
            <a:ext cx="447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E742C2-587E-34F6-31F1-658B9D448842}"/>
              </a:ext>
            </a:extLst>
          </p:cNvPr>
          <p:cNvSpPr txBox="1"/>
          <p:nvPr/>
        </p:nvSpPr>
        <p:spPr>
          <a:xfrm>
            <a:off x="319620" y="4012120"/>
            <a:ext cx="539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69B71-743E-AB28-53BC-C66D3CB177B1}"/>
              </a:ext>
            </a:extLst>
          </p:cNvPr>
          <p:cNvSpPr txBox="1"/>
          <p:nvPr/>
        </p:nvSpPr>
        <p:spPr>
          <a:xfrm>
            <a:off x="1070447" y="4303976"/>
            <a:ext cx="4472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Random Forest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XGBoost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AdaBoost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Grid Search </a:t>
            </a:r>
            <a:r>
              <a:rPr lang="en-US" sz="1600" b="1" dirty="0" err="1">
                <a:solidFill>
                  <a:schemeClr val="bg1"/>
                </a:solidFill>
              </a:rPr>
              <a:t>Croos</a:t>
            </a:r>
            <a:r>
              <a:rPr lang="en-US" sz="1600" b="1" dirty="0">
                <a:solidFill>
                  <a:schemeClr val="bg1"/>
                </a:solidFill>
              </a:rPr>
              <a:t> Validation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ROC Curve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Comparation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DB5775-2EB8-5E8F-C00F-11F4D48FA001}"/>
              </a:ext>
            </a:extLst>
          </p:cNvPr>
          <p:cNvSpPr txBox="1"/>
          <p:nvPr/>
        </p:nvSpPr>
        <p:spPr>
          <a:xfrm>
            <a:off x="266290" y="6156153"/>
            <a:ext cx="539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Conclusions and Recommendations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D208B-E640-4911-9786-B020916C0339}"/>
              </a:ext>
            </a:extLst>
          </p:cNvPr>
          <p:cNvSpPr/>
          <p:nvPr/>
        </p:nvSpPr>
        <p:spPr>
          <a:xfrm>
            <a:off x="298398" y="5873636"/>
            <a:ext cx="1788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Fitur</a:t>
            </a:r>
            <a:r>
              <a:rPr lang="en-US" b="1" dirty="0">
                <a:solidFill>
                  <a:schemeClr val="bg1"/>
                </a:solidFill>
              </a:rPr>
              <a:t> Importance</a:t>
            </a:r>
          </a:p>
        </p:txBody>
      </p:sp>
    </p:spTree>
    <p:extLst>
      <p:ext uri="{BB962C8B-B14F-4D97-AF65-F5344CB8AC3E}">
        <p14:creationId xmlns:p14="http://schemas.microsoft.com/office/powerpoint/2010/main" val="12597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2200-700A-58C4-DB33-DB798AB2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62B6-E345-AB55-78A9-E0BA378B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330" y="6433625"/>
            <a:ext cx="2743200" cy="365125"/>
          </a:xfrm>
        </p:spPr>
        <p:txBody>
          <a:bodyPr/>
          <a:lstStyle/>
          <a:p>
            <a:fld id="{78E3B371-9860-4D37-85F7-375409EADF79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21CE-07FF-BD2C-7520-9B72D4AD4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0A01D-D037-D27B-E1F6-F5BBD138757E}"/>
              </a:ext>
            </a:extLst>
          </p:cNvPr>
          <p:cNvSpPr txBox="1"/>
          <p:nvPr/>
        </p:nvSpPr>
        <p:spPr>
          <a:xfrm>
            <a:off x="3930735" y="2286119"/>
            <a:ext cx="26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3A313-26FA-4B7B-818F-C5DF30217774}"/>
              </a:ext>
            </a:extLst>
          </p:cNvPr>
          <p:cNvSpPr/>
          <p:nvPr/>
        </p:nvSpPr>
        <p:spPr>
          <a:xfrm>
            <a:off x="299329" y="13627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lvl="1"/>
            <a:r>
              <a:rPr lang="en-US" dirty="0" err="1"/>
              <a:t>Menghapus</a:t>
            </a:r>
            <a:r>
              <a:rPr lang="en-US" dirty="0"/>
              <a:t> feature </a:t>
            </a:r>
            <a:r>
              <a:rPr lang="en-US" dirty="0" err="1"/>
              <a:t>kolom</a:t>
            </a:r>
            <a:r>
              <a:rPr lang="en-US" dirty="0"/>
              <a:t> input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(Spearman).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A7DBA-EE1E-43C7-86A8-C9CA901F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7" y="2655451"/>
            <a:ext cx="735432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94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2200-700A-58C4-DB33-DB798AB2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62B6-E345-AB55-78A9-E0BA378B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330" y="6433625"/>
            <a:ext cx="2743200" cy="365125"/>
          </a:xfrm>
        </p:spPr>
        <p:txBody>
          <a:bodyPr/>
          <a:lstStyle/>
          <a:p>
            <a:fld id="{78E3B371-9860-4D37-85F7-375409EADF79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21CE-07FF-BD2C-7520-9B72D4AD4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3A313-26FA-4B7B-818F-C5DF30217774}"/>
              </a:ext>
            </a:extLst>
          </p:cNvPr>
          <p:cNvSpPr/>
          <p:nvPr/>
        </p:nvSpPr>
        <p:spPr>
          <a:xfrm>
            <a:off x="299329" y="152516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mutual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8180F9-18E1-4E7E-9BAF-8070A177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745" y="2189912"/>
            <a:ext cx="305548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1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8E75-0364-9D9F-EF2F-EE1C0BE1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DFD1C-E942-3323-DC63-7568FA569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54AC-77B0-1BDA-AF8B-2889CEA2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5C39-0811-4FCE-94B5-A3FFD302A7F1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773F-BA58-9B2C-75CE-2FFD43EBF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7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598F-575A-49D6-88B8-2C146738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37FE-AFD2-4D29-BF09-D726AEB3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2" y="1469782"/>
            <a:ext cx="7197188" cy="4351338"/>
          </a:xfrm>
        </p:spPr>
        <p:txBody>
          <a:bodyPr>
            <a:noAutofit/>
          </a:bodyPr>
          <a:lstStyle/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0.90,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90%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0.57,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57%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0.88,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88%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terdeteksi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model,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0.63,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63%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terdeteksi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model.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harmonic mean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dan recall. F1-score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0.89,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F1-score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0.60.</a:t>
            </a:r>
          </a:p>
          <a:p>
            <a:pPr algn="just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0.83,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83%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data testing.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precision, recall, dan F1-score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23D4-2A66-4A0E-944D-2335B728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9A51-E74F-4F90-8315-1FCA20118F5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C5933-BA00-4944-B74D-937B886B2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236DA-38D3-4A73-94E7-9B189C97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03" y="1716933"/>
            <a:ext cx="4525789" cy="216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7A187-1109-4477-9D5E-BB879B0C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8" y="4129834"/>
            <a:ext cx="3610479" cy="11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6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598F-575A-49D6-88B8-2C146738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XGBOOST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23D4-2A66-4A0E-944D-2335B728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9A51-E74F-4F90-8315-1FCA20118F5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C5933-BA00-4944-B74D-937B886B2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02251-EFE6-465B-9B10-DF08FFA8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4" y="1714261"/>
            <a:ext cx="4696480" cy="22809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1767BE-A02C-4322-8D5C-1BA1AD3547CC}"/>
              </a:ext>
            </a:extLst>
          </p:cNvPr>
          <p:cNvSpPr/>
          <p:nvPr/>
        </p:nvSpPr>
        <p:spPr>
          <a:xfrm>
            <a:off x="5575299" y="1722518"/>
            <a:ext cx="6185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keakuratan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Precision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0.90 dan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0.56.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model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Recall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0.87 dan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   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0.64.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F1score: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ratarata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precision dan recall.   F1 score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0.89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0.60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keakuratan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Accuracy pada model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0.82.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 average: rata-rata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precision, recall, dan f1-score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kemunculan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 testing.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BB4022-2CF3-4756-B4C6-E4DFC980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36" y="4448431"/>
            <a:ext cx="3515216" cy="10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3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598F-575A-49D6-88B8-2C146738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AdaBoost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37FE-AFD2-4D29-BF09-D726AEB3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29" y="1825625"/>
            <a:ext cx="6583750" cy="4351338"/>
          </a:xfrm>
        </p:spPr>
        <p:txBody>
          <a:bodyPr>
            <a:noAutofit/>
          </a:bodyPr>
          <a:lstStyle/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0 (0.91)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1 (0.52).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0 (0.84),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1 (0.68).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0 (0.87)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1 (0.59).</a:t>
            </a:r>
          </a:p>
          <a:p>
            <a:pPr algn="just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0.81,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81%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data testing.</a:t>
            </a:r>
          </a:p>
          <a:p>
            <a:pPr algn="just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0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macro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weighted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1.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23D4-2A66-4A0E-944D-2335B728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9A51-E74F-4F90-8315-1FCA20118F5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C5933-BA00-4944-B74D-937B886B2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28B96-C89E-440F-AA3F-FE4689EF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7" y="1928614"/>
            <a:ext cx="4925112" cy="2066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25E8B-DB67-4BDB-AD35-5CF3549E2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61" y="4480195"/>
            <a:ext cx="3745624" cy="121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7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ECBC-D5DA-85AF-E5CF-F656E23C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Grid Search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1F5B-E4C0-7033-FA8C-BF2CA7DA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Nilai fold cv = 5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F883-7682-0FFF-1BE7-1D098FB3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EA5A-D09D-49AA-A27F-807367F50CD1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353A-A597-C345-C295-6A523D367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79112-A5E8-41D5-B21E-E803A5B1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0" y="2411638"/>
            <a:ext cx="7544853" cy="168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C9F43-04CF-4306-8E6D-D4A15881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8" y="4325457"/>
            <a:ext cx="683037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04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8822-8177-67FC-9F6D-802A8410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B9F6-2A1F-1304-583F-0CDB0116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506-D0E8-4F75-98A7-BAAFB08C66D8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DA57-9BAA-3AFB-8968-C9D83744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12545D-BE92-4D41-86B0-0897FEE3D827}"/>
              </a:ext>
            </a:extLst>
          </p:cNvPr>
          <p:cNvSpPr/>
          <p:nvPr/>
        </p:nvSpPr>
        <p:spPr>
          <a:xfrm>
            <a:off x="6090920" y="1683549"/>
            <a:ext cx="57935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pada ROC Curve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seberapa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machine learning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machine learning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AUC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0.847,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729D0-FADF-4048-B9F8-C0A24603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3" y="1469782"/>
            <a:ext cx="5549206" cy="37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7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8822-8177-67FC-9F6D-802A8410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Perbandingan</a:t>
            </a:r>
            <a:r>
              <a:rPr lang="en-US" dirty="0"/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B9F6-2A1F-1304-583F-0CDB0116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506-D0E8-4F75-98A7-BAAFB08C66D8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DA57-9BAA-3AFB-8968-C9D83744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F19F8-7DC0-F0ED-918D-04B62FE1F828}"/>
              </a:ext>
            </a:extLst>
          </p:cNvPr>
          <p:cNvSpPr txBox="1"/>
          <p:nvPr/>
        </p:nvSpPr>
        <p:spPr>
          <a:xfrm>
            <a:off x="474961" y="3718727"/>
            <a:ext cx="48029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Success Criteria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&gt; 0.8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&gt; 0.8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 (AUC &gt; 0.8)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12545D-BE92-4D41-86B0-0897FEE3D827}"/>
              </a:ext>
            </a:extLst>
          </p:cNvPr>
          <p:cNvSpPr/>
          <p:nvPr/>
        </p:nvSpPr>
        <p:spPr>
          <a:xfrm>
            <a:off x="5713828" y="1589151"/>
            <a:ext cx="57935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pada model AdaBoost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Selisih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pada model AdaBoost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overfitting pada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D65CC-CCF7-4032-8D6C-8893DCF8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2" y="1589151"/>
            <a:ext cx="4326243" cy="20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6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8822-8177-67FC-9F6D-802A8410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Fitur</a:t>
            </a:r>
            <a:r>
              <a:rPr lang="en-US" dirty="0"/>
              <a:t> Importance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B9F6-2A1F-1304-583F-0CDB0116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506-D0E8-4F75-98A7-BAAFB08C66D8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DA57-9BAA-3AFB-8968-C9D83744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629887-D430-4CE7-B3A9-A6C6880A06EE}"/>
              </a:ext>
            </a:extLst>
          </p:cNvPr>
          <p:cNvSpPr/>
          <p:nvPr/>
        </p:nvSpPr>
        <p:spPr>
          <a:xfrm>
            <a:off x="5443220" y="1576857"/>
            <a:ext cx="62280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berpengaruh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estimated_salary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 0.355,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balance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0.210.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credit_score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age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0.150 dan 0.140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0.05,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tenure,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products_number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country_France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country_Spain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active_member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gender_Male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credit_card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442D6-8B0C-452C-8C72-16BDC9C59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76857"/>
            <a:ext cx="479174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FCC9-45A1-FF8C-5E97-FB0794D3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CCB49-F93F-38F4-9B3D-8ABADA1D9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6C79-B0F6-86E1-AA17-DD23C7CD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26A1-132F-42A1-BB7C-52F0DED3625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5766-8F95-6A6E-5648-DD85003B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82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681F-15E9-6683-B148-514D4D97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A18D-5ADC-1E52-7333-1F8AAE65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loyal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saldo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churn juga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cenderung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</a:t>
            </a:r>
          </a:p>
          <a:p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machine learning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churn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81% dan AUC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0.847.</a:t>
            </a:r>
          </a:p>
          <a:p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berpengaruh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churn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estimated_salary,age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,credit scoring dan balance.</a:t>
            </a:r>
          </a:p>
          <a:p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churn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ketidakseimbangan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 mana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label 1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label 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1308-CF27-4D4E-9BAD-65DB1A3C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F5C7-FDC8-4C3B-BE15-8A3273A7E1CE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CF23-7A2E-29FD-81A4-7FC4CC7AE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62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681F-15E9-6683-B148-514D4D97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A18D-5ADC-1E52-7333-1F8AAE65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Disarankan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mempertahankan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loyal,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saldo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berpengaruh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churn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estimated_salary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balance. Oleh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bank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mempertimbangkan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menargetkan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loyal,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loyalty,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1308-CF27-4D4E-9BAD-65DB1A3C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F5C7-FDC8-4C3B-BE15-8A3273A7E1CE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CF23-7A2E-29FD-81A4-7FC4CC7AE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0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D9D6-0C1E-99A3-E3D5-D1AAEFC0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1889-ADE9-53F7-31C8-4CCF9B41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20880" cy="4351338"/>
          </a:xfrm>
        </p:spPr>
        <p:txBody>
          <a:bodyPr>
            <a:noAutofit/>
          </a:bodyPr>
          <a:lstStyle/>
          <a:p>
            <a:r>
              <a:rPr lang="en-ID" dirty="0"/>
              <a:t>Churn bank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meninggalkan</a:t>
            </a:r>
            <a:r>
              <a:rPr lang="en-ID" dirty="0"/>
              <a:t> bank, dan </a:t>
            </a:r>
            <a:r>
              <a:rPr lang="en-ID" dirty="0" err="1"/>
              <a:t>analisis</a:t>
            </a:r>
            <a:r>
              <a:rPr lang="en-ID" dirty="0"/>
              <a:t> churn bank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r>
              <a:rPr lang="en-ID" dirty="0"/>
              <a:t>. </a:t>
            </a:r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loyal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retensi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model </a:t>
            </a:r>
            <a:r>
              <a:rPr lang="en-ID" dirty="0" err="1"/>
              <a:t>klasifikasi</a:t>
            </a:r>
            <a:r>
              <a:rPr lang="en-ID" dirty="0"/>
              <a:t> yang </a:t>
            </a:r>
            <a:r>
              <a:rPr lang="en-ID" dirty="0" err="1"/>
              <a:t>akurat</a:t>
            </a:r>
            <a:r>
              <a:rPr lang="en-ID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B338-AC74-B6B9-2811-B965EA16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CAE0-5807-469A-BE64-A9F06DEA483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531A-6D07-C95E-CCBB-B01C1EFEC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8E22-0E33-9145-B939-F5D79C98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2457-D945-1356-686A-0D2AE40B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Loyal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</a:t>
            </a:r>
          </a:p>
          <a:p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faktor-faktor</a:t>
            </a:r>
            <a:r>
              <a:rPr lang="en-ID" dirty="0"/>
              <a:t> yang paling </a:t>
            </a:r>
            <a:r>
              <a:rPr lang="en-ID" dirty="0" err="1"/>
              <a:t>berpengaruh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loyal.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31F6-9E6D-3C07-5854-277AD67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7F9-3D8B-4CE4-AA5F-1DFEEA3C42B4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3DD6-A05C-9CF7-23C5-06E94987A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6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5021-2882-66F3-1550-4E52A6A2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E08C-0851-7916-F33E-26BF569F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yang </a:t>
            </a:r>
            <a:r>
              <a:rPr lang="en-US" dirty="0" err="1"/>
              <a:t>ditentukan</a:t>
            </a:r>
            <a:endParaRPr lang="en-US" dirty="0"/>
          </a:p>
          <a:p>
            <a:pPr lvl="1"/>
            <a:r>
              <a:rPr lang="en-US" dirty="0" err="1"/>
              <a:t>Akurasi</a:t>
            </a:r>
            <a:r>
              <a:rPr lang="en-US" dirty="0"/>
              <a:t> &gt; 0.8</a:t>
            </a:r>
          </a:p>
          <a:p>
            <a:pPr lvl="1"/>
            <a:r>
              <a:rPr lang="en-US" dirty="0"/>
              <a:t>Recall &gt; 0.8</a:t>
            </a:r>
          </a:p>
          <a:p>
            <a:pPr lvl="1"/>
            <a:r>
              <a:rPr lang="en-US" dirty="0"/>
              <a:t>Precision &gt; 0.8</a:t>
            </a:r>
          </a:p>
          <a:p>
            <a:pPr lvl="1"/>
            <a:r>
              <a:rPr lang="en-US" dirty="0"/>
              <a:t>F1-Score &gt; 0.8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54C75-E1ED-C097-EDA9-6F95A0B0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2613-4694-4B05-AED7-8D8061379B77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4390-1B4C-A8B4-905F-A5D0F309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C547-6DD3-1280-7AFB-68685196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DD5B-C290-0629-3277-03D029CFF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err="1"/>
              <a:t>credit_score</a:t>
            </a:r>
            <a:r>
              <a:rPr lang="en-ID" dirty="0"/>
              <a:t>: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ID" dirty="0"/>
          </a:p>
          <a:p>
            <a:r>
              <a:rPr lang="en-ID" dirty="0"/>
              <a:t>country: Negara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tinggal</a:t>
            </a:r>
            <a:endParaRPr lang="en-ID" dirty="0"/>
          </a:p>
          <a:p>
            <a:r>
              <a:rPr lang="en-ID" dirty="0"/>
              <a:t>gender: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kelamin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ID" dirty="0"/>
          </a:p>
          <a:p>
            <a:r>
              <a:rPr lang="en-ID" dirty="0"/>
              <a:t>age: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ID" dirty="0"/>
          </a:p>
          <a:p>
            <a:r>
              <a:rPr lang="en-ID" dirty="0"/>
              <a:t>tenure: </a:t>
            </a:r>
            <a:r>
              <a:rPr lang="en-ID" dirty="0" err="1"/>
              <a:t>Lamanya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bank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bulan</a:t>
            </a:r>
            <a:endParaRPr lang="en-ID" dirty="0"/>
          </a:p>
          <a:p>
            <a:r>
              <a:rPr lang="en-ID" dirty="0"/>
              <a:t>balance: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rekening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ID" dirty="0"/>
          </a:p>
          <a:p>
            <a:r>
              <a:rPr lang="en-ID" dirty="0" err="1"/>
              <a:t>products_number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oleh </a:t>
            </a:r>
            <a:r>
              <a:rPr lang="en-ID" dirty="0" err="1"/>
              <a:t>pelanggan</a:t>
            </a:r>
            <a:endParaRPr lang="en-ID" dirty="0"/>
          </a:p>
          <a:p>
            <a:r>
              <a:rPr lang="en-ID" dirty="0" err="1"/>
              <a:t>credit_card</a:t>
            </a:r>
            <a:r>
              <a:rPr lang="en-ID" dirty="0"/>
              <a:t>: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endParaRPr lang="en-ID" dirty="0"/>
          </a:p>
          <a:p>
            <a:r>
              <a:rPr lang="en-ID" dirty="0" err="1"/>
              <a:t>active_member</a:t>
            </a:r>
            <a:r>
              <a:rPr lang="en-ID" dirty="0"/>
              <a:t>: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member </a:t>
            </a:r>
            <a:r>
              <a:rPr lang="en-ID" dirty="0" err="1"/>
              <a:t>aktif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endParaRPr lang="en-ID" dirty="0"/>
          </a:p>
          <a:p>
            <a:r>
              <a:rPr lang="en-ID" dirty="0" err="1"/>
              <a:t>estimated_salary</a:t>
            </a:r>
            <a:r>
              <a:rPr lang="en-ID" dirty="0"/>
              <a:t>: </a:t>
            </a:r>
            <a:r>
              <a:rPr lang="en-ID" dirty="0" err="1"/>
              <a:t>Estimasi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tahunan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ID" dirty="0"/>
          </a:p>
          <a:p>
            <a:r>
              <a:rPr lang="en-ID" dirty="0"/>
              <a:t>churn: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churn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(1: Churn, 0: </a:t>
            </a:r>
            <a:r>
              <a:rPr lang="en-ID" dirty="0" err="1"/>
              <a:t>Tidak</a:t>
            </a:r>
            <a:r>
              <a:rPr lang="en-ID" dirty="0"/>
              <a:t> Churn)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604AF-5A61-2BF1-ECDA-7EEF9F31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7694-DD43-4CC3-876C-B21E1635064A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D68F-7091-F0FE-12FE-E27620510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0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1CCB-78C8-AD81-6E12-81E4934C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8271F-123C-A91D-E532-F31260291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4D2A-F9F4-7A2F-780C-D77E0BA7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4023-8504-4586-8DC1-B81B61C8416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3445-0B40-4D8A-AB40-CACD0B667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2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32C5-2850-848C-C459-5660AFD6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EC13-BA48-D43B-4A5A-410075D8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03" y="1469782"/>
            <a:ext cx="5393397" cy="4946784"/>
          </a:xfrm>
        </p:spPr>
        <p:txBody>
          <a:bodyPr>
            <a:noAutofit/>
          </a:bodyPr>
          <a:lstStyle/>
          <a:p>
            <a:pPr algn="just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Prancis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(50.1%),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Jerman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(25.1%)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Spanyol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(24.8%).</a:t>
            </a:r>
          </a:p>
          <a:p>
            <a:pPr algn="just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nasabah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laki-laki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(54.6%)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wanita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(45.4%),.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A327-3880-9B6F-580B-DB74C921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E856-A858-4CAD-A049-0054F5113484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C3C3-CDAB-8E35-3B79-9B016E1B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6B1E66-6168-46C1-8F63-475802A4BC6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A0A50-951B-4ADB-BF5E-003A5F9F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3" y="1596390"/>
            <a:ext cx="6116000" cy="34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1228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Business Objectives</vt:lpstr>
      <vt:lpstr>Model Objective</vt:lpstr>
      <vt:lpstr>Model Success Criteria</vt:lpstr>
      <vt:lpstr>Data Description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Preparation</vt:lpstr>
      <vt:lpstr>Data Preparation</vt:lpstr>
      <vt:lpstr>Data Cleaning</vt:lpstr>
      <vt:lpstr>Feature Engineering</vt:lpstr>
      <vt:lpstr>Feature Transformation</vt:lpstr>
      <vt:lpstr>Feature Selection</vt:lpstr>
      <vt:lpstr>Feature Selection</vt:lpstr>
      <vt:lpstr>Feature Selection</vt:lpstr>
      <vt:lpstr>Modeling</vt:lpstr>
      <vt:lpstr>Random Forest</vt:lpstr>
      <vt:lpstr>XGBOOST</vt:lpstr>
      <vt:lpstr>AdaBoost</vt:lpstr>
      <vt:lpstr>Model Grid Search Cross-Validation</vt:lpstr>
      <vt:lpstr>ROC Curve</vt:lpstr>
      <vt:lpstr>Perbandingan Model</vt:lpstr>
      <vt:lpstr>Fitur Importance</vt:lpstr>
      <vt:lpstr>Conclusions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wahyuf wahyu fadli</dc:creator>
  <cp:lastModifiedBy>X260</cp:lastModifiedBy>
  <cp:revision>294</cp:revision>
  <dcterms:created xsi:type="dcterms:W3CDTF">2020-06-17T04:47:05Z</dcterms:created>
  <dcterms:modified xsi:type="dcterms:W3CDTF">2023-03-26T16:12:32Z</dcterms:modified>
</cp:coreProperties>
</file>