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Lora"/>
      <p:regular r:id="rId45"/>
      <p:bold r:id="rId46"/>
      <p:italic r:id="rId47"/>
      <p:boldItalic r:id="rId48"/>
    </p:embeddedFont>
    <p:embeddedFont>
      <p:font typeface="Quattrocen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90E18B-0735-4294-85F6-345C5102B9F3}">
  <a:tblStyle styleId="{9890E18B-0735-4294-85F6-345C5102B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ora-bold.fntdata"/><Relationship Id="rId45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boldItalic.fntdata"/><Relationship Id="rId47" Type="http://schemas.openxmlformats.org/officeDocument/2006/relationships/font" Target="fonts/Lora-italic.fntdata"/><Relationship Id="rId4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79d289a67_15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79d289a67_1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ef390746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0eef39074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79d289a67_2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79d289a6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79d289a67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79d289a6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79d289a67_1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79d289a67_1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79d289a67_2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79d289a67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79d289a67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79d289a6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79d289a67_2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79d289a67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79d289a67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79d289a67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79d289a67_2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79d289a67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eef39074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0eef3907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79d289a67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79d289a67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eef390746_6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0eef390746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eef390746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eef3907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7fde39cdf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27fde39c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eef390746_3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eef390746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0eef390746_3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0eef39074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eef390746_3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eef390746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79d289a67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279d289a6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eef390746_3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eef390746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79d289a67_2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79d289a67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Januari dan Februari 2019 diramalkan mengalami penurunan karena kemungkinan segmentasi produk kurang tepat. Tetapi pada Maret 2019 revenue diramalkan meningkat signifikan kemungkinan karena pihak Superstore mulai mengembangkan strategi pemasaran.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79d289a67_2_2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79d289a67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79d289a67_2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279d289a67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berusaha mempelajari gross profit berdasarkan hasil peramalan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7b3e62eed_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27b3e62eed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7b3e62eed_7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27b3e62eed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eef390746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0eef39074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279d289a67_2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279d289a67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7b3e62eed_7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27b3e62eed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27b3e62eed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27b3e62e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79d289a67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79d289a6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79d289a67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79d289a6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79d289a67_7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79d289a67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79d289a67_15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79d289a67_1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79d289a67_15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79d289a67_1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4" name="Google Shape;64;p1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6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41" name="Google Shape;41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1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nrf.com/" TargetMode="External"/><Relationship Id="rId4" Type="http://schemas.openxmlformats.org/officeDocument/2006/relationships/hyperlink" Target="https://coresight.com/" TargetMode="External"/><Relationship Id="rId5" Type="http://schemas.openxmlformats.org/officeDocument/2006/relationships/hyperlink" Target="https://nrf.com/" TargetMode="External"/><Relationship Id="rId6" Type="http://schemas.openxmlformats.org/officeDocument/2006/relationships/hyperlink" Target="https://www2.deloitte.com/" TargetMode="External"/><Relationship Id="rId7" Type="http://schemas.openxmlformats.org/officeDocument/2006/relationships/hyperlink" Target="https://www.statista.com/topics/1563/supermarkets-in-the-us/#topicOverview" TargetMode="External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0" y="3779500"/>
            <a:ext cx="9075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Superstore Sales Analysis and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Forecasting in USA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544375" y="981950"/>
            <a:ext cx="1491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200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TEAM 2</a:t>
            </a:r>
            <a:endParaRPr b="0" i="0" sz="2000" u="none" cap="none" strike="noStrike">
              <a:solidFill>
                <a:srgbClr val="000000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425" y="0"/>
            <a:ext cx="2226175" cy="22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6144000" y="47275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rPr>
              <a:t>‹#›</a:t>
            </a:fld>
            <a:endParaRPr sz="1000">
              <a:solidFill>
                <a:srgbClr val="1D1D1B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656250" y="1458650"/>
            <a:ext cx="359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AutoNum type="arabicPeriod"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Andre Noviansyah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AutoNum type="arabicPeriod"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Denta Winardi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AutoNum type="arabicPeriod"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Roy Binsar Sinaga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AutoNum type="arabicPeriod"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Shaltsa Nadya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AutoNum type="arabicPeriod"/>
            </a:pPr>
            <a:r>
              <a:rPr b="1" lang="en" sz="1600">
                <a:latin typeface="Quattrocento Sans"/>
                <a:ea typeface="Quattrocento Sans"/>
                <a:cs typeface="Quattrocento Sans"/>
                <a:sym typeface="Quattrocento Sans"/>
              </a:rPr>
              <a:t>Suci Eka Azhari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4294967295" type="title"/>
          </p:nvPr>
        </p:nvSpPr>
        <p:spPr>
          <a:xfrm>
            <a:off x="270800" y="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</a:t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5520" r="-5519" t="0"/>
          <a:stretch/>
        </p:blipFill>
        <p:spPr>
          <a:xfrm>
            <a:off x="270800" y="395325"/>
            <a:ext cx="2036900" cy="46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8" name="Google Shape;238;p21"/>
          <p:cNvCxnSpPr/>
          <p:nvPr/>
        </p:nvCxnSpPr>
        <p:spPr>
          <a:xfrm flipH="1">
            <a:off x="4589725" y="125500"/>
            <a:ext cx="11700" cy="407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9" name="Google Shape;239;p21"/>
          <p:cNvSpPr txBox="1"/>
          <p:nvPr/>
        </p:nvSpPr>
        <p:spPr>
          <a:xfrm>
            <a:off x="2332775" y="830925"/>
            <a:ext cx="21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There is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11 missing value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in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Postal Code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Column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21"/>
          <p:cNvSpPr txBox="1"/>
          <p:nvPr>
            <p:ph idx="4294967295" type="title"/>
          </p:nvPr>
        </p:nvSpPr>
        <p:spPr>
          <a:xfrm>
            <a:off x="4758725" y="39533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Duplicated Value</a:t>
            </a: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4894102" y="1006665"/>
            <a:ext cx="448708" cy="400202"/>
            <a:chOff x="8095060" y="5664590"/>
            <a:chExt cx="497404" cy="594388"/>
          </a:xfrm>
        </p:grpSpPr>
        <p:grpSp>
          <p:nvGrpSpPr>
            <p:cNvPr id="242" name="Google Shape;242;p2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46" name="Google Shape;246;p2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47" name="Google Shape;247;p2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50" name="Google Shape;250;p2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51" name="Google Shape;251;p2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54" name="Google Shape;254;p21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255" name="Google Shape;255;p2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58" name="Google Shape;258;p21"/>
          <p:cNvSpPr txBox="1"/>
          <p:nvPr/>
        </p:nvSpPr>
        <p:spPr>
          <a:xfrm>
            <a:off x="5441775" y="855300"/>
            <a:ext cx="2343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 value</a:t>
            </a: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185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21"/>
          <p:cNvSpPr txBox="1"/>
          <p:nvPr>
            <p:ph idx="4294967295" type="title"/>
          </p:nvPr>
        </p:nvSpPr>
        <p:spPr>
          <a:xfrm>
            <a:off x="4758725" y="2411775"/>
            <a:ext cx="38784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Duplicated and Missing Value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420850" y="3176875"/>
            <a:ext cx="25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4838150" y="3061725"/>
            <a:ext cx="325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Drop duplicated value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Drop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Postal Code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Column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859520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ctrTitle"/>
          </p:nvPr>
        </p:nvSpPr>
        <p:spPr>
          <a:xfrm>
            <a:off x="1919650" y="218857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</a:t>
            </a:r>
            <a:endParaRPr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25" y="1450375"/>
            <a:ext cx="4062825" cy="3299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3"/>
          <p:cNvSpPr/>
          <p:nvPr/>
        </p:nvSpPr>
        <p:spPr>
          <a:xfrm>
            <a:off x="6451800" y="2097100"/>
            <a:ext cx="906900" cy="618000"/>
          </a:xfrm>
          <a:prstGeom prst="rect">
            <a:avLst/>
          </a:prstGeom>
          <a:solidFill>
            <a:srgbClr val="FFCD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Quattrocento Sans"/>
                <a:ea typeface="Quattrocento Sans"/>
                <a:cs typeface="Quattrocento Sans"/>
                <a:sym typeface="Quattrocento Sans"/>
              </a:rPr>
              <a:t>793</a:t>
            </a:r>
            <a:endParaRPr b="1" sz="3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4904275" y="2775550"/>
            <a:ext cx="2491500" cy="435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Single: 6</a:t>
            </a:r>
            <a:endParaRPr b="1"/>
          </a:p>
        </p:txBody>
      </p:sp>
      <p:sp>
        <p:nvSpPr>
          <p:cNvPr id="281" name="Google Shape;281;p23"/>
          <p:cNvSpPr/>
          <p:nvPr/>
        </p:nvSpPr>
        <p:spPr>
          <a:xfrm>
            <a:off x="4904275" y="3271600"/>
            <a:ext cx="2491500" cy="493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D7E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Repeating: 787</a:t>
            </a:r>
            <a:endParaRPr b="1"/>
          </a:p>
        </p:txBody>
      </p:sp>
      <p:sp>
        <p:nvSpPr>
          <p:cNvPr id="282" name="Google Shape;282;p23"/>
          <p:cNvSpPr txBox="1"/>
          <p:nvPr/>
        </p:nvSpPr>
        <p:spPr>
          <a:xfrm>
            <a:off x="4848325" y="1635400"/>
            <a:ext cx="3771000" cy="56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Revenue: </a:t>
            </a:r>
            <a:r>
              <a:rPr b="1" lang="en" sz="25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$ 2.261.255 Mn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4848325" y="2036650"/>
            <a:ext cx="13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 Customer :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</a:t>
            </a:r>
            <a:r>
              <a:rPr lang="en"/>
              <a:t>Analysis</a:t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5657875" y="1406675"/>
            <a:ext cx="3668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romotions and discounts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on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Thursdays,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which can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attract many buyers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0" y="1413375"/>
            <a:ext cx="4838824" cy="365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/>
        </p:nvSpPr>
        <p:spPr>
          <a:xfrm>
            <a:off x="5968575" y="105925"/>
            <a:ext cx="2932800" cy="4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November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receives the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highest revenue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due to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Thanksgiving Day.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February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earns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least revenue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due to the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winter season and the absence of significant national holidays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October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experiences a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decline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in revenue due to the end of summer, as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people return to their daily routines.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3">
            <a:alphaModFix/>
          </a:blip>
          <a:srcRect b="0" l="50238" r="0" t="7621"/>
          <a:stretch/>
        </p:blipFill>
        <p:spPr>
          <a:xfrm>
            <a:off x="300450" y="197600"/>
            <a:ext cx="5458451" cy="44927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0" name="Google Shape;300;p25"/>
          <p:cNvCxnSpPr/>
          <p:nvPr/>
        </p:nvCxnSpPr>
        <p:spPr>
          <a:xfrm rot="10800000">
            <a:off x="1602050" y="4015950"/>
            <a:ext cx="814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3998625" y="520900"/>
            <a:ext cx="740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5"/>
          <p:cNvSpPr txBox="1"/>
          <p:nvPr>
            <p:ph idx="12" type="sldNum"/>
          </p:nvPr>
        </p:nvSpPr>
        <p:spPr>
          <a:xfrm>
            <a:off x="859520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Analysis</a:t>
            </a:r>
            <a:endParaRPr/>
          </a:p>
        </p:txBody>
      </p:sp>
      <p:sp>
        <p:nvSpPr>
          <p:cNvPr id="308" name="Google Shape;308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75" y="1419400"/>
            <a:ext cx="5326475" cy="304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0" name="Google Shape;310;p26"/>
          <p:cNvSpPr txBox="1"/>
          <p:nvPr/>
        </p:nvSpPr>
        <p:spPr>
          <a:xfrm>
            <a:off x="5696050" y="1371200"/>
            <a:ext cx="3318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Consumer category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has generated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highest revenue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among several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sub-categories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Phone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has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potential to increase profits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for various marketing campaigns.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1" name="Google Shape;3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875" y="0"/>
            <a:ext cx="1286700" cy="1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</a:t>
            </a:r>
            <a:r>
              <a:rPr lang="en"/>
              <a:t>Analysis</a:t>
            </a:r>
            <a:endParaRPr/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50" y="1467175"/>
            <a:ext cx="4711000" cy="3388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27"/>
          <p:cNvSpPr txBox="1"/>
          <p:nvPr/>
        </p:nvSpPr>
        <p:spPr>
          <a:xfrm>
            <a:off x="5339525" y="1524375"/>
            <a:ext cx="335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West region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is the most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highest sales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among another region.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The technology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was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highest category revenue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across all regions.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1450" y="6175"/>
            <a:ext cx="1286700" cy="1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25" y="238725"/>
            <a:ext cx="4161350" cy="26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 rotWithShape="1">
          <a:blip r:embed="rId4">
            <a:alphaModFix/>
          </a:blip>
          <a:srcRect b="35896" l="14403" r="1364" t="8655"/>
          <a:stretch/>
        </p:blipFill>
        <p:spPr>
          <a:xfrm>
            <a:off x="27475" y="2071050"/>
            <a:ext cx="5401125" cy="28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by Category</a:t>
            </a:r>
            <a:endParaRPr/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5">
            <a:alphaModFix/>
          </a:blip>
          <a:srcRect b="53098" l="16577" r="66719" t="32505"/>
          <a:stretch/>
        </p:blipFill>
        <p:spPr>
          <a:xfrm>
            <a:off x="4266425" y="3189550"/>
            <a:ext cx="2392901" cy="1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 rotWithShape="1">
          <a:blip r:embed="rId6">
            <a:alphaModFix/>
          </a:blip>
          <a:srcRect b="62063" l="17607" r="66475" t="27619"/>
          <a:stretch/>
        </p:blipFill>
        <p:spPr>
          <a:xfrm>
            <a:off x="4328075" y="4196575"/>
            <a:ext cx="2395728" cy="9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 rotWithShape="1">
          <a:blip r:embed="rId7">
            <a:alphaModFix/>
          </a:blip>
          <a:srcRect b="65889" l="17048" r="65930" t="22785"/>
          <a:stretch/>
        </p:blipFill>
        <p:spPr>
          <a:xfrm>
            <a:off x="6854475" y="2691775"/>
            <a:ext cx="2237450" cy="9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 rotWithShape="1">
          <a:blip r:embed="rId7">
            <a:alphaModFix/>
          </a:blip>
          <a:srcRect b="28711" l="17048" r="65930" t="60179"/>
          <a:stretch/>
        </p:blipFill>
        <p:spPr>
          <a:xfrm>
            <a:off x="6854475" y="3739375"/>
            <a:ext cx="2240281" cy="89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8"/>
          <p:cNvCxnSpPr/>
          <p:nvPr/>
        </p:nvCxnSpPr>
        <p:spPr>
          <a:xfrm>
            <a:off x="6819675" y="2757850"/>
            <a:ext cx="0" cy="240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34" name="Google Shape;33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75" y="-2425"/>
            <a:ext cx="937450" cy="9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1344250" y="859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Analysis</a:t>
            </a:r>
            <a:endParaRPr/>
          </a:p>
        </p:txBody>
      </p:sp>
      <p:sp>
        <p:nvSpPr>
          <p:cNvPr id="340" name="Google Shape;340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5" y="1384825"/>
            <a:ext cx="5383950" cy="3628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29"/>
          <p:cNvSpPr txBox="1"/>
          <p:nvPr/>
        </p:nvSpPr>
        <p:spPr>
          <a:xfrm>
            <a:off x="5462875" y="1536725"/>
            <a:ext cx="3318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California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is a global technology hub and home to many leading technology companies.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California residents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often have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higher incomes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, have a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larger budget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for purchasing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technology products.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Sub-Category Analysis</a:t>
            </a:r>
            <a:endParaRPr/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25" y="1425700"/>
            <a:ext cx="6109750" cy="3494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30"/>
          <p:cNvSpPr txBox="1"/>
          <p:nvPr/>
        </p:nvSpPr>
        <p:spPr>
          <a:xfrm>
            <a:off x="6128925" y="1425700"/>
            <a:ext cx="29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6481125" y="1498500"/>
            <a:ext cx="25587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copiers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generate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most revenue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due to the increasing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demand for office supplies​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381250" y="8199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800"/>
              <a:t>Presentation Outline</a:t>
            </a:r>
            <a:endParaRPr sz="2800"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94" name="Google Shape;94;p1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b="1" i="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97" name="Google Shape;97;p1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100" name="Google Shape;100;p1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103" name="Google Shape;103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106" name="Google Shape;106;p1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" name="Google Shape;108;p13"/>
          <p:cNvSpPr txBox="1"/>
          <p:nvPr/>
        </p:nvSpPr>
        <p:spPr>
          <a:xfrm>
            <a:off x="1151250" y="1460900"/>
            <a:ext cx="174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 and Objective 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598650" y="4283875"/>
            <a:ext cx="128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Modelling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6593900" y="4200025"/>
            <a:ext cx="2469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 Item</a:t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Marketing Campaign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Strategy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329275" y="1460900"/>
            <a:ext cx="166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Exploratory Data Analysis 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Google Shape;113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6910139" y="3804900"/>
            <a:ext cx="473400" cy="473400"/>
            <a:chOff x="4852739" y="3576300"/>
            <a:chExt cx="473400" cy="473400"/>
          </a:xfrm>
        </p:grpSpPr>
        <p:sp>
          <p:nvSpPr>
            <p:cNvPr id="118" name="Google Shape;118;p1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0" name="Google Shape;120;p13"/>
          <p:cNvSpPr txBox="1"/>
          <p:nvPr/>
        </p:nvSpPr>
        <p:spPr>
          <a:xfrm>
            <a:off x="5426300" y="1629275"/>
            <a:ext cx="13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160250" y="4372675"/>
            <a:ext cx="182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Preprocessing</a:t>
            </a:r>
            <a:endParaRPr b="1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156450" y="3969500"/>
            <a:ext cx="8831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Binders and paper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became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the most</a:t>
            </a:r>
            <a:r>
              <a:rPr b="1" lang="en" sz="17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17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bought</a:t>
            </a:r>
            <a:r>
              <a:rPr b="1" lang="en" sz="1700"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after items from 2015-2018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During this period, the US economy was growing steadily with an increase in employment. 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5" y="84575"/>
            <a:ext cx="8658300" cy="3884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9520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1919650" y="2250099"/>
            <a:ext cx="3787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Modelling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687" y="723138"/>
            <a:ext cx="5490638" cy="4325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p33"/>
          <p:cNvSpPr txBox="1"/>
          <p:nvPr>
            <p:ph idx="4294967295" type="ctrTitle"/>
          </p:nvPr>
        </p:nvSpPr>
        <p:spPr>
          <a:xfrm>
            <a:off x="-542925" y="0"/>
            <a:ext cx="91440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Pattern per Month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>
            <p:ph type="ctrTitle"/>
          </p:nvPr>
        </p:nvSpPr>
        <p:spPr>
          <a:xfrm>
            <a:off x="0" y="-126650"/>
            <a:ext cx="91440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 Method</a:t>
            </a:r>
            <a:endParaRPr/>
          </a:p>
        </p:txBody>
      </p:sp>
      <p:sp>
        <p:nvSpPr>
          <p:cNvPr id="383" name="Google Shape;383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50" y="996588"/>
            <a:ext cx="8131099" cy="3458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6" name="Google Shape;386;p34"/>
          <p:cNvCxnSpPr/>
          <p:nvPr/>
        </p:nvCxnSpPr>
        <p:spPr>
          <a:xfrm flipH="1" rot="10800000">
            <a:off x="7999475" y="2815925"/>
            <a:ext cx="424200" cy="9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idx="12" type="sldNum"/>
          </p:nvPr>
        </p:nvSpPr>
        <p:spPr>
          <a:xfrm>
            <a:off x="8162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650"/>
            <a:ext cx="4636008" cy="12618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4525"/>
            <a:ext cx="4636008" cy="9875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075" y="3019425"/>
            <a:ext cx="4636007" cy="9875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5" name="Google Shape;39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9075" y="3985125"/>
            <a:ext cx="4636008" cy="9875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6" name="Google Shape;396;p35"/>
          <p:cNvSpPr txBox="1"/>
          <p:nvPr>
            <p:ph type="ctrTitle"/>
          </p:nvPr>
        </p:nvSpPr>
        <p:spPr>
          <a:xfrm>
            <a:off x="0" y="76200"/>
            <a:ext cx="88161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Holt Winter Exponential Smoothing Method</a:t>
            </a:r>
            <a:endParaRPr sz="2800"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859520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 txBox="1"/>
          <p:nvPr>
            <p:ph type="ctrTitle"/>
          </p:nvPr>
        </p:nvSpPr>
        <p:spPr>
          <a:xfrm>
            <a:off x="0" y="-126650"/>
            <a:ext cx="8868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 Winter Exponential Smoothing</a:t>
            </a:r>
            <a:endParaRPr/>
          </a:p>
        </p:txBody>
      </p:sp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" name="Google Shape;4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17" y="658150"/>
            <a:ext cx="7858970" cy="425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ctrTitle"/>
          </p:nvPr>
        </p:nvSpPr>
        <p:spPr>
          <a:xfrm>
            <a:off x="0" y="-94625"/>
            <a:ext cx="88161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Method</a:t>
            </a:r>
            <a:endParaRPr/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101" y="690176"/>
            <a:ext cx="5410799" cy="4048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4" name="Google Shape;414;p37"/>
          <p:cNvSpPr/>
          <p:nvPr/>
        </p:nvSpPr>
        <p:spPr>
          <a:xfrm>
            <a:off x="3812700" y="1738025"/>
            <a:ext cx="190500" cy="95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3586850" y="1265475"/>
            <a:ext cx="8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lag = 8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p37"/>
          <p:cNvSpPr txBox="1"/>
          <p:nvPr/>
        </p:nvSpPr>
        <p:spPr>
          <a:xfrm>
            <a:off x="163275" y="4746550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Source: https://elibrary.unikom.ac.id/</a:t>
            </a:r>
            <a:endParaRPr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 txBox="1"/>
          <p:nvPr>
            <p:ph type="ctrTitle"/>
          </p:nvPr>
        </p:nvSpPr>
        <p:spPr>
          <a:xfrm>
            <a:off x="0" y="-94625"/>
            <a:ext cx="88161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Method</a:t>
            </a:r>
            <a:endParaRPr/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75" y="848500"/>
            <a:ext cx="7723249" cy="399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ctrTitle"/>
          </p:nvPr>
        </p:nvSpPr>
        <p:spPr>
          <a:xfrm>
            <a:off x="0" y="-126650"/>
            <a:ext cx="8868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39"/>
          <p:cNvSpPr txBox="1"/>
          <p:nvPr/>
        </p:nvSpPr>
        <p:spPr>
          <a:xfrm>
            <a:off x="652650" y="3800825"/>
            <a:ext cx="789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Prophet 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has </a:t>
            </a:r>
            <a:r>
              <a:rPr b="1"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smallest MAPE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score, which shows that the Prophet model provides </a:t>
            </a:r>
            <a:r>
              <a:rPr b="1"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most accurate</a:t>
            </a:r>
            <a:r>
              <a:rPr lang="en" sz="1700">
                <a:solidFill>
                  <a:srgbClr val="21212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results in estimating the actual value of this dataset compared to the other two methods.</a:t>
            </a:r>
            <a:endParaRPr sz="1700">
              <a:solidFill>
                <a:srgbClr val="21212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32" name="Google Shape;4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988" y="1403450"/>
            <a:ext cx="4183675" cy="195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Study</a:t>
            </a:r>
            <a:endParaRPr/>
          </a:p>
        </p:txBody>
      </p:sp>
      <p:sp>
        <p:nvSpPr>
          <p:cNvPr id="439" name="Google Shape;439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50" y="1331700"/>
            <a:ext cx="7309375" cy="354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ctrTitle"/>
          </p:nvPr>
        </p:nvSpPr>
        <p:spPr>
          <a:xfrm>
            <a:off x="1919650" y="218857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 Background and Objective 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</a:t>
            </a:r>
            <a:endParaRPr/>
          </a:p>
        </p:txBody>
      </p:sp>
      <p:sp>
        <p:nvSpPr>
          <p:cNvPr id="447" name="Google Shape;447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1216400" y="1450375"/>
            <a:ext cx="6799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Inaccurate market segmentation.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Lack of loyalty program.</a:t>
            </a:r>
            <a:endParaRPr sz="1700">
              <a:solidFill>
                <a:srgbClr val="37415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Insufficient focus on selling main products.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49" name="Google Shape;4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0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1"/>
          <p:cNvSpPr txBox="1"/>
          <p:nvPr/>
        </p:nvSpPr>
        <p:spPr>
          <a:xfrm>
            <a:off x="1295400" y="2590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Solutions:</a:t>
            </a:r>
            <a:endParaRPr b="1" i="1" sz="2000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1306125" y="3093075"/>
            <a:ext cx="72372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Main focus in Technology Product,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increase stock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Technology product Campaign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augmented reality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)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discount only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for certain product.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Points-based system, Tiered system,  Referral program, VIP program (Free shipping, or personalized discounts).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Reduce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operational costs and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unnecessary supplies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Result</a:t>
            </a:r>
            <a:endParaRPr/>
          </a:p>
        </p:txBody>
      </p:sp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1168813" y="1713075"/>
            <a:ext cx="3590700" cy="1206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Total Average Revenue in Previous 3 Months 2015-2018: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5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$ </a:t>
            </a:r>
            <a:r>
              <a:rPr b="1" lang="en" sz="25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166466.77</a:t>
            </a:r>
            <a:endParaRPr b="1" sz="25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4969725" y="1715700"/>
            <a:ext cx="35907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Total Revenue for Next 3 Months 2019 from Forecasting: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$ </a:t>
            </a:r>
            <a:r>
              <a:rPr b="1" lang="en" sz="25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186442.53</a:t>
            </a:r>
            <a:endParaRPr b="1" sz="25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0" name="Google Shape;460;p42"/>
          <p:cNvCxnSpPr/>
          <p:nvPr/>
        </p:nvCxnSpPr>
        <p:spPr>
          <a:xfrm>
            <a:off x="4858475" y="1718175"/>
            <a:ext cx="12300" cy="11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42"/>
          <p:cNvSpPr txBox="1"/>
          <p:nvPr/>
        </p:nvSpPr>
        <p:spPr>
          <a:xfrm>
            <a:off x="0" y="3304300"/>
            <a:ext cx="9144000" cy="104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Potential Gross Profit:</a:t>
            </a:r>
            <a:endParaRPr b="1" sz="2400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highlight>
                  <a:srgbClr val="B6D7A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12%</a:t>
            </a:r>
            <a:endParaRPr b="1" sz="3200">
              <a:highlight>
                <a:srgbClr val="B6D7A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62" name="Google Shape;4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ctrTitle"/>
          </p:nvPr>
        </p:nvSpPr>
        <p:spPr>
          <a:xfrm>
            <a:off x="1919650" y="2248799"/>
            <a:ext cx="3787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9" name="Google Shape;469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6" name="Google Shape;476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44"/>
          <p:cNvSpPr txBox="1"/>
          <p:nvPr/>
        </p:nvSpPr>
        <p:spPr>
          <a:xfrm>
            <a:off x="424625" y="1388725"/>
            <a:ext cx="409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●"/>
            </a:pP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Exploratory Data Analysis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821525" y="1789175"/>
            <a:ext cx="807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AutoNum type="arabicPeriod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Highest sales dominates by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consumer segment, west region and technology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AutoNum type="arabicPeriod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Based on trend, highest sales are on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November 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and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Thursday.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AutoNum type="arabicPeriod"/>
            </a:pP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California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became the highest sales with </a:t>
            </a:r>
            <a:r>
              <a:rPr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leading </a:t>
            </a:r>
            <a:r>
              <a:rPr b="1" lang="en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technology companies. 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415850" y="2929700"/>
            <a:ext cx="27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●"/>
            </a:pP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Model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923750" y="3309875"/>
            <a:ext cx="816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Prophet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has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the lowest MAPE score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of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19.22%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. Prophet has better performance compared to the tuned one in this dataset.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525" y="76200"/>
            <a:ext cx="1172050" cy="1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 txBox="1"/>
          <p:nvPr/>
        </p:nvSpPr>
        <p:spPr>
          <a:xfrm>
            <a:off x="409275" y="3926600"/>
            <a:ext cx="252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●"/>
            </a:pP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Forecasting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966525" y="4312000"/>
            <a:ext cx="714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Potential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Gross Profit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 is 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12%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ctrTitle"/>
          </p:nvPr>
        </p:nvSpPr>
        <p:spPr>
          <a:xfrm>
            <a:off x="1919650" y="218857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Action Item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0" name="Google Shape;490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Action Item</a:t>
            </a:r>
            <a:endParaRPr/>
          </a:p>
        </p:txBody>
      </p:sp>
      <p:sp>
        <p:nvSpPr>
          <p:cNvPr id="497" name="Google Shape;497;p46"/>
          <p:cNvSpPr txBox="1"/>
          <p:nvPr>
            <p:ph idx="1" type="body"/>
          </p:nvPr>
        </p:nvSpPr>
        <p:spPr>
          <a:xfrm>
            <a:off x="1381250" y="1489275"/>
            <a:ext cx="7599900" cy="13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highlight>
                  <a:schemeClr val="accent1"/>
                </a:highlight>
              </a:rPr>
              <a:t>Marketing Campaign</a:t>
            </a:r>
            <a:endParaRPr b="1" sz="1700">
              <a:highlight>
                <a:schemeClr val="accen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◉"/>
            </a:pPr>
            <a:r>
              <a:rPr lang="en" sz="800">
                <a:highlight>
                  <a:schemeClr val="lt1"/>
                </a:highlight>
              </a:rPr>
              <a:t> </a:t>
            </a:r>
            <a:r>
              <a:rPr lang="en" sz="1600">
                <a:highlight>
                  <a:schemeClr val="lt1"/>
                </a:highlight>
              </a:rPr>
              <a:t>Holiday Season Promotion.</a:t>
            </a:r>
            <a:endParaRPr sz="8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◉"/>
            </a:pPr>
            <a:r>
              <a:rPr lang="en" sz="1600">
                <a:highlight>
                  <a:schemeClr val="lt1"/>
                </a:highlight>
              </a:rPr>
              <a:t>Create Loyalty Program for Customer .</a:t>
            </a:r>
            <a:endParaRPr sz="800"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◉"/>
            </a:pPr>
            <a:r>
              <a:rPr lang="en" sz="1600">
                <a:highlight>
                  <a:schemeClr val="lt1"/>
                </a:highlight>
              </a:rPr>
              <a:t>Online Exclusive Offer.</a:t>
            </a:r>
            <a:endParaRPr sz="19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98" name="Google Shape;498;p4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9" name="Google Shape;499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01" y="1638972"/>
            <a:ext cx="283121" cy="21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46"/>
          <p:cNvGrpSpPr/>
          <p:nvPr/>
        </p:nvGrpSpPr>
        <p:grpSpPr>
          <a:xfrm>
            <a:off x="997414" y="1534462"/>
            <a:ext cx="383835" cy="363369"/>
            <a:chOff x="6618700" y="1635475"/>
            <a:chExt cx="456675" cy="432325"/>
          </a:xfrm>
        </p:grpSpPr>
        <p:sp>
          <p:nvSpPr>
            <p:cNvPr id="506" name="Google Shape;506;p4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46"/>
          <p:cNvGrpSpPr/>
          <p:nvPr/>
        </p:nvGrpSpPr>
        <p:grpSpPr>
          <a:xfrm>
            <a:off x="889892" y="2901831"/>
            <a:ext cx="408171" cy="363363"/>
            <a:chOff x="3932350" y="3714775"/>
            <a:chExt cx="439650" cy="319075"/>
          </a:xfrm>
        </p:grpSpPr>
        <p:sp>
          <p:nvSpPr>
            <p:cNvPr id="512" name="Google Shape;512;p4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1381250" y="2925600"/>
            <a:ext cx="7424400" cy="21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chemeClr val="accent1"/>
                </a:highlight>
              </a:rPr>
              <a:t>Bussines Strategy</a:t>
            </a:r>
            <a:endParaRPr b="1" sz="1700">
              <a:highlight>
                <a:schemeClr val="accen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highlight>
                  <a:schemeClr val="lt1"/>
                </a:highlight>
              </a:rPr>
              <a:t>Information Technology (mobile applications, e-commerce platforms, Supply Chain Management (SCM) systems).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highlight>
                  <a:schemeClr val="lt1"/>
                </a:highlight>
              </a:rPr>
              <a:t>Logistic infrastruktur.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highlight>
                  <a:schemeClr val="lt1"/>
                </a:highlight>
              </a:rPr>
              <a:t>Merk Development and Marketing Campaign.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◉"/>
            </a:pPr>
            <a:r>
              <a:rPr lang="en" sz="1600">
                <a:highlight>
                  <a:schemeClr val="lt1"/>
                </a:highlight>
              </a:rPr>
              <a:t>Customer Service improvements.</a:t>
            </a:r>
            <a:endParaRPr sz="16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</p:txBody>
      </p:sp>
      <p:pic>
        <p:nvPicPr>
          <p:cNvPr id="518" name="Google Shape;51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875" y="0"/>
            <a:ext cx="1286700" cy="10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1360975" y="90843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Estimates</a:t>
            </a:r>
            <a:endParaRPr/>
          </a:p>
        </p:txBody>
      </p:sp>
      <p:sp>
        <p:nvSpPr>
          <p:cNvPr id="524" name="Google Shape;524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5" name="Google Shape;525;p47"/>
          <p:cNvGraphicFramePr/>
          <p:nvPr/>
        </p:nvGraphicFramePr>
        <p:xfrm>
          <a:off x="420875" y="1407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{9890E18B-0735-4294-85F6-345C5102B9F3}</a:tableStyleId>
              </a:tblPr>
              <a:tblGrid>
                <a:gridCol w="2806100"/>
                <a:gridCol w="2806100"/>
                <a:gridCol w="2806100"/>
              </a:tblGrid>
              <a:tr h="54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Action Item (Business Strategy)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Assumption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(Investment Percentage)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Information Technology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1.7%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$ 3169.52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Logistic Infrastructure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18644.25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Merk Development and Marketing Campaign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5.7%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10627.22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54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Customer Service Improvements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5.5%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10254.34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58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$ 42695.34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6" name="Google Shape;526;p47"/>
          <p:cNvSpPr txBox="1"/>
          <p:nvPr/>
        </p:nvSpPr>
        <p:spPr>
          <a:xfrm>
            <a:off x="467375" y="4904050"/>
            <a:ext cx="71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7" name="Google Shape;527;p47"/>
          <p:cNvSpPr txBox="1"/>
          <p:nvPr/>
        </p:nvSpPr>
        <p:spPr>
          <a:xfrm>
            <a:off x="529050" y="4488600"/>
            <a:ext cx="27753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ROI :</a:t>
            </a:r>
            <a:r>
              <a:rPr b="1" lang="en" sz="1800">
                <a:highlight>
                  <a:srgbClr val="B6D7A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2100">
                <a:solidFill>
                  <a:schemeClr val="dk1"/>
                </a:solidFill>
                <a:highlight>
                  <a:srgbClr val="B6D7A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3.36 (336,68 %</a:t>
            </a:r>
            <a:r>
              <a:rPr b="1" lang="en" sz="2100">
                <a:solidFill>
                  <a:schemeClr val="dk1"/>
                </a:solidFill>
                <a:highlight>
                  <a:srgbClr val="B6D7A8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b="1" sz="2100">
              <a:solidFill>
                <a:schemeClr val="dk1"/>
              </a:solidFill>
              <a:highlight>
                <a:srgbClr val="B6D7A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3162575" y="4527000"/>
            <a:ext cx="469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Business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strategy is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Worth Implementing.</a:t>
            </a:r>
            <a:endParaRPr b="1" sz="1800"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9" name="Google Shape;5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950" y="0"/>
            <a:ext cx="1121625" cy="1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8"/>
          <p:cNvSpPr txBox="1"/>
          <p:nvPr>
            <p:ph idx="4294967295" type="subTitle"/>
          </p:nvPr>
        </p:nvSpPr>
        <p:spPr>
          <a:xfrm>
            <a:off x="1478825" y="1412225"/>
            <a:ext cx="63786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We have the </a:t>
            </a:r>
            <a:r>
              <a:rPr b="1" lang="en" sz="2800"/>
              <a:t>potential revenue</a:t>
            </a:r>
            <a:r>
              <a:rPr lang="en" sz="2800"/>
              <a:t> of           </a:t>
            </a:r>
            <a:r>
              <a:rPr b="1" lang="en" sz="2800"/>
              <a:t>$ </a:t>
            </a:r>
            <a:r>
              <a:rPr b="1" lang="en" sz="2800">
                <a:highlight>
                  <a:srgbClr val="FFFFFF"/>
                </a:highlight>
              </a:rPr>
              <a:t>186,442</a:t>
            </a:r>
            <a:r>
              <a:rPr lang="en" sz="2800">
                <a:highlight>
                  <a:srgbClr val="FFFFFF"/>
                </a:highlight>
              </a:rPr>
              <a:t> </a:t>
            </a:r>
            <a:r>
              <a:rPr b="1" lang="en" sz="2800">
                <a:highlight>
                  <a:srgbClr val="FFFFFF"/>
                </a:highlight>
              </a:rPr>
              <a:t>IDR( 2.83 Bn)</a:t>
            </a:r>
            <a:r>
              <a:rPr lang="en" sz="2800">
                <a:highlight>
                  <a:srgbClr val="FFFFFF"/>
                </a:highlight>
              </a:rPr>
              <a:t> and </a:t>
            </a:r>
            <a:r>
              <a:rPr b="1" lang="en" sz="2800">
                <a:highlight>
                  <a:srgbClr val="FFFFFF"/>
                </a:highlight>
              </a:rPr>
              <a:t>Gross Profit</a:t>
            </a:r>
            <a:r>
              <a:rPr lang="en" sz="2800">
                <a:highlight>
                  <a:srgbClr val="FFFFFF"/>
                </a:highlight>
              </a:rPr>
              <a:t> of </a:t>
            </a:r>
            <a:r>
              <a:rPr b="1" lang="en" sz="2800">
                <a:highlight>
                  <a:srgbClr val="FFFFFF"/>
                </a:highlight>
              </a:rPr>
              <a:t>12%</a:t>
            </a:r>
            <a:r>
              <a:rPr lang="en" sz="2800">
                <a:highlight>
                  <a:srgbClr val="FFFFFF"/>
                </a:highlight>
              </a:rPr>
              <a:t> if we do all of the action items with </a:t>
            </a:r>
            <a:r>
              <a:rPr b="1" lang="en" sz="2800">
                <a:highlight>
                  <a:srgbClr val="FFFFFF"/>
                </a:highlight>
              </a:rPr>
              <a:t>ROI</a:t>
            </a:r>
            <a:r>
              <a:rPr lang="en" sz="2800">
                <a:highlight>
                  <a:srgbClr val="FFFFFF"/>
                </a:highlight>
              </a:rPr>
              <a:t> of </a:t>
            </a:r>
            <a:r>
              <a:rPr b="1" lang="en" sz="2800">
                <a:highlight>
                  <a:srgbClr val="FFFFFF"/>
                </a:highlight>
              </a:rPr>
              <a:t>3.36 (</a:t>
            </a:r>
            <a:r>
              <a:rPr b="1" lang="en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336.68%).</a:t>
            </a:r>
            <a:endParaRPr sz="2800">
              <a:highlight>
                <a:srgbClr val="FFFFFF"/>
              </a:highlight>
            </a:endParaRPr>
          </a:p>
        </p:txBody>
      </p:sp>
      <p:cxnSp>
        <p:nvCxnSpPr>
          <p:cNvPr id="535" name="Google Shape;535;p48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48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48"/>
          <p:cNvSpPr txBox="1"/>
          <p:nvPr>
            <p:ph idx="12" type="sldNum"/>
          </p:nvPr>
        </p:nvSpPr>
        <p:spPr>
          <a:xfrm>
            <a:off x="859520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8" name="Google Shape;5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can find me at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1800"/>
              <a:t>Coding For Indonesia </a:t>
            </a:r>
            <a:r>
              <a:rPr lang="en" sz="3600"/>
              <a:t>😉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4" name="Google Shape;544;p49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49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60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546" name="Google Shape;546;p4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4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49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549" name="Google Shape;549;p4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5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9" name="Google Shape;559;p50"/>
          <p:cNvSpPr txBox="1"/>
          <p:nvPr>
            <p:ph idx="1" type="body"/>
          </p:nvPr>
        </p:nvSpPr>
        <p:spPr>
          <a:xfrm>
            <a:off x="1381250" y="1616473"/>
            <a:ext cx="68097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Quattrocento Sans"/>
              <a:buChar char="●"/>
            </a:pPr>
            <a:r>
              <a:rPr lang="en" sz="1650" u="sng">
                <a:solidFill>
                  <a:srgbClr val="0000FF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https://nrf.com/</a:t>
            </a:r>
            <a:endParaRPr sz="165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Quattrocento Sans"/>
              <a:buChar char="●"/>
            </a:pPr>
            <a:r>
              <a:rPr lang="en" sz="1650" u="sng">
                <a:solidFill>
                  <a:srgbClr val="0000FF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https://coresight.com/</a:t>
            </a:r>
            <a:endParaRPr sz="165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Quattrocento Sans"/>
              <a:buChar char="●"/>
            </a:pPr>
            <a:r>
              <a:rPr lang="en" sz="1650" u="sng">
                <a:solidFill>
                  <a:srgbClr val="0000FF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https://nrf.com/</a:t>
            </a:r>
            <a:endParaRPr sz="165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Quattrocento Sans"/>
              <a:buChar char="●"/>
            </a:pPr>
            <a:r>
              <a:rPr lang="en" sz="1650" u="sng">
                <a:solidFill>
                  <a:srgbClr val="0000FF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https://www2.deloitte.com/</a:t>
            </a:r>
            <a:endParaRPr sz="165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Arial"/>
              <a:buChar char="●"/>
            </a:pPr>
            <a:r>
              <a:rPr lang="en" sz="1650" u="sng">
                <a:solidFill>
                  <a:srgbClr val="0000FF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https://www.statista.com/topics/1563/supermarkets-in-the-us/#topicOverview</a:t>
            </a:r>
            <a:endParaRPr sz="16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560" name="Google Shape;560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350" y="0"/>
            <a:ext cx="1134225" cy="10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Objective</a:t>
            </a:r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125" y="1518850"/>
            <a:ext cx="7835851" cy="3338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5"/>
          <p:cNvCxnSpPr/>
          <p:nvPr/>
        </p:nvCxnSpPr>
        <p:spPr>
          <a:xfrm>
            <a:off x="2036800" y="4573225"/>
            <a:ext cx="6300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1188550" y="3771475"/>
            <a:ext cx="70185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/>
        </p:nvSpPr>
        <p:spPr>
          <a:xfrm>
            <a:off x="1098375" y="4780750"/>
            <a:ext cx="317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Source: Statista (2022)</a:t>
            </a:r>
            <a:endParaRPr i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Objective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450" y="1454900"/>
            <a:ext cx="5145301" cy="31425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5" y="1652500"/>
            <a:ext cx="3532700" cy="29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166325" y="4749850"/>
            <a:ext cx="234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Forbes (2023)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6"/>
          <p:cNvCxnSpPr/>
          <p:nvPr/>
        </p:nvCxnSpPr>
        <p:spPr>
          <a:xfrm flipH="1" rot="10800000">
            <a:off x="2555875" y="2130575"/>
            <a:ext cx="6858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flipH="1" rot="10800000">
            <a:off x="166325" y="2416100"/>
            <a:ext cx="770400" cy="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661625" y="3244850"/>
            <a:ext cx="90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1652275" y="3244850"/>
            <a:ext cx="1675200" cy="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196025" y="3521150"/>
            <a:ext cx="626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1242650" y="3501950"/>
            <a:ext cx="1484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/>
          <p:nvPr/>
        </p:nvCxnSpPr>
        <p:spPr>
          <a:xfrm>
            <a:off x="1355475" y="3769275"/>
            <a:ext cx="1344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Objective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1407900"/>
            <a:ext cx="6432549" cy="36094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1686050" y="11247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highlight>
                  <a:srgbClr val="FFCD00"/>
                </a:highlight>
              </a:rPr>
              <a:t>Goals: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381250" y="17305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082300" y="1578150"/>
            <a:ext cx="39366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Forecast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future Revenue.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Adjust Business strategy &amp; Marketing Campaign.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Maximize marketing budget or Maintain annual Revenue growth YoY.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9530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5267600" y="1667700"/>
            <a:ext cx="3537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to improve Business Problems?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is the effective action item?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Quattrocento Sans"/>
              <a:buAutoNum type="arabicPeriod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Does the action item worth implementation?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18"/>
          <p:cNvSpPr txBox="1"/>
          <p:nvPr>
            <p:ph idx="4294967295" type="title"/>
          </p:nvPr>
        </p:nvSpPr>
        <p:spPr>
          <a:xfrm>
            <a:off x="5793050" y="114256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highlight>
                  <a:srgbClr val="FFCD00"/>
                </a:highlight>
              </a:rPr>
              <a:t>Problem Statement: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1251380" y="1167425"/>
            <a:ext cx="371564" cy="371543"/>
            <a:chOff x="576250" y="4319400"/>
            <a:chExt cx="442075" cy="442050"/>
          </a:xfrm>
        </p:grpSpPr>
        <p:sp>
          <p:nvSpPr>
            <p:cNvPr id="179" name="Google Shape;179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5433788" y="1154157"/>
            <a:ext cx="359272" cy="376691"/>
            <a:chOff x="5961125" y="1623900"/>
            <a:chExt cx="427450" cy="448175"/>
          </a:xfrm>
        </p:grpSpPr>
        <p:sp>
          <p:nvSpPr>
            <p:cNvPr id="184" name="Google Shape;184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1381250" y="7437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540500" y="133937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8" name="Google Shape;198;p19"/>
          <p:cNvCxnSpPr/>
          <p:nvPr/>
        </p:nvCxnSpPr>
        <p:spPr>
          <a:xfrm>
            <a:off x="4891650" y="1166675"/>
            <a:ext cx="0" cy="373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/>
        </p:nvSpPr>
        <p:spPr>
          <a:xfrm>
            <a:off x="1402600" y="995075"/>
            <a:ext cx="31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Quattrocento Sans"/>
                <a:ea typeface="Quattrocento Sans"/>
                <a:cs typeface="Quattrocento Sans"/>
                <a:sym typeface="Quattrocento Sans"/>
              </a:rPr>
              <a:t>Missing Value and Duplicated Value</a:t>
            </a:r>
            <a:endParaRPr b="1" i="1"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5198902" y="1311465"/>
            <a:ext cx="448708" cy="400202"/>
            <a:chOff x="8095060" y="5664590"/>
            <a:chExt cx="497404" cy="594388"/>
          </a:xfrm>
        </p:grpSpPr>
        <p:grpSp>
          <p:nvGrpSpPr>
            <p:cNvPr id="201" name="Google Shape;201;p1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2" name="Google Shape;202;p1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5" name="Google Shape;205;p1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9" name="Google Shape;209;p1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10" name="Google Shape;210;p1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13" name="Google Shape;213;p19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17" name="Google Shape;217;p19"/>
          <p:cNvSpPr txBox="1"/>
          <p:nvPr/>
        </p:nvSpPr>
        <p:spPr>
          <a:xfrm>
            <a:off x="5746575" y="1236300"/>
            <a:ext cx="23436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9.800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rows </a:t>
            </a:r>
            <a:endParaRPr b="1" sz="205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00" y="1406585"/>
            <a:ext cx="3132900" cy="35906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19"/>
          <p:cNvSpPr txBox="1"/>
          <p:nvPr/>
        </p:nvSpPr>
        <p:spPr>
          <a:xfrm>
            <a:off x="5746575" y="1998300"/>
            <a:ext cx="23436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18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features</a:t>
            </a:r>
            <a:endParaRPr b="1" sz="20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950" y="2028166"/>
            <a:ext cx="548700" cy="51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5259650" y="2550400"/>
            <a:ext cx="1964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Row ID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Order ID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Order Date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Ship Date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Ship Mode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Customer ID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Customer Name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Segment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Country</a:t>
            </a:r>
            <a:endParaRPr sz="1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7035075" y="2550400"/>
            <a:ext cx="20568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10.	City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11.	State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12.	Postal Code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13.	Region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14.	Product ID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15.	Category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16.	Sub-Category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17.	Product Name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18.	Sales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675" y="0"/>
            <a:ext cx="1108900" cy="11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ctrTitle"/>
          </p:nvPr>
        </p:nvSpPr>
        <p:spPr>
          <a:xfrm>
            <a:off x="2022225" y="2400125"/>
            <a:ext cx="5478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</a:t>
            </a:r>
            <a:r>
              <a:rPr lang="en" sz="3300"/>
              <a:t>Preprocessing</a:t>
            </a:r>
            <a:endParaRPr sz="4300"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-76200" y="2286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  <p:pic>
        <p:nvPicPr>
          <p:cNvPr id="231" name="Google Shape;2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875" y="0"/>
            <a:ext cx="12867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