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82" r:id="rId3"/>
    <p:sldId id="281" r:id="rId4"/>
    <p:sldId id="283" r:id="rId5"/>
    <p:sldId id="284" r:id="rId6"/>
    <p:sldId id="285" r:id="rId7"/>
    <p:sldId id="286" r:id="rId8"/>
    <p:sldId id="287" r:id="rId9"/>
    <p:sldId id="288" r:id="rId10"/>
    <p:sldId id="289" r:id="rId11"/>
    <p:sldId id="293" r:id="rId12"/>
    <p:sldId id="292" r:id="rId13"/>
    <p:sldId id="290" r:id="rId14"/>
    <p:sldId id="291" r:id="rId15"/>
    <p:sldId id="258" r:id="rId16"/>
    <p:sldId id="2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arduino.cc/en/Reference/HomePag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eu.mouser.com/new/Intel/intel-galileo-development-board/"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mmunities.intel.com/docs/DOC-2222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smtClean="0">
                <a:solidFill>
                  <a:schemeClr val="tx1">
                    <a:lumMod val="75000"/>
                    <a:lumOff val="25000"/>
                  </a:schemeClr>
                </a:solidFill>
                <a:latin typeface="Segoe UI Semibold" pitchFamily="34" charset="0"/>
                <a:ea typeface="Segoe UI" pitchFamily="34" charset="0"/>
                <a:cs typeface="Segoe UI" pitchFamily="34" charset="0"/>
              </a:rPr>
              <a:t>Hello World with the </a:t>
            </a:r>
            <a:r>
              <a:rPr lang="en-US" sz="3800" dirty="0" err="1" smtClean="0">
                <a:solidFill>
                  <a:schemeClr val="tx1">
                    <a:lumMod val="75000"/>
                    <a:lumOff val="25000"/>
                  </a:schemeClr>
                </a:solidFill>
                <a:latin typeface="Segoe UI Semibold" pitchFamily="34" charset="0"/>
                <a:ea typeface="Segoe UI" pitchFamily="34" charset="0"/>
                <a:cs typeface="Segoe UI" pitchFamily="34" charset="0"/>
              </a:rPr>
              <a:t>Arduino</a:t>
            </a:r>
            <a:r>
              <a:rPr lang="en-US" sz="3800" dirty="0" smtClean="0">
                <a:solidFill>
                  <a:schemeClr val="tx1">
                    <a:lumMod val="75000"/>
                    <a:lumOff val="25000"/>
                  </a:schemeClr>
                </a:solidFill>
                <a:latin typeface="Segoe UI Semibold" pitchFamily="34" charset="0"/>
                <a:ea typeface="Segoe UI" pitchFamily="34" charset="0"/>
                <a:cs typeface="Segoe UI" pitchFamily="34" charset="0"/>
              </a:rPr>
              <a:t> IDE</a:t>
            </a: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Nicolas Vailliet</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Hello World : </a:t>
            </a:r>
            <a:r>
              <a:rPr lang="fr-FR" dirty="0" err="1" smtClean="0">
                <a:solidFill>
                  <a:schemeClr val="tx1">
                    <a:lumMod val="75000"/>
                    <a:lumOff val="25000"/>
                  </a:schemeClr>
                </a:solidFill>
              </a:rPr>
              <a:t>blink</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Goal</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cs typeface="Segoe UI" panose="020B0502040204020203" pitchFamily="34" charset="0"/>
              </a:rPr>
              <a:t>Load a file, execute, see the green </a:t>
            </a:r>
            <a:r>
              <a:rPr lang="en-GB" sz="2400" dirty="0">
                <a:latin typeface="Segoe UI" panose="020B0502040204020203" pitchFamily="34" charset="0"/>
                <a:cs typeface="Segoe UI" panose="020B0502040204020203" pitchFamily="34" charset="0"/>
              </a:rPr>
              <a:t>LED </a:t>
            </a:r>
            <a:r>
              <a:rPr lang="en-GB" sz="2400" dirty="0" smtClean="0">
                <a:latin typeface="Segoe UI" panose="020B0502040204020203" pitchFamily="34" charset="0"/>
                <a:cs typeface="Segoe UI" panose="020B0502040204020203" pitchFamily="34" charset="0"/>
              </a:rPr>
              <a:t>blink.</a:t>
            </a:r>
          </a:p>
          <a:p>
            <a:pPr marL="0" indent="0">
              <a:buNone/>
            </a:pPr>
            <a:endParaRPr lang="en-GB" sz="2400" dirty="0"/>
          </a:p>
          <a:p>
            <a:pPr marL="0" indent="0">
              <a:buNone/>
            </a:pPr>
            <a:r>
              <a:rPr lang="fr-FR" sz="2400" dirty="0" err="1" smtClean="0">
                <a:solidFill>
                  <a:srgbClr val="00518E"/>
                </a:solidFill>
                <a:latin typeface="Segoe UI Semibold" pitchFamily="34" charset="0"/>
                <a:ea typeface="Segoe UI" pitchFamily="34" charset="0"/>
                <a:cs typeface="Segoe UI" pitchFamily="34" charset="0"/>
              </a:rPr>
              <a:t>Blink</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Load the file from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File &gt; Examples &gt; 01.Basics &gt; Blink</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In the new window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click Verify and Upload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See the green LED flashing</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on the Galileo board.</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6629400" y="1524000"/>
            <a:ext cx="5153025" cy="3714750"/>
          </a:xfrm>
          <a:prstGeom prst="rect">
            <a:avLst/>
          </a:prstGeom>
        </p:spPr>
      </p:pic>
    </p:spTree>
    <p:extLst>
      <p:ext uri="{BB962C8B-B14F-4D97-AF65-F5344CB8AC3E}">
        <p14:creationId xmlns:p14="http://schemas.microsoft.com/office/powerpoint/2010/main" val="2409427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Tips and links</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30465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A few important </a:t>
            </a:r>
            <a:r>
              <a:rPr lang="fr-FR" dirty="0" err="1" smtClean="0">
                <a:solidFill>
                  <a:schemeClr val="tx1">
                    <a:lumMod val="75000"/>
                    <a:lumOff val="25000"/>
                  </a:schemeClr>
                </a:solidFill>
              </a:rPr>
              <a:t>tips</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Tips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t>&gt; Use </a:t>
            </a:r>
            <a:r>
              <a:rPr lang="en-GB" sz="2400" dirty="0"/>
              <a:t>the reset button on </a:t>
            </a:r>
            <a:r>
              <a:rPr lang="en-GB" sz="2400" dirty="0" smtClean="0"/>
              <a:t>board</a:t>
            </a:r>
            <a:br>
              <a:rPr lang="en-GB" sz="2400" dirty="0" smtClean="0"/>
            </a:br>
            <a:r>
              <a:rPr lang="en-GB" sz="2400" dirty="0" smtClean="0"/>
              <a:t>to </a:t>
            </a:r>
            <a:r>
              <a:rPr lang="en-GB" sz="2400" dirty="0"/>
              <a:t>run the setup() function </a:t>
            </a:r>
            <a:r>
              <a:rPr lang="en-GB" sz="2400" dirty="0" smtClean="0"/>
              <a:t>again and </a:t>
            </a:r>
            <a:r>
              <a:rPr lang="en-GB" sz="2400" dirty="0"/>
              <a:t>restart the loop() </a:t>
            </a:r>
            <a:r>
              <a:rPr lang="en-GB" sz="2400" dirty="0" smtClean="0"/>
              <a:t>function</a:t>
            </a:r>
          </a:p>
          <a:p>
            <a:pPr marL="0" indent="0">
              <a:buNone/>
            </a:pPr>
            <a:r>
              <a:rPr lang="en-GB" sz="2400" dirty="0" smtClean="0"/>
              <a:t>&gt; Note </a:t>
            </a:r>
            <a:r>
              <a:rPr lang="en-GB" sz="2400" dirty="0"/>
              <a:t>that reboot and reset </a:t>
            </a:r>
            <a:r>
              <a:rPr lang="en-GB" sz="2400" dirty="0" smtClean="0"/>
              <a:t>buttons</a:t>
            </a:r>
            <a:br>
              <a:rPr lang="en-GB" sz="2400" dirty="0" smtClean="0"/>
            </a:br>
            <a:r>
              <a:rPr lang="en-GB" sz="2400" dirty="0" smtClean="0"/>
              <a:t>should </a:t>
            </a:r>
            <a:r>
              <a:rPr lang="en-GB" sz="2400" b="1" dirty="0"/>
              <a:t>not be use with </a:t>
            </a:r>
            <a:r>
              <a:rPr lang="en-GB" sz="2400" b="1" dirty="0" smtClean="0"/>
              <a:t>SD card </a:t>
            </a:r>
            <a:r>
              <a:rPr lang="en-GB" sz="2400" dirty="0"/>
              <a:t>and Linux </a:t>
            </a:r>
            <a:r>
              <a:rPr lang="en-GB" sz="2400" dirty="0" smtClean="0"/>
              <a:t>system</a:t>
            </a:r>
            <a:endParaRPr lang="en-US" sz="2400" dirty="0" smtClean="0"/>
          </a:p>
          <a:p>
            <a:pPr marL="0" indent="0">
              <a:buNone/>
            </a:pPr>
            <a:r>
              <a:rPr lang="en-GB" sz="2400" dirty="0" smtClean="0"/>
              <a:t>&gt; Also </a:t>
            </a:r>
            <a:r>
              <a:rPr lang="en-GB" sz="2400" dirty="0"/>
              <a:t>note that if you use the reboot </a:t>
            </a:r>
            <a:r>
              <a:rPr lang="en-GB" sz="2400" dirty="0" smtClean="0"/>
              <a:t>button,</a:t>
            </a:r>
            <a:br>
              <a:rPr lang="en-GB" sz="2400" dirty="0" smtClean="0"/>
            </a:br>
            <a:r>
              <a:rPr lang="en-GB" sz="2400" dirty="0" smtClean="0"/>
              <a:t>USB </a:t>
            </a:r>
            <a:r>
              <a:rPr lang="en-GB" sz="2400" dirty="0"/>
              <a:t>won’t </a:t>
            </a:r>
            <a:r>
              <a:rPr lang="en-GB" sz="2400" dirty="0" smtClean="0"/>
              <a:t>be available. Reboot </a:t>
            </a:r>
            <a:r>
              <a:rPr lang="en-GB" sz="2400" dirty="0"/>
              <a:t>your board </a:t>
            </a:r>
            <a:r>
              <a:rPr lang="en-GB" sz="2400" b="1" dirty="0" smtClean="0"/>
              <a:t>unplugging and </a:t>
            </a:r>
            <a:r>
              <a:rPr lang="en-GB" sz="2400" b="1" dirty="0"/>
              <a:t>plugging </a:t>
            </a:r>
            <a:r>
              <a:rPr lang="en-GB" sz="2400" dirty="0"/>
              <a:t>in </a:t>
            </a:r>
            <a:r>
              <a:rPr lang="en-GB" sz="2400" dirty="0" smtClean="0"/>
              <a:t>the power supply.</a:t>
            </a:r>
          </a:p>
          <a:p>
            <a:pPr marL="0" indent="0">
              <a:buNone/>
            </a:pPr>
            <a:r>
              <a:rPr lang="en-GB" sz="2400" dirty="0" smtClean="0"/>
              <a:t>&gt; Use </a:t>
            </a:r>
            <a:r>
              <a:rPr lang="en-GB" sz="2400" dirty="0"/>
              <a:t>the serial monitor to debug your </a:t>
            </a:r>
            <a:r>
              <a:rPr lang="en-GB" sz="2400" dirty="0" smtClean="0"/>
              <a:t>sketches</a:t>
            </a:r>
            <a:endParaRPr lang="en-GB" sz="2400" dirty="0"/>
          </a:p>
        </p:txBody>
      </p:sp>
    </p:spTree>
    <p:extLst>
      <p:ext uri="{BB962C8B-B14F-4D97-AF65-F5344CB8AC3E}">
        <p14:creationId xmlns:p14="http://schemas.microsoft.com/office/powerpoint/2010/main" val="1313529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Going</a:t>
            </a:r>
            <a:r>
              <a:rPr lang="fr-FR" dirty="0" smtClean="0">
                <a:solidFill>
                  <a:schemeClr val="tx1">
                    <a:lumMod val="75000"/>
                    <a:lumOff val="25000"/>
                  </a:schemeClr>
                </a:solidFill>
              </a:rPr>
              <a:t> </a:t>
            </a:r>
            <a:r>
              <a:rPr lang="fr-FR" dirty="0" err="1" smtClean="0">
                <a:solidFill>
                  <a:schemeClr val="tx1">
                    <a:lumMod val="75000"/>
                    <a:lumOff val="25000"/>
                  </a:schemeClr>
                </a:solidFill>
              </a:rPr>
              <a:t>further</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9530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Menu</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cs typeface="Segoe UI" panose="020B0502040204020203" pitchFamily="34" charset="0"/>
              </a:rPr>
              <a:t>There’s tons of examples,</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feel free to browse</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and execute.</a:t>
            </a:r>
          </a:p>
          <a:p>
            <a:pPr marL="0" indent="0">
              <a:buNone/>
            </a:pPr>
            <a:endParaRPr lang="en-GB" sz="2400" dirty="0"/>
          </a:p>
          <a:p>
            <a:pPr marL="0" indent="0">
              <a:buNone/>
            </a:pPr>
            <a:r>
              <a:rPr lang="fr-FR" sz="2400" dirty="0" smtClean="0">
                <a:solidFill>
                  <a:srgbClr val="00518E"/>
                </a:solidFill>
                <a:latin typeface="Segoe UI Semibold" pitchFamily="34" charset="0"/>
                <a:ea typeface="Segoe UI" pitchFamily="34" charset="0"/>
                <a:cs typeface="Segoe UI" pitchFamily="34" charset="0"/>
              </a:rPr>
              <a:t>Sketches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source code</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are called sketches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File extension is .</a:t>
            </a:r>
            <a:r>
              <a:rPr lang="en-GB" sz="2400" dirty="0" err="1" smtClean="0">
                <a:latin typeface="Segoe UI" panose="020B0502040204020203" pitchFamily="34" charset="0"/>
                <a:ea typeface="Segoe UI" panose="020B0502040204020203" pitchFamily="34" charset="0"/>
                <a:cs typeface="Segoe UI" panose="020B0502040204020203" pitchFamily="34" charset="0"/>
              </a:rPr>
              <a:t>ino</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4572000" y="1474788"/>
            <a:ext cx="4200525" cy="3905250"/>
          </a:xfrm>
          <a:prstGeom prst="rect">
            <a:avLst/>
          </a:prstGeom>
        </p:spPr>
      </p:pic>
    </p:spTree>
    <p:extLst>
      <p:ext uri="{BB962C8B-B14F-4D97-AF65-F5344CB8AC3E}">
        <p14:creationId xmlns:p14="http://schemas.microsoft.com/office/powerpoint/2010/main" val="2016556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68551" y="1600200"/>
            <a:ext cx="4229100" cy="4829175"/>
          </a:xfrm>
          <a:prstGeom prst="rect">
            <a:avLst/>
          </a:prstGeom>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Arduino</a:t>
            </a:r>
            <a:r>
              <a:rPr lang="fr-FR" dirty="0" smtClean="0">
                <a:solidFill>
                  <a:schemeClr val="tx1">
                    <a:lumMod val="75000"/>
                    <a:lumOff val="25000"/>
                  </a:schemeClr>
                </a:solidFill>
              </a:rPr>
              <a:t> </a:t>
            </a:r>
            <a:r>
              <a:rPr lang="fr-FR" dirty="0" err="1" smtClean="0">
                <a:solidFill>
                  <a:schemeClr val="tx1">
                    <a:lumMod val="75000"/>
                    <a:lumOff val="25000"/>
                  </a:schemeClr>
                </a:solidFill>
              </a:rPr>
              <a:t>reference</a:t>
            </a:r>
            <a:endParaRPr lang="fr-FR" dirty="0">
              <a:solidFill>
                <a:schemeClr val="tx1">
                  <a:lumMod val="75000"/>
                  <a:lumOff val="25000"/>
                </a:schemeClr>
              </a:solidFill>
            </a:endParaRPr>
          </a:p>
        </p:txBody>
      </p:sp>
      <p:sp>
        <p:nvSpPr>
          <p:cNvPr id="3" name="Content Placeholder 2"/>
          <p:cNvSpPr>
            <a:spLocks noGrp="1"/>
          </p:cNvSpPr>
          <p:nvPr>
            <p:ph idx="1"/>
          </p:nvPr>
        </p:nvSpPr>
        <p:spPr>
          <a:xfrm>
            <a:off x="2590800" y="1600200"/>
            <a:ext cx="6096000" cy="4953000"/>
          </a:xfrm>
        </p:spPr>
        <p:txBody>
          <a:bodyPr>
            <a:normAutofit/>
          </a:bodyPr>
          <a:lstStyle/>
          <a:p>
            <a:pPr marL="0" indent="0">
              <a:buNone/>
            </a:pPr>
            <a:r>
              <a:rPr lang="en-GB" sz="2400" dirty="0" smtClean="0">
                <a:latin typeface="Segoe UI" panose="020B0502040204020203" pitchFamily="34" charset="0"/>
                <a:cs typeface="Segoe UI" panose="020B0502040204020203" pitchFamily="34" charset="0"/>
                <a:hlinkClick r:id="rId4"/>
              </a:rPr>
              <a:t>http</a:t>
            </a:r>
            <a:r>
              <a:rPr lang="en-GB" sz="2400" dirty="0">
                <a:latin typeface="Segoe UI" panose="020B0502040204020203" pitchFamily="34" charset="0"/>
                <a:cs typeface="Segoe UI" panose="020B0502040204020203" pitchFamily="34" charset="0"/>
                <a:hlinkClick r:id="rId4"/>
              </a:rPr>
              <a:t>://</a:t>
            </a:r>
            <a:r>
              <a:rPr lang="en-GB" sz="2400" dirty="0" smtClean="0">
                <a:latin typeface="Segoe UI" panose="020B0502040204020203" pitchFamily="34" charset="0"/>
                <a:cs typeface="Segoe UI" panose="020B0502040204020203" pitchFamily="34" charset="0"/>
                <a:hlinkClick r:id="rId4"/>
              </a:rPr>
              <a:t>arduino.cc/en/Reference/HomePage</a:t>
            </a:r>
            <a:endParaRPr lang="en-GB" sz="24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88269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8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Before you start</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825988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Processors and IO</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Desktop OS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We’ll use Ubuntu 12.04 LTS on a </a:t>
            </a:r>
            <a:r>
              <a:rPr lang="en-GB" sz="2400" dirty="0" smtClean="0">
                <a:latin typeface="Segoe UI" panose="020B0502040204020203" pitchFamily="34" charset="0"/>
                <a:ea typeface="Segoe UI" panose="020B0502040204020203" pitchFamily="34" charset="0"/>
                <a:cs typeface="Segoe UI" panose="020B0502040204020203" pitchFamily="34" charset="0"/>
              </a:rPr>
              <a:t>laptop,</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but </a:t>
            </a:r>
            <a:r>
              <a:rPr lang="en-GB" sz="2400" dirty="0">
                <a:latin typeface="Segoe UI" panose="020B0502040204020203" pitchFamily="34" charset="0"/>
                <a:ea typeface="Segoe UI" panose="020B0502040204020203" pitchFamily="34" charset="0"/>
                <a:cs typeface="Segoe UI" panose="020B0502040204020203" pitchFamily="34" charset="0"/>
              </a:rPr>
              <a:t>the </a:t>
            </a:r>
            <a:r>
              <a:rPr lang="en-GB" sz="2400" dirty="0" err="1">
                <a:latin typeface="Segoe UI" panose="020B0502040204020203" pitchFamily="34" charset="0"/>
                <a:ea typeface="Segoe UI" panose="020B0502040204020203" pitchFamily="34" charset="0"/>
                <a:cs typeface="Segoe UI" panose="020B0502040204020203" pitchFamily="34" charset="0"/>
              </a:rPr>
              <a:t>Arduino</a:t>
            </a:r>
            <a:r>
              <a:rPr lang="en-GB" sz="2400" dirty="0">
                <a:latin typeface="Segoe UI" panose="020B0502040204020203" pitchFamily="34" charset="0"/>
                <a:ea typeface="Segoe UI" panose="020B0502040204020203" pitchFamily="34" charset="0"/>
                <a:cs typeface="Segoe UI" panose="020B0502040204020203" pitchFamily="34" charset="0"/>
              </a:rPr>
              <a:t> IDE works </a:t>
            </a:r>
            <a:r>
              <a:rPr lang="en-GB" sz="2400" dirty="0" smtClean="0">
                <a:latin typeface="Segoe UI" panose="020B0502040204020203" pitchFamily="34" charset="0"/>
                <a:ea typeface="Segoe UI" panose="020B0502040204020203" pitchFamily="34" charset="0"/>
                <a:cs typeface="Segoe UI" panose="020B0502040204020203" pitchFamily="34" charset="0"/>
              </a:rPr>
              <a:t>the same on </a:t>
            </a:r>
            <a:r>
              <a:rPr lang="en-GB" sz="2400" dirty="0">
                <a:latin typeface="Segoe UI" panose="020B0502040204020203" pitchFamily="34" charset="0"/>
                <a:ea typeface="Segoe UI" panose="020B0502040204020203" pitchFamily="34" charset="0"/>
                <a:cs typeface="Segoe UI" panose="020B0502040204020203" pitchFamily="34" charset="0"/>
              </a:rPr>
              <a:t>other </a:t>
            </a:r>
            <a:r>
              <a:rPr lang="en-GB" sz="2400" dirty="0" err="1" smtClean="0">
                <a:latin typeface="Segoe UI" panose="020B0502040204020203" pitchFamily="34" charset="0"/>
                <a:ea typeface="Segoe UI" panose="020B0502040204020203" pitchFamily="34" charset="0"/>
                <a:cs typeface="Segoe UI" panose="020B0502040204020203" pitchFamily="34" charset="0"/>
              </a:rPr>
              <a:t>Oses</a:t>
            </a:r>
            <a:r>
              <a:rPr lang="en-GB" sz="2400" dirty="0" smtClean="0">
                <a:latin typeface="Segoe UI" panose="020B0502040204020203" pitchFamily="34" charset="0"/>
                <a:ea typeface="Segoe UI" panose="020B0502040204020203" pitchFamily="34" charset="0"/>
                <a:cs typeface="Segoe UI" panose="020B0502040204020203" pitchFamily="34" charset="0"/>
              </a:rPr>
              <a:t>.</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Hardware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Intel </a:t>
            </a:r>
            <a:r>
              <a:rPr lang="en-GB" sz="2400" dirty="0" smtClean="0">
                <a:latin typeface="Segoe UI" panose="020B0502040204020203" pitchFamily="34" charset="0"/>
                <a:ea typeface="Segoe UI" panose="020B0502040204020203" pitchFamily="34" charset="0"/>
                <a:cs typeface="Segoe UI" panose="020B0502040204020203" pitchFamily="34" charset="0"/>
              </a:rPr>
              <a:t>Galileo Development Board, for sale online.</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(example : </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http</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://eu.mouser.com/new/Intel/intel-galileo-development-board</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a:t>
            </a:r>
            <a:r>
              <a:rPr lang="en-GB" sz="2400" dirty="0" smtClean="0">
                <a:latin typeface="Segoe UI" panose="020B0502040204020203" pitchFamily="34" charset="0"/>
                <a:ea typeface="Segoe UI" panose="020B0502040204020203" pitchFamily="34" charset="0"/>
                <a:cs typeface="Segoe UI" panose="020B0502040204020203" pitchFamily="34" charset="0"/>
              </a:rPr>
              <a:t> 53.60 euros)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box comes with cables and power supply.</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Software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Intel Galileo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SW </a:t>
            </a:r>
            <a:r>
              <a:rPr lang="en-GB" sz="2400" dirty="0">
                <a:latin typeface="Segoe UI" panose="020B0502040204020203" pitchFamily="34" charset="0"/>
                <a:ea typeface="Segoe UI" panose="020B0502040204020203" pitchFamily="34" charset="0"/>
                <a:cs typeface="Segoe UI" panose="020B0502040204020203" pitchFamily="34" charset="0"/>
              </a:rPr>
              <a:t>(IDE and drivers)</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a:latin typeface="Segoe UI" panose="020B0502040204020203" pitchFamily="34" charset="0"/>
                <a:ea typeface="Segoe UI" panose="020B0502040204020203" pitchFamily="34" charset="0"/>
                <a:cs typeface="Segoe UI" panose="020B0502040204020203" pitchFamily="34" charset="0"/>
                <a:hlinkClick r:id="rId4"/>
              </a:rPr>
              <a:t>https://</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4"/>
              </a:rPr>
              <a:t>communities.intel.com/docs/DOC-22226</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1487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Plug – </a:t>
            </a:r>
            <a:r>
              <a:rPr lang="fr-FR" dirty="0">
                <a:solidFill>
                  <a:schemeClr val="tx1">
                    <a:lumMod val="75000"/>
                    <a:lumOff val="25000"/>
                  </a:schemeClr>
                </a:solidFill>
              </a:rPr>
              <a:t>Boot – </a:t>
            </a:r>
            <a:r>
              <a:rPr lang="fr-FR" dirty="0" err="1">
                <a:solidFill>
                  <a:schemeClr val="tx1">
                    <a:lumMod val="75000"/>
                    <a:lumOff val="25000"/>
                  </a:schemeClr>
                </a:solidFill>
              </a:rPr>
              <a:t>Connect</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Step</a:t>
            </a:r>
            <a:r>
              <a:rPr lang="fr-FR" sz="2400" dirty="0" smtClean="0">
                <a:solidFill>
                  <a:srgbClr val="00518E"/>
                </a:solidFill>
                <a:latin typeface="Segoe UI Semibold" pitchFamily="34" charset="0"/>
                <a:ea typeface="Segoe UI" pitchFamily="34" charset="0"/>
                <a:cs typeface="Segoe UI" pitchFamily="34" charset="0"/>
              </a:rPr>
              <a:t> 1</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Plug the power supply and </a:t>
            </a:r>
            <a:r>
              <a:rPr lang="en-GB" sz="2400" b="1" dirty="0" smtClean="0">
                <a:latin typeface="Segoe UI" panose="020B0502040204020203" pitchFamily="34" charset="0"/>
                <a:ea typeface="Segoe UI" panose="020B0502040204020203" pitchFamily="34" charset="0"/>
                <a:cs typeface="Segoe UI" panose="020B0502040204020203" pitchFamily="34" charset="0"/>
              </a:rPr>
              <a:t>wait </a:t>
            </a:r>
            <a:r>
              <a:rPr lang="en-GB" sz="2400" dirty="0" smtClean="0">
                <a:latin typeface="Segoe UI" panose="020B0502040204020203" pitchFamily="34" charset="0"/>
                <a:ea typeface="Segoe UI" panose="020B0502040204020203" pitchFamily="34" charset="0"/>
                <a:cs typeface="Segoe UI" panose="020B0502040204020203" pitchFamily="34" charset="0"/>
              </a:rPr>
              <a:t>for the USB green LED to be on. Do not proceed to step 2 until it’s green (booting).</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a:solidFill>
                  <a:srgbClr val="00518E"/>
                </a:solidFill>
                <a:latin typeface="Segoe UI Semibold" pitchFamily="34" charset="0"/>
                <a:ea typeface="Segoe UI" pitchFamily="34" charset="0"/>
                <a:cs typeface="Segoe UI" pitchFamily="34" charset="0"/>
              </a:rPr>
              <a:t>Step</a:t>
            </a:r>
            <a:r>
              <a:rPr lang="fr-FR" sz="2400" dirty="0">
                <a:solidFill>
                  <a:srgbClr val="00518E"/>
                </a:solidFill>
                <a:latin typeface="Segoe UI Semibold" pitchFamily="34" charset="0"/>
                <a:ea typeface="Segoe UI" pitchFamily="34" charset="0"/>
                <a:cs typeface="Segoe UI" pitchFamily="34" charset="0"/>
              </a:rPr>
              <a:t> 2</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Connect the USB </a:t>
            </a:r>
            <a:r>
              <a:rPr lang="en-GB" sz="2400" dirty="0" smtClean="0">
                <a:latin typeface="Segoe UI" panose="020B0502040204020203" pitchFamily="34" charset="0"/>
                <a:ea typeface="Segoe UI" panose="020B0502040204020203" pitchFamily="34" charset="0"/>
                <a:cs typeface="Segoe UI" panose="020B0502040204020203" pitchFamily="34" charset="0"/>
              </a:rPr>
              <a:t>cable</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to </a:t>
            </a:r>
            <a:r>
              <a:rPr lang="en-GB" sz="2400" dirty="0">
                <a:latin typeface="Segoe UI" panose="020B0502040204020203" pitchFamily="34" charset="0"/>
                <a:ea typeface="Segoe UI" panose="020B0502040204020203" pitchFamily="34" charset="0"/>
                <a:cs typeface="Segoe UI" panose="020B0502040204020203" pitchFamily="34" charset="0"/>
              </a:rPr>
              <a:t>the USB </a:t>
            </a:r>
            <a:r>
              <a:rPr lang="en-GB" sz="2400" b="1" dirty="0">
                <a:latin typeface="Segoe UI" panose="020B0502040204020203" pitchFamily="34" charset="0"/>
                <a:ea typeface="Segoe UI" panose="020B0502040204020203" pitchFamily="34" charset="0"/>
                <a:cs typeface="Segoe UI" panose="020B0502040204020203" pitchFamily="34" charset="0"/>
              </a:rPr>
              <a:t>client </a:t>
            </a:r>
            <a:r>
              <a:rPr lang="en-GB" sz="2400" dirty="0">
                <a:latin typeface="Segoe UI" panose="020B0502040204020203" pitchFamily="34" charset="0"/>
                <a:ea typeface="Segoe UI" panose="020B0502040204020203" pitchFamily="34" charset="0"/>
                <a:cs typeface="Segoe UI" panose="020B0502040204020203" pitchFamily="34" charset="0"/>
              </a:rPr>
              <a:t>port,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not </a:t>
            </a:r>
            <a:r>
              <a:rPr lang="en-GB" sz="2400" dirty="0" smtClean="0">
                <a:latin typeface="Segoe UI" panose="020B0502040204020203" pitchFamily="34" charset="0"/>
                <a:ea typeface="Segoe UI" panose="020B0502040204020203" pitchFamily="34" charset="0"/>
                <a:cs typeface="Segoe UI" panose="020B0502040204020203" pitchFamily="34" charset="0"/>
              </a:rPr>
              <a:t>the USB </a:t>
            </a:r>
            <a:r>
              <a:rPr lang="en-GB" sz="2400" b="1" dirty="0">
                <a:latin typeface="Segoe UI" panose="020B0502040204020203" pitchFamily="34" charset="0"/>
                <a:ea typeface="Segoe UI" panose="020B0502040204020203" pitchFamily="34" charset="0"/>
                <a:cs typeface="Segoe UI" panose="020B0502040204020203" pitchFamily="34" charset="0"/>
              </a:rPr>
              <a:t>host </a:t>
            </a:r>
            <a:r>
              <a:rPr lang="en-GB" sz="2400" dirty="0" smtClean="0">
                <a:latin typeface="Segoe UI" panose="020B0502040204020203" pitchFamily="34" charset="0"/>
                <a:ea typeface="Segoe UI" panose="020B0502040204020203" pitchFamily="34" charset="0"/>
                <a:cs typeface="Segoe UI" panose="020B0502040204020203" pitchFamily="34" charset="0"/>
              </a:rPr>
              <a:t>port.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a:solidFill>
                  <a:srgbClr val="00518E"/>
                </a:solidFill>
                <a:latin typeface="Segoe UI Semibold" pitchFamily="34" charset="0"/>
                <a:ea typeface="Segoe UI" pitchFamily="34" charset="0"/>
                <a:cs typeface="Segoe UI" pitchFamily="34" charset="0"/>
              </a:rPr>
              <a:t>Step</a:t>
            </a:r>
            <a:r>
              <a:rPr lang="fr-FR" sz="2400" dirty="0">
                <a:solidFill>
                  <a:srgbClr val="00518E"/>
                </a:solidFill>
                <a:latin typeface="Segoe UI Semibold" pitchFamily="34" charset="0"/>
                <a:ea typeface="Segoe UI" pitchFamily="34" charset="0"/>
                <a:cs typeface="Segoe UI" pitchFamily="34" charset="0"/>
              </a:rPr>
              <a:t> </a:t>
            </a:r>
            <a:r>
              <a:rPr lang="fr-FR" sz="2400" dirty="0" smtClean="0">
                <a:solidFill>
                  <a:srgbClr val="00518E"/>
                </a:solidFill>
                <a:latin typeface="Segoe UI Semibold" pitchFamily="34" charset="0"/>
                <a:ea typeface="Segoe UI" pitchFamily="34" charset="0"/>
                <a:cs typeface="Segoe UI" pitchFamily="34" charset="0"/>
              </a:rPr>
              <a:t>3</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You’ll see a new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device called /</a:t>
            </a:r>
            <a:r>
              <a:rPr lang="en-GB" sz="2400" dirty="0" err="1" smtClean="0">
                <a:latin typeface="Segoe UI" panose="020B0502040204020203" pitchFamily="34" charset="0"/>
                <a:ea typeface="Segoe UI" panose="020B0502040204020203" pitchFamily="34" charset="0"/>
                <a:cs typeface="Segoe UI" panose="020B0502040204020203" pitchFamily="34" charset="0"/>
              </a:rPr>
              <a:t>dev</a:t>
            </a:r>
            <a:r>
              <a:rPr lang="en-GB" sz="2400" dirty="0" smtClean="0">
                <a:latin typeface="Segoe UI" panose="020B0502040204020203" pitchFamily="34" charset="0"/>
                <a:ea typeface="Segoe UI" panose="020B0502040204020203" pitchFamily="34" charset="0"/>
                <a:cs typeface="Segoe UI" panose="020B0502040204020203" pitchFamily="34" charset="0"/>
              </a:rPr>
              <a:t>/</a:t>
            </a:r>
            <a:r>
              <a:rPr lang="en-GB" sz="2400" dirty="0" err="1" smtClean="0">
                <a:latin typeface="Segoe UI" panose="020B0502040204020203" pitchFamily="34" charset="0"/>
                <a:ea typeface="Segoe UI" panose="020B0502040204020203" pitchFamily="34" charset="0"/>
                <a:cs typeface="Segoe UI" panose="020B0502040204020203" pitchFamily="34" charset="0"/>
              </a:rPr>
              <a:t>ttyACM</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3"/>
          <a:stretch>
            <a:fillRect/>
          </a:stretch>
        </p:blipFill>
        <p:spPr>
          <a:xfrm>
            <a:off x="4876800" y="2909094"/>
            <a:ext cx="4048125" cy="2562225"/>
          </a:xfrm>
          <a:prstGeom prst="rect">
            <a:avLst/>
          </a:prstGeom>
        </p:spPr>
      </p:pic>
    </p:spTree>
    <p:extLst>
      <p:ext uri="{BB962C8B-B14F-4D97-AF65-F5344CB8AC3E}">
        <p14:creationId xmlns:p14="http://schemas.microsoft.com/office/powerpoint/2010/main" val="3463633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tx1">
                    <a:lumMod val="75000"/>
                    <a:lumOff val="25000"/>
                  </a:schemeClr>
                </a:solidFill>
              </a:rPr>
              <a:t>Development Environment</a:t>
            </a:r>
            <a:endParaRPr lang="en-US"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Extract the files from the archive : “tar –</a:t>
            </a:r>
            <a:r>
              <a:rPr lang="en-GB" sz="2400" dirty="0" err="1" smtClean="0">
                <a:latin typeface="Segoe UI" panose="020B0502040204020203" pitchFamily="34" charset="0"/>
                <a:ea typeface="Segoe UI" panose="020B0502040204020203" pitchFamily="34" charset="0"/>
                <a:cs typeface="Segoe UI" panose="020B0502040204020203" pitchFamily="34" charset="0"/>
              </a:rPr>
              <a:t>xvzf</a:t>
            </a:r>
            <a:r>
              <a:rPr lang="en-GB" sz="2400" dirty="0" smtClean="0">
                <a:latin typeface="Segoe UI" panose="020B0502040204020203" pitchFamily="34" charset="0"/>
                <a:ea typeface="Segoe UI" panose="020B0502040204020203" pitchFamily="34" charset="0"/>
                <a:cs typeface="Segoe UI" panose="020B0502040204020203" pitchFamily="34" charset="0"/>
              </a:rPr>
              <a:t> filename.tgz“</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Launch the development environment (IDE) :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Select Board and serial port in the “Tools” menu.</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457200" y="3876675"/>
            <a:ext cx="6638925" cy="3371850"/>
          </a:xfrm>
          <a:prstGeom prst="rect">
            <a:avLst/>
          </a:prstGeom>
        </p:spPr>
      </p:pic>
    </p:spTree>
    <p:extLst>
      <p:ext uri="{BB962C8B-B14F-4D97-AF65-F5344CB8AC3E}">
        <p14:creationId xmlns:p14="http://schemas.microsoft.com/office/powerpoint/2010/main" val="4154058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tx1">
                    <a:lumMod val="75000"/>
                    <a:lumOff val="25000"/>
                  </a:schemeClr>
                </a:solidFill>
              </a:rPr>
              <a:t>Update the Firmware</a:t>
            </a:r>
            <a:endParaRPr lang="en-US"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To update the firmware, first make sure you are online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Remove the micro SD card from the board (if present)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Menu : Help &gt; Firmware Update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Do not unplug power or USB during the update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After update, reboot the board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by removing the power supply</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609600" y="4419600"/>
            <a:ext cx="6429375" cy="2438400"/>
          </a:xfrm>
          <a:prstGeom prst="rect">
            <a:avLst/>
          </a:prstGeom>
        </p:spPr>
      </p:pic>
    </p:spTree>
    <p:extLst>
      <p:ext uri="{BB962C8B-B14F-4D97-AF65-F5344CB8AC3E}">
        <p14:creationId xmlns:p14="http://schemas.microsoft.com/office/powerpoint/2010/main" val="731404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HelloWorld with Arduino IDE</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810165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6380" y="1413866"/>
            <a:ext cx="8020050" cy="5029200"/>
          </a:xfrm>
          <a:prstGeom prst="rect">
            <a:avLst/>
          </a:prstGeom>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tx1">
                    <a:lumMod val="75000"/>
                    <a:lumOff val="25000"/>
                  </a:schemeClr>
                </a:solidFill>
              </a:rPr>
              <a:t>Overview</a:t>
            </a:r>
            <a:endParaRPr lang="en-US" dirty="0">
              <a:solidFill>
                <a:schemeClr val="tx1">
                  <a:lumMod val="75000"/>
                  <a:lumOff val="25000"/>
                </a:schemeClr>
              </a:solidFill>
            </a:endParaRPr>
          </a:p>
        </p:txBody>
      </p:sp>
    </p:spTree>
    <p:extLst>
      <p:ext uri="{BB962C8B-B14F-4D97-AF65-F5344CB8AC3E}">
        <p14:creationId xmlns:p14="http://schemas.microsoft.com/office/powerpoint/2010/main" val="2015495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Hello World : </a:t>
            </a:r>
            <a:r>
              <a:rPr lang="fr-FR" dirty="0" err="1" smtClean="0">
                <a:solidFill>
                  <a:schemeClr val="tx1">
                    <a:lumMod val="75000"/>
                    <a:lumOff val="25000"/>
                  </a:schemeClr>
                </a:solidFill>
              </a:rPr>
              <a:t>print</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Copy </a:t>
            </a:r>
            <a:r>
              <a:rPr lang="fr-FR" sz="2400" dirty="0" err="1" smtClean="0">
                <a:solidFill>
                  <a:srgbClr val="00518E"/>
                </a:solidFill>
                <a:latin typeface="Segoe UI Semibold" pitchFamily="34" charset="0"/>
                <a:ea typeface="Segoe UI" pitchFamily="34" charset="0"/>
                <a:cs typeface="Segoe UI" pitchFamily="34" charset="0"/>
              </a:rPr>
              <a:t>paste</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this</a:t>
            </a:r>
            <a:r>
              <a:rPr lang="fr-FR" sz="2400" dirty="0" smtClean="0">
                <a:solidFill>
                  <a:srgbClr val="00518E"/>
                </a:solidFill>
                <a:latin typeface="Segoe UI Semibold" pitchFamily="34" charset="0"/>
                <a:ea typeface="Segoe UI" pitchFamily="34" charset="0"/>
                <a:cs typeface="Segoe UI" pitchFamily="34" charset="0"/>
              </a:rPr>
              <a:t> code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cs typeface="Segoe UI" panose="020B0502040204020203" pitchFamily="34" charset="0"/>
              </a:rPr>
              <a:t>// put your setup code here, to run once</a:t>
            </a:r>
          </a:p>
          <a:p>
            <a:pPr marL="0" indent="0">
              <a:buNone/>
            </a:pPr>
            <a:r>
              <a:rPr lang="en-GB" sz="2400" dirty="0">
                <a:latin typeface="Segoe UI" panose="020B0502040204020203" pitchFamily="34" charset="0"/>
                <a:cs typeface="Segoe UI" panose="020B0502040204020203" pitchFamily="34" charset="0"/>
              </a:rPr>
              <a:t>void setup() {</a:t>
            </a:r>
          </a:p>
          <a:p>
            <a:pPr marL="0" indent="0">
              <a:buNone/>
            </a:pPr>
            <a:r>
              <a:rPr lang="en-GB" sz="2400" dirty="0">
                <a:latin typeface="Segoe UI" panose="020B0502040204020203" pitchFamily="34" charset="0"/>
                <a:cs typeface="Segoe UI" panose="020B0502040204020203" pitchFamily="34" charset="0"/>
              </a:rPr>
              <a:t>  // initialize serial communication at 9600 bits per second</a:t>
            </a:r>
          </a:p>
          <a:p>
            <a:pPr marL="0" indent="0">
              <a:buNone/>
            </a:pPr>
            <a:r>
              <a:rPr lang="en-GB" sz="2400" dirty="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Serial.begin</a:t>
            </a:r>
            <a:r>
              <a:rPr lang="en-GB" sz="2400" dirty="0">
                <a:latin typeface="Segoe UI" panose="020B0502040204020203" pitchFamily="34" charset="0"/>
                <a:cs typeface="Segoe UI" panose="020B0502040204020203" pitchFamily="34" charset="0"/>
              </a:rPr>
              <a:t>(9600);</a:t>
            </a:r>
          </a:p>
          <a:p>
            <a:pPr marL="0" indent="0">
              <a:buNone/>
            </a:pPr>
            <a:r>
              <a:rPr lang="en-GB" sz="2400" dirty="0">
                <a:latin typeface="Segoe UI" panose="020B0502040204020203" pitchFamily="34" charset="0"/>
                <a:cs typeface="Segoe UI" panose="020B0502040204020203" pitchFamily="34" charset="0"/>
              </a:rPr>
              <a:t>  // sending characters on serial port (visible if you display the serial monitor)</a:t>
            </a:r>
          </a:p>
          <a:p>
            <a:pPr marL="0" indent="0">
              <a:buNone/>
            </a:pPr>
            <a:r>
              <a:rPr lang="en-GB" sz="2400" dirty="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Serial.println</a:t>
            </a:r>
            <a:r>
              <a:rPr lang="en-GB" sz="2400" dirty="0">
                <a:latin typeface="Segoe UI" panose="020B0502040204020203" pitchFamily="34" charset="0"/>
                <a:cs typeface="Segoe UI" panose="020B0502040204020203" pitchFamily="34" charset="0"/>
              </a:rPr>
              <a:t>("Setup says: Hello World!");</a:t>
            </a:r>
          </a:p>
          <a:p>
            <a:pPr marL="0" indent="0">
              <a:buNone/>
            </a:pPr>
            <a:r>
              <a:rPr lang="en-GB" sz="2400" dirty="0">
                <a:latin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cs typeface="Segoe UI" panose="020B0502040204020203" pitchFamily="34" charset="0"/>
              </a:rPr>
              <a:t>// </a:t>
            </a:r>
            <a:r>
              <a:rPr lang="en-GB" sz="2400" dirty="0">
                <a:latin typeface="Segoe UI" panose="020B0502040204020203" pitchFamily="34" charset="0"/>
                <a:cs typeface="Segoe UI" panose="020B0502040204020203" pitchFamily="34" charset="0"/>
              </a:rPr>
              <a:t>put your main code here, to run repeatedly</a:t>
            </a:r>
          </a:p>
          <a:p>
            <a:pPr marL="0" indent="0">
              <a:buNone/>
            </a:pPr>
            <a:r>
              <a:rPr lang="en-GB" sz="2400" dirty="0">
                <a:latin typeface="Segoe UI" panose="020B0502040204020203" pitchFamily="34" charset="0"/>
                <a:cs typeface="Segoe UI" panose="020B0502040204020203" pitchFamily="34" charset="0"/>
              </a:rPr>
              <a:t>void loop() {</a:t>
            </a:r>
          </a:p>
          <a:p>
            <a:pPr marL="0" indent="0">
              <a:buNone/>
            </a:pPr>
            <a:r>
              <a:rPr lang="en-GB" sz="2400" dirty="0">
                <a:latin typeface="Segoe UI" panose="020B0502040204020203" pitchFamily="34" charset="0"/>
                <a:cs typeface="Segoe UI" panose="020B0502040204020203" pitchFamily="34" charset="0"/>
              </a:rPr>
              <a:t>  //sending characters the same way as setup function</a:t>
            </a:r>
          </a:p>
          <a:p>
            <a:pPr marL="0" indent="0">
              <a:buNone/>
            </a:pPr>
            <a:r>
              <a:rPr lang="en-GB" sz="2400" dirty="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Serial.println</a:t>
            </a:r>
            <a:r>
              <a:rPr lang="en-GB" sz="2400" dirty="0">
                <a:latin typeface="Segoe UI" panose="020B0502040204020203" pitchFamily="34" charset="0"/>
                <a:cs typeface="Segoe UI" panose="020B0502040204020203" pitchFamily="34" charset="0"/>
              </a:rPr>
              <a:t>("Loop says: Hello World!");</a:t>
            </a:r>
          </a:p>
          <a:p>
            <a:pPr marL="0" indent="0">
              <a:buNone/>
            </a:pPr>
            <a:r>
              <a:rPr lang="en-GB" sz="2400" dirty="0">
                <a:latin typeface="Segoe UI" panose="020B0502040204020203" pitchFamily="34" charset="0"/>
                <a:cs typeface="Segoe UI" panose="020B0502040204020203" pitchFamily="34" charset="0"/>
              </a:rPr>
              <a:t>  //waiting a second</a:t>
            </a:r>
          </a:p>
          <a:p>
            <a:pPr marL="0" indent="0">
              <a:buNone/>
            </a:pPr>
            <a:r>
              <a:rPr lang="en-GB" sz="2400" dirty="0">
                <a:latin typeface="Segoe UI" panose="020B0502040204020203" pitchFamily="34" charset="0"/>
                <a:cs typeface="Segoe UI" panose="020B0502040204020203" pitchFamily="34" charset="0"/>
              </a:rPr>
              <a:t>  delay(1000);</a:t>
            </a:r>
          </a:p>
          <a:p>
            <a:pPr marL="0" indent="0">
              <a:buNone/>
            </a:pPr>
            <a:r>
              <a:rPr lang="en-GB" sz="2400" dirty="0">
                <a:latin typeface="Segoe UI" panose="020B0502040204020203" pitchFamily="34" charset="0"/>
                <a:cs typeface="Segoe UI" panose="020B0502040204020203" pitchFamily="34" charset="0"/>
              </a:rPr>
              <a:t>}</a:t>
            </a:r>
          </a:p>
          <a:p>
            <a:pPr marL="0" indent="0">
              <a:buNone/>
            </a:pPr>
            <a:endParaRPr lang="en-GB" sz="2400" dirty="0"/>
          </a:p>
          <a:p>
            <a:pPr marL="0" indent="0">
              <a:buNone/>
            </a:pPr>
            <a:r>
              <a:rPr lang="fr-FR" sz="2400" dirty="0" err="1" smtClean="0">
                <a:solidFill>
                  <a:srgbClr val="00518E"/>
                </a:solidFill>
                <a:latin typeface="Segoe UI Semibold" pitchFamily="34" charset="0"/>
                <a:ea typeface="Segoe UI" pitchFamily="34" charset="0"/>
                <a:cs typeface="Segoe UI" pitchFamily="34" charset="0"/>
              </a:rPr>
              <a:t>Verify</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Upload</a:t>
            </a:r>
            <a:r>
              <a:rPr lang="fr-FR" sz="2400" dirty="0" smtClean="0">
                <a:solidFill>
                  <a:srgbClr val="00518E"/>
                </a:solidFill>
                <a:latin typeface="Segoe UI Semibold" pitchFamily="34" charset="0"/>
                <a:ea typeface="Segoe UI" pitchFamily="34" charset="0"/>
                <a:cs typeface="Segoe UI" pitchFamily="34" charset="0"/>
              </a:rPr>
              <a:t> and </a:t>
            </a:r>
            <a:r>
              <a:rPr lang="fr-FR" sz="2400" dirty="0" err="1" smtClean="0">
                <a:solidFill>
                  <a:srgbClr val="00518E"/>
                </a:solidFill>
                <a:latin typeface="Segoe UI Semibold" pitchFamily="34" charset="0"/>
                <a:ea typeface="Segoe UI" pitchFamily="34" charset="0"/>
                <a:cs typeface="Segoe UI" pitchFamily="34" charset="0"/>
              </a:rPr>
              <a:t>Execute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Click Verify and Upload. Code is executed, see the output in the serial monitor.</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Note : pushing the reset button won’t reboot the board.</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6004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568</Words>
  <Application>Microsoft Office PowerPoint</Application>
  <PresentationFormat>On-screen Show (4:3)</PresentationFormat>
  <Paragraphs>95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Segoe UI</vt:lpstr>
      <vt:lpstr>Segoe UI Semibold</vt:lpstr>
      <vt:lpstr>Office Theme</vt:lpstr>
      <vt:lpstr>Intel Do-It-Yourself Challenge Hello World with the Arduino IDE</vt:lpstr>
      <vt:lpstr>Before you start</vt:lpstr>
      <vt:lpstr>Processors and IO</vt:lpstr>
      <vt:lpstr>Plug – Boot – Connect</vt:lpstr>
      <vt:lpstr>Development Environment</vt:lpstr>
      <vt:lpstr>Update the Firmware</vt:lpstr>
      <vt:lpstr>HelloWorld with Arduino IDE</vt:lpstr>
      <vt:lpstr>Overview</vt:lpstr>
      <vt:lpstr>Hello World : print</vt:lpstr>
      <vt:lpstr>Hello World : blink</vt:lpstr>
      <vt:lpstr>Tips and links</vt:lpstr>
      <vt:lpstr>A few important tips …</vt:lpstr>
      <vt:lpstr>Going further …</vt:lpstr>
      <vt:lpstr>Arduino reference</vt:lpstr>
      <vt:lpstr>PowerPoint Presentation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2014-02-20T16:54:58Z</dcterms:created>
  <dcterms:modified xsi:type="dcterms:W3CDTF">2014-02-20T17:48:05Z</dcterms:modified>
</cp:coreProperties>
</file>