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8" r:id="rId3"/>
    <p:sldId id="299" r:id="rId4"/>
    <p:sldId id="300" r:id="rId5"/>
    <p:sldId id="307" r:id="rId6"/>
    <p:sldId id="306" r:id="rId7"/>
    <p:sldId id="296" r:id="rId8"/>
    <p:sldId id="282" r:id="rId9"/>
    <p:sldId id="301" r:id="rId10"/>
    <p:sldId id="309" r:id="rId11"/>
    <p:sldId id="310" r:id="rId12"/>
    <p:sldId id="311" r:id="rId13"/>
    <p:sldId id="312" r:id="rId14"/>
    <p:sldId id="325" r:id="rId15"/>
    <p:sldId id="318" r:id="rId16"/>
    <p:sldId id="326" r:id="rId17"/>
    <p:sldId id="319" r:id="rId18"/>
    <p:sldId id="320" r:id="rId19"/>
    <p:sldId id="321" r:id="rId20"/>
    <p:sldId id="322" r:id="rId21"/>
    <p:sldId id="323" r:id="rId22"/>
    <p:sldId id="324" r:id="rId23"/>
    <p:sldId id="258" r:id="rId24"/>
    <p:sldId id="25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2E2F7-5FED-4BB3-8BDA-D63E5ED70BB7}" type="datetimeFigureOut">
              <a:rPr lang="en-US" smtClean="0"/>
              <a:t>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BBC6C-E943-46A5-A9D6-B8F9042FB27C}" type="slidenum">
              <a:rPr lang="en-US" smtClean="0"/>
              <a:t>‹#›</a:t>
            </a:fld>
            <a:endParaRPr lang="en-US"/>
          </a:p>
        </p:txBody>
      </p:sp>
    </p:spTree>
    <p:extLst>
      <p:ext uri="{BB962C8B-B14F-4D97-AF65-F5344CB8AC3E}">
        <p14:creationId xmlns:p14="http://schemas.microsoft.com/office/powerpoint/2010/main" val="283129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0400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2217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7278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0314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762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2752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72000" cy="3429000"/>
          </a:xfrm>
          <a:solidFill>
            <a:srgbClr val="4F81BD"/>
          </a:solidFill>
          <a:ln w="25402">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1807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www.cnx-software.com/2012/02/09/yocto-project-quick-start-guide-for-ubuntu/" TargetMode="External"/><Relationship Id="rId5" Type="http://schemas.openxmlformats.org/officeDocument/2006/relationships/hyperlink" Target="http://www.malinov.com/Home/sergey-s-blog" TargetMode="External"/><Relationship Id="rId4" Type="http://schemas.openxmlformats.org/officeDocument/2006/relationships/hyperlink" Target="http://ph0b.com/adding-dev-tools-gcc-make-to-galileo-sd-image/"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ctoproject.org/about"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unities.intel.com/docs/DOC-2222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Rebuild (with) </a:t>
            </a:r>
            <a:r>
              <a:rPr lang="en-US" sz="3800" dirty="0" err="1" smtClean="0">
                <a:solidFill>
                  <a:schemeClr val="tx1">
                    <a:lumMod val="75000"/>
                    <a:lumOff val="25000"/>
                  </a:schemeClr>
                </a:solidFill>
                <a:latin typeface="Segoe UI Semibold" pitchFamily="34" charset="0"/>
                <a:ea typeface="Segoe UI" pitchFamily="34" charset="0"/>
                <a:cs typeface="Segoe UI" pitchFamily="34" charset="0"/>
              </a:rPr>
              <a:t>Yocto</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r>
              <a:rPr lang="fr-FR" dirty="0" smtClean="0">
                <a:solidFill>
                  <a:schemeClr val="tx1">
                    <a:lumMod val="75000"/>
                    <a:lumOff val="25000"/>
                  </a:schemeClr>
                </a:solidFill>
              </a:rPr>
              <a:t> (2/5)</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Setting up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receipe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By default,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is ready to compile a tiny Linux image or cross compile </a:t>
            </a:r>
            <a:r>
              <a:rPr lang="en-GB" sz="2400" dirty="0" err="1" smtClean="0">
                <a:latin typeface="Segoe UI" panose="020B0502040204020203" pitchFamily="34" charset="0"/>
                <a:ea typeface="Segoe UI" panose="020B0502040204020203" pitchFamily="34" charset="0"/>
                <a:cs typeface="Segoe UI" panose="020B0502040204020203" pitchFamily="34" charset="0"/>
              </a:rPr>
              <a:t>toolchain</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But, we want to compile, debug and use libraries.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Asking</a:t>
            </a:r>
            <a:r>
              <a:rPr lang="fr-FR" sz="2400" dirty="0" smtClean="0">
                <a:solidFill>
                  <a:srgbClr val="00518E"/>
                </a:solidFill>
                <a:latin typeface="Segoe UI Semibold" pitchFamily="34" charset="0"/>
                <a:ea typeface="Segoe UI" pitchFamily="34" charset="0"/>
                <a:cs typeface="Segoe UI" pitchFamily="34" charset="0"/>
              </a:rPr>
              <a:t> for a full configuration:</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E</a:t>
            </a:r>
            <a:r>
              <a:rPr lang="en-GB" sz="2400" dirty="0" smtClean="0">
                <a:latin typeface="Segoe UI" panose="020B0502040204020203" pitchFamily="34" charset="0"/>
                <a:ea typeface="Segoe UI" panose="020B0502040204020203" pitchFamily="34" charset="0"/>
                <a:cs typeface="Segoe UI" panose="020B0502040204020203" pitchFamily="34" charset="0"/>
              </a:rPr>
              <a:t>dit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conf</a:t>
            </a: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err="1" smtClean="0">
                <a:latin typeface="Segoe UI" panose="020B0502040204020203" pitchFamily="34" charset="0"/>
                <a:ea typeface="Segoe UI" panose="020B0502040204020203" pitchFamily="34" charset="0"/>
                <a:cs typeface="Segoe UI" panose="020B0502040204020203" pitchFamily="34" charset="0"/>
              </a:rPr>
              <a:t>local.conf</a:t>
            </a:r>
            <a:r>
              <a:rPr lang="en-GB" sz="2400" dirty="0" smtClean="0">
                <a:latin typeface="Segoe UI" panose="020B0502040204020203" pitchFamily="34" charset="0"/>
                <a:ea typeface="Segoe UI" panose="020B0502040204020203" pitchFamily="34" charset="0"/>
                <a:cs typeface="Segoe UI" panose="020B0502040204020203" pitchFamily="34" charset="0"/>
              </a:rPr>
              <a:t> file.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Change “</a:t>
            </a:r>
            <a:r>
              <a:rPr lang="en-GB" sz="2400" dirty="0" err="1" smtClean="0">
                <a:latin typeface="Segoe UI" panose="020B0502040204020203" pitchFamily="34" charset="0"/>
                <a:ea typeface="Segoe UI" panose="020B0502040204020203" pitchFamily="34" charset="0"/>
                <a:cs typeface="Segoe UI" panose="020B0502040204020203" pitchFamily="34" charset="0"/>
              </a:rPr>
              <a:t>clanton</a:t>
            </a:r>
            <a:r>
              <a:rPr lang="en-GB" sz="2400" dirty="0" smtClean="0">
                <a:latin typeface="Segoe UI" panose="020B0502040204020203" pitchFamily="34" charset="0"/>
                <a:ea typeface="Segoe UI" panose="020B0502040204020203" pitchFamily="34" charset="0"/>
                <a:cs typeface="Segoe UI" panose="020B0502040204020203" pitchFamily="34" charset="0"/>
              </a:rPr>
              <a:t>-tiny” to “</a:t>
            </a:r>
            <a:r>
              <a:rPr lang="en-GB" sz="2400" dirty="0" err="1" smtClean="0">
                <a:latin typeface="Segoe UI" panose="020B0502040204020203" pitchFamily="34" charset="0"/>
                <a:ea typeface="Segoe UI" panose="020B0502040204020203" pitchFamily="34" charset="0"/>
                <a:cs typeface="Segoe UI" panose="020B0502040204020203" pitchFamily="34" charset="0"/>
              </a:rPr>
              <a:t>clanton</a:t>
            </a:r>
            <a:r>
              <a:rPr lang="en-GB" sz="2400" dirty="0" smtClean="0">
                <a:latin typeface="Segoe UI" panose="020B0502040204020203" pitchFamily="34" charset="0"/>
                <a:ea typeface="Segoe UI" panose="020B0502040204020203" pitchFamily="34" charset="0"/>
                <a:cs typeface="Segoe UI" panose="020B0502040204020203" pitchFamily="34" charset="0"/>
              </a:rPr>
              <a:t>-full”.</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Set BB_NUMBER_THREADS </a:t>
            </a:r>
            <a:r>
              <a:rPr lang="en-GB" sz="2400" dirty="0">
                <a:latin typeface="Segoe UI" panose="020B0502040204020203" pitchFamily="34" charset="0"/>
                <a:ea typeface="Segoe UI" panose="020B0502040204020203" pitchFamily="34" charset="0"/>
                <a:cs typeface="Segoe UI" panose="020B0502040204020203" pitchFamily="34" charset="0"/>
              </a:rPr>
              <a:t>and </a:t>
            </a:r>
            <a:r>
              <a:rPr lang="en-GB" sz="2400" dirty="0" smtClean="0">
                <a:latin typeface="Segoe UI" panose="020B0502040204020203" pitchFamily="34" charset="0"/>
                <a:ea typeface="Segoe UI" panose="020B0502040204020203" pitchFamily="34" charset="0"/>
                <a:cs typeface="Segoe UI" panose="020B0502040204020203" pitchFamily="34" charset="0"/>
              </a:rPr>
              <a:t>PARALLEL_THREADS to “number of cores your processor has multiply by 3”.</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Save the file.</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0031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r>
              <a:rPr lang="fr-FR" dirty="0" smtClean="0">
                <a:solidFill>
                  <a:schemeClr val="tx1">
                    <a:lumMod val="75000"/>
                    <a:lumOff val="25000"/>
                  </a:schemeClr>
                </a:solidFill>
              </a:rPr>
              <a:t> (3/5)</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Disable</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uClibc</a:t>
            </a:r>
            <a:r>
              <a:rPr lang="fr-FR" sz="2400" dirty="0" smtClean="0">
                <a:solidFill>
                  <a:srgbClr val="00518E"/>
                </a:solidFill>
                <a:latin typeface="Segoe UI Semibold" pitchFamily="34" charset="0"/>
                <a:ea typeface="Segoe UI" pitchFamily="34" charset="0"/>
                <a:cs typeface="Segoe UI" pitchFamily="34" charset="0"/>
              </a:rPr>
              <a:t> </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It </a:t>
            </a:r>
            <a:r>
              <a:rPr lang="en-US" sz="2400" dirty="0">
                <a:latin typeface="Segoe UI" panose="020B0502040204020203" pitchFamily="34" charset="0"/>
                <a:ea typeface="Segoe UI" panose="020B0502040204020203" pitchFamily="34" charset="0"/>
                <a:cs typeface="Segoe UI" panose="020B0502040204020203" pitchFamily="34" charset="0"/>
              </a:rPr>
              <a:t>will disable </a:t>
            </a:r>
            <a:r>
              <a:rPr lang="en-US" sz="2400" dirty="0" err="1">
                <a:latin typeface="Segoe UI" panose="020B0502040204020203" pitchFamily="34" charset="0"/>
                <a:ea typeface="Segoe UI" panose="020B0502040204020203" pitchFamily="34" charset="0"/>
                <a:cs typeface="Segoe UI" panose="020B0502040204020203" pitchFamily="34" charset="0"/>
              </a:rPr>
              <a:t>uClibc</a:t>
            </a:r>
            <a:r>
              <a:rPr lang="en-US" sz="2400" dirty="0">
                <a:latin typeface="Segoe UI" panose="020B0502040204020203" pitchFamily="34" charset="0"/>
                <a:ea typeface="Segoe UI" panose="020B0502040204020203" pitchFamily="34" charset="0"/>
                <a:cs typeface="Segoe UI" panose="020B0502040204020203" pitchFamily="34" charset="0"/>
              </a:rPr>
              <a:t>, and replace it by </a:t>
            </a:r>
            <a:r>
              <a:rPr lang="en-US" sz="2400" dirty="0" err="1">
                <a:latin typeface="Segoe UI" panose="020B0502040204020203" pitchFamily="34" charset="0"/>
                <a:ea typeface="Segoe UI" panose="020B0502040204020203" pitchFamily="34" charset="0"/>
                <a:cs typeface="Segoe UI" panose="020B0502040204020203" pitchFamily="34" charset="0"/>
              </a:rPr>
              <a:t>EGlibC</a:t>
            </a:r>
            <a:r>
              <a:rPr lang="en-US" sz="2400" dirty="0">
                <a:latin typeface="Segoe UI" panose="020B0502040204020203" pitchFamily="34" charset="0"/>
                <a:ea typeface="Segoe UI" panose="020B0502040204020203" pitchFamily="34" charset="0"/>
                <a:cs typeface="Segoe UI" panose="020B0502040204020203" pitchFamily="34" charset="0"/>
              </a:rPr>
              <a:t>, which have more features and is commonly used under Linux.</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Edit “../meta-</a:t>
            </a:r>
            <a:r>
              <a:rPr lang="en-US" sz="2400" dirty="0" err="1" smtClean="0">
                <a:latin typeface="Segoe UI" panose="020B0502040204020203" pitchFamily="34" charset="0"/>
                <a:ea typeface="Segoe UI" panose="020B0502040204020203" pitchFamily="34" charset="0"/>
                <a:cs typeface="Segoe UI" panose="020B0502040204020203" pitchFamily="34" charset="0"/>
              </a:rPr>
              <a:t>clanton</a:t>
            </a: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smtClean="0">
                <a:latin typeface="Segoe UI" panose="020B0502040204020203" pitchFamily="34" charset="0"/>
                <a:ea typeface="Segoe UI" panose="020B0502040204020203" pitchFamily="34" charset="0"/>
                <a:cs typeface="Segoe UI" panose="020B0502040204020203" pitchFamily="34" charset="0"/>
              </a:rPr>
              <a:t>distro</a:t>
            </a:r>
            <a:r>
              <a:rPr lang="en-US" sz="2400" dirty="0" smtClean="0">
                <a:latin typeface="Segoe UI" panose="020B0502040204020203" pitchFamily="34" charset="0"/>
                <a:ea typeface="Segoe UI" panose="020B0502040204020203" pitchFamily="34" charset="0"/>
                <a:cs typeface="Segoe UI" panose="020B0502040204020203" pitchFamily="34" charset="0"/>
              </a:rPr>
              <a:t>/recipes-multimedia/v4l2apps/v4l-utils_0.8.8.bbappend”</a:t>
            </a: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Comment these 3 lines</a:t>
            </a:r>
            <a:r>
              <a:rPr lang="en-US" sz="2400" dirty="0" smtClean="0">
                <a:latin typeface="Segoe UI" panose="020B0502040204020203" pitchFamily="34" charset="0"/>
                <a:ea typeface="Segoe UI" panose="020B0502040204020203" pitchFamily="34" charset="0"/>
                <a:cs typeface="Segoe UI" panose="020B0502040204020203" pitchFamily="34" charset="0"/>
              </a:rPr>
              <a:t>:</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FILESEXTRAPATHS_prepend</a:t>
            </a:r>
            <a:r>
              <a:rPr lang="en-US" sz="2400" dirty="0">
                <a:latin typeface="Segoe UI" panose="020B0502040204020203" pitchFamily="34" charset="0"/>
                <a:ea typeface="Segoe UI" panose="020B0502040204020203" pitchFamily="34" charset="0"/>
                <a:cs typeface="Segoe UI" panose="020B0502040204020203" pitchFamily="34" charset="0"/>
              </a:rPr>
              <a:t> := "${THISDIR}/files</a:t>
            </a:r>
            <a:r>
              <a:rPr lang="en-US" sz="2400" dirty="0" smtClean="0">
                <a:latin typeface="Segoe UI" panose="020B0502040204020203" pitchFamily="34" charset="0"/>
                <a:ea typeface="Segoe UI" panose="020B0502040204020203" pitchFamily="34" charset="0"/>
                <a:cs typeface="Segoe UI" panose="020B0502040204020203" pitchFamily="34" charset="0"/>
              </a:rPr>
              <a:t>:“</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a:latin typeface="Segoe UI" panose="020B0502040204020203" pitchFamily="34" charset="0"/>
                <a:ea typeface="Segoe UI" panose="020B0502040204020203" pitchFamily="34" charset="0"/>
                <a:cs typeface="Segoe UI" panose="020B0502040204020203" pitchFamily="34" charset="0"/>
              </a:rPr>
              <a:t>SRC_URI += </a:t>
            </a:r>
            <a:r>
              <a:rPr lang="en-US" sz="2400" dirty="0" smtClean="0">
                <a:latin typeface="Segoe UI" panose="020B0502040204020203" pitchFamily="34" charset="0"/>
                <a:ea typeface="Segoe UI" panose="020B0502040204020203" pitchFamily="34" charset="0"/>
                <a:cs typeface="Segoe UI" panose="020B0502040204020203" pitchFamily="34" charset="0"/>
              </a:rPr>
              <a:t>file</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smtClean="0">
                <a:latin typeface="Segoe UI" panose="020B0502040204020203" pitchFamily="34" charset="0"/>
                <a:ea typeface="Segoe UI" panose="020B0502040204020203" pitchFamily="34" charset="0"/>
                <a:cs typeface="Segoe UI" panose="020B0502040204020203" pitchFamily="34" charset="0"/>
              </a:rPr>
              <a:t>uclibc-enable.patch</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a:latin typeface="Segoe UI" panose="020B0502040204020203" pitchFamily="34" charset="0"/>
                <a:ea typeface="Segoe UI" panose="020B0502040204020203" pitchFamily="34" charset="0"/>
                <a:cs typeface="Segoe UI" panose="020B0502040204020203" pitchFamily="34" charset="0"/>
              </a:rPr>
              <a:t>DEPENDS += "</a:t>
            </a:r>
            <a:r>
              <a:rPr lang="en-US" sz="2400" dirty="0" err="1">
                <a:latin typeface="Segoe UI" panose="020B0502040204020203" pitchFamily="34" charset="0"/>
                <a:ea typeface="Segoe UI" panose="020B0502040204020203" pitchFamily="34" charset="0"/>
                <a:cs typeface="Segoe UI" panose="020B0502040204020203" pitchFamily="34" charset="0"/>
              </a:rPr>
              <a:t>libiconv</a:t>
            </a:r>
            <a:r>
              <a:rPr lang="en-US"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068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r>
              <a:rPr lang="fr-FR" dirty="0" smtClean="0">
                <a:solidFill>
                  <a:schemeClr val="tx1">
                    <a:lumMod val="75000"/>
                    <a:lumOff val="25000"/>
                  </a:schemeClr>
                </a:solidFill>
              </a:rPr>
              <a:t> (4/5)</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Get</a:t>
            </a:r>
            <a:r>
              <a:rPr lang="fr-FR" sz="2400" dirty="0" smtClean="0">
                <a:solidFill>
                  <a:srgbClr val="00518E"/>
                </a:solidFill>
                <a:latin typeface="Segoe UI Semibold" pitchFamily="34" charset="0"/>
                <a:ea typeface="Segoe UI" pitchFamily="34" charset="0"/>
                <a:cs typeface="Segoe UI" pitchFamily="34" charset="0"/>
              </a:rPr>
              <a:t> a default config</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C</a:t>
            </a:r>
            <a:r>
              <a:rPr lang="en-US" sz="2400" dirty="0" smtClean="0">
                <a:latin typeface="Segoe UI" panose="020B0502040204020203" pitchFamily="34" charset="0"/>
                <a:ea typeface="Segoe UI" panose="020B0502040204020203" pitchFamily="34" charset="0"/>
                <a:cs typeface="Segoe UI" panose="020B0502040204020203" pitchFamily="34" charset="0"/>
              </a:rPr>
              <a:t>opy </a:t>
            </a:r>
            <a:r>
              <a:rPr lang="en-US" sz="2400" dirty="0">
                <a:latin typeface="Segoe UI" panose="020B0502040204020203" pitchFamily="34" charset="0"/>
                <a:ea typeface="Segoe UI" panose="020B0502040204020203" pitchFamily="34" charset="0"/>
                <a:cs typeface="Segoe UI" panose="020B0502040204020203" pitchFamily="34" charset="0"/>
              </a:rPr>
              <a:t>the full image configuration from a </a:t>
            </a:r>
            <a:r>
              <a:rPr lang="en-US" sz="2400" dirty="0" smtClean="0">
                <a:latin typeface="Segoe UI" panose="020B0502040204020203" pitchFamily="34" charset="0"/>
                <a:ea typeface="Segoe UI" panose="020B0502040204020203" pitchFamily="34" charset="0"/>
                <a:cs typeface="Segoe UI" panose="020B0502040204020203" pitchFamily="34" charset="0"/>
              </a:rPr>
              <a:t>sample:</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err="1" smtClean="0">
                <a:latin typeface="Segoe UI" panose="020B0502040204020203" pitchFamily="34" charset="0"/>
                <a:ea typeface="Segoe UI" panose="020B0502040204020203" pitchFamily="34" charset="0"/>
                <a:cs typeface="Segoe UI" panose="020B0502040204020203" pitchFamily="34" charset="0"/>
              </a:rPr>
              <a:t>cp</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../meta-clanton-distro/recipes-core/images/image-full.bb ../</a:t>
            </a:r>
            <a:r>
              <a:rPr lang="en-US" sz="2400" dirty="0" smtClean="0">
                <a:latin typeface="Segoe UI" panose="020B0502040204020203" pitchFamily="34" charset="0"/>
                <a:ea typeface="Segoe UI" panose="020B0502040204020203" pitchFamily="34" charset="0"/>
                <a:cs typeface="Segoe UI" panose="020B0502040204020203" pitchFamily="34" charset="0"/>
              </a:rPr>
              <a:t>meta-clanton-distro/recipes-core/images/image-sdk.bb</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Edit the default config</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These </a:t>
            </a:r>
            <a:r>
              <a:rPr lang="en-US" sz="2400" dirty="0">
                <a:latin typeface="Segoe UI" panose="020B0502040204020203" pitchFamily="34" charset="0"/>
                <a:ea typeface="Segoe UI" panose="020B0502040204020203" pitchFamily="34" charset="0"/>
                <a:cs typeface="Segoe UI" panose="020B0502040204020203" pitchFamily="34" charset="0"/>
              </a:rPr>
              <a:t>options are set up </a:t>
            </a:r>
            <a:r>
              <a:rPr lang="en-US" sz="2400" dirty="0" smtClean="0">
                <a:latin typeface="Segoe UI" panose="020B0502040204020203" pitchFamily="34" charset="0"/>
                <a:ea typeface="Segoe UI" panose="020B0502040204020203" pitchFamily="34" charset="0"/>
                <a:cs typeface="Segoe UI" panose="020B0502040204020203" pitchFamily="34" charset="0"/>
              </a:rPr>
              <a:t>for generating the </a:t>
            </a:r>
            <a:r>
              <a:rPr lang="en-US" sz="2400" dirty="0">
                <a:latin typeface="Segoe UI" panose="020B0502040204020203" pitchFamily="34" charset="0"/>
                <a:ea typeface="Segoe UI" panose="020B0502040204020203" pitchFamily="34" charset="0"/>
                <a:cs typeface="Segoe UI" panose="020B0502040204020203" pitchFamily="34" charset="0"/>
              </a:rPr>
              <a:t>associated Linux image later.</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You </a:t>
            </a:r>
            <a:r>
              <a:rPr lang="en-US" sz="2400" dirty="0">
                <a:latin typeface="Segoe UI" panose="020B0502040204020203" pitchFamily="34" charset="0"/>
                <a:ea typeface="Segoe UI" panose="020B0502040204020203" pitchFamily="34" charset="0"/>
                <a:cs typeface="Segoe UI" panose="020B0502040204020203" pitchFamily="34" charset="0"/>
              </a:rPr>
              <a:t>can (un)comment features you do (not) want. The image size will be 3GB</a:t>
            </a:r>
            <a:r>
              <a:rPr lang="en-US"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Edit ../meta-clanton-distro/recipes-core/images/image-sdk.bb :</a:t>
            </a: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IMAGE_INSTALL = "</a:t>
            </a:r>
            <a:r>
              <a:rPr lang="en-US" sz="2400" dirty="0" err="1">
                <a:latin typeface="Segoe UI" panose="020B0502040204020203" pitchFamily="34" charset="0"/>
                <a:ea typeface="Segoe UI" panose="020B0502040204020203" pitchFamily="34" charset="0"/>
                <a:cs typeface="Segoe UI" panose="020B0502040204020203" pitchFamily="34" charset="0"/>
              </a:rPr>
              <a:t>packagegroup</a:t>
            </a:r>
            <a:r>
              <a:rPr lang="en-US" sz="2400" dirty="0">
                <a:latin typeface="Segoe UI" panose="020B0502040204020203" pitchFamily="34" charset="0"/>
                <a:ea typeface="Segoe UI" panose="020B0502040204020203" pitchFamily="34" charset="0"/>
                <a:cs typeface="Segoe UI" panose="020B0502040204020203" pitchFamily="34" charset="0"/>
              </a:rPr>
              <a:t>-core-boot ${ROOTFS_PKGMANAGE_BOOTSTRAP} ${CORE_IMAGE_EXTRA_INSTALL} </a:t>
            </a:r>
            <a:r>
              <a:rPr lang="en-US" sz="2400" dirty="0" err="1">
                <a:latin typeface="Segoe UI" panose="020B0502040204020203" pitchFamily="34" charset="0"/>
                <a:ea typeface="Segoe UI" panose="020B0502040204020203" pitchFamily="34" charset="0"/>
                <a:cs typeface="Segoe UI" panose="020B0502040204020203" pitchFamily="34" charset="0"/>
              </a:rPr>
              <a:t>packagegroup</a:t>
            </a:r>
            <a:r>
              <a:rPr lang="en-US" sz="2400" dirty="0">
                <a:latin typeface="Segoe UI" panose="020B0502040204020203" pitchFamily="34" charset="0"/>
                <a:ea typeface="Segoe UI" panose="020B0502040204020203" pitchFamily="34" charset="0"/>
                <a:cs typeface="Segoe UI" panose="020B0502040204020203" pitchFamily="34" charset="0"/>
              </a:rPr>
              <a:t>-core-basic </a:t>
            </a:r>
            <a:r>
              <a:rPr lang="en-US" sz="2400" dirty="0" err="1">
                <a:latin typeface="Segoe UI" panose="020B0502040204020203" pitchFamily="34" charset="0"/>
                <a:ea typeface="Segoe UI" panose="020B0502040204020203" pitchFamily="34" charset="0"/>
                <a:cs typeface="Segoe UI" panose="020B0502040204020203" pitchFamily="34" charset="0"/>
              </a:rPr>
              <a:t>packagegroup</a:t>
            </a:r>
            <a:r>
              <a:rPr lang="en-US" sz="2400" dirty="0">
                <a:latin typeface="Segoe UI" panose="020B0502040204020203" pitchFamily="34" charset="0"/>
                <a:ea typeface="Segoe UI" panose="020B0502040204020203" pitchFamily="34" charset="0"/>
                <a:cs typeface="Segoe UI" panose="020B0502040204020203" pitchFamily="34" charset="0"/>
              </a:rPr>
              <a:t>-core-</a:t>
            </a:r>
            <a:r>
              <a:rPr lang="en-US" sz="2400" dirty="0" err="1">
                <a:latin typeface="Segoe UI" panose="020B0502040204020203" pitchFamily="34" charset="0"/>
                <a:ea typeface="Segoe UI" panose="020B0502040204020203" pitchFamily="34" charset="0"/>
                <a:cs typeface="Segoe UI" panose="020B0502040204020203" pitchFamily="34" charset="0"/>
              </a:rPr>
              <a:t>lsb</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kernel-</a:t>
            </a:r>
            <a:r>
              <a:rPr lang="en-US" sz="2400" dirty="0" err="1" smtClean="0">
                <a:latin typeface="Segoe UI" panose="020B0502040204020203" pitchFamily="34" charset="0"/>
                <a:ea typeface="Segoe UI" panose="020B0502040204020203" pitchFamily="34" charset="0"/>
                <a:cs typeface="Segoe UI" panose="020B0502040204020203" pitchFamily="34" charset="0"/>
              </a:rPr>
              <a:t>dev</a:t>
            </a:r>
            <a:r>
              <a:rPr lang="en-US"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IMAGE_FEATURES </a:t>
            </a:r>
            <a:r>
              <a:rPr lang="en-US" sz="2400" dirty="0">
                <a:latin typeface="Segoe UI" panose="020B0502040204020203" pitchFamily="34" charset="0"/>
                <a:ea typeface="Segoe UI" panose="020B0502040204020203" pitchFamily="34" charset="0"/>
                <a:cs typeface="Segoe UI" panose="020B0502040204020203" pitchFamily="34" charset="0"/>
              </a:rPr>
              <a:t>+= "package-management tools-</a:t>
            </a:r>
            <a:r>
              <a:rPr lang="en-US" sz="2400" dirty="0" err="1">
                <a:latin typeface="Segoe UI" panose="020B0502040204020203" pitchFamily="34" charset="0"/>
                <a:ea typeface="Segoe UI" panose="020B0502040204020203" pitchFamily="34" charset="0"/>
                <a:cs typeface="Segoe UI" panose="020B0502040204020203" pitchFamily="34" charset="0"/>
              </a:rPr>
              <a:t>sdk</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dev-pkgs</a:t>
            </a:r>
            <a:r>
              <a:rPr lang="en-US" sz="2400" dirty="0">
                <a:latin typeface="Segoe UI" panose="020B0502040204020203" pitchFamily="34" charset="0"/>
                <a:ea typeface="Segoe UI" panose="020B0502040204020203" pitchFamily="34" charset="0"/>
                <a:cs typeface="Segoe UI" panose="020B0502040204020203" pitchFamily="34" charset="0"/>
              </a:rPr>
              <a:t> tools-debug eclipse-debug tools-profile </a:t>
            </a:r>
            <a:r>
              <a:rPr lang="en-US" sz="2400" dirty="0" smtClean="0">
                <a:latin typeface="Segoe UI" panose="020B0502040204020203" pitchFamily="34" charset="0"/>
                <a:ea typeface="Segoe UI" panose="020B0502040204020203" pitchFamily="34" charset="0"/>
                <a:cs typeface="Segoe UI" panose="020B0502040204020203" pitchFamily="34" charset="0"/>
              </a:rPr>
              <a:t>tools-</a:t>
            </a:r>
            <a:r>
              <a:rPr lang="en-US" sz="2400" dirty="0" err="1" smtClean="0">
                <a:latin typeface="Segoe UI" panose="020B0502040204020203" pitchFamily="34" charset="0"/>
                <a:ea typeface="Segoe UI" panose="020B0502040204020203" pitchFamily="34" charset="0"/>
                <a:cs typeface="Segoe UI" panose="020B0502040204020203" pitchFamily="34" charset="0"/>
              </a:rPr>
              <a:t>testapps</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debug-tweaks’’ </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IMAGE_ROOTFS_SIZE </a:t>
            </a:r>
            <a:r>
              <a:rPr lang="en-US" sz="2400" dirty="0">
                <a:latin typeface="Segoe UI" panose="020B0502040204020203" pitchFamily="34" charset="0"/>
                <a:ea typeface="Segoe UI" panose="020B0502040204020203" pitchFamily="34" charset="0"/>
                <a:cs typeface="Segoe UI" panose="020B0502040204020203" pitchFamily="34" charset="0"/>
              </a:rPr>
              <a:t>= "307200</a:t>
            </a:r>
            <a:r>
              <a:rPr lang="en-US" sz="2600" b="1" dirty="0">
                <a:solidFill>
                  <a:srgbClr val="FF0000"/>
                </a:solidFill>
                <a:latin typeface="Segoe UI" panose="020B0502040204020203" pitchFamily="34" charset="0"/>
                <a:ea typeface="Segoe UI" panose="020B0502040204020203" pitchFamily="34" charset="0"/>
                <a:cs typeface="Segoe UI" panose="020B0502040204020203" pitchFamily="34" charset="0"/>
              </a:rPr>
              <a:t>0</a:t>
            </a:r>
            <a:r>
              <a:rPr lang="en-US" sz="2400" dirty="0">
                <a:latin typeface="Segoe UI" panose="020B0502040204020203" pitchFamily="34" charset="0"/>
                <a:ea typeface="Segoe UI" panose="020B0502040204020203" pitchFamily="34" charset="0"/>
                <a:cs typeface="Segoe UI" panose="020B0502040204020203" pitchFamily="34" charset="0"/>
              </a:rPr>
              <a:t>" </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3773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r>
              <a:rPr lang="fr-FR" dirty="0" smtClean="0">
                <a:solidFill>
                  <a:schemeClr val="tx1">
                    <a:lumMod val="75000"/>
                    <a:lumOff val="25000"/>
                  </a:schemeClr>
                </a:solidFill>
              </a:rPr>
              <a:t> (5/5)</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Last </a:t>
            </a:r>
            <a:r>
              <a:rPr lang="fr-FR" sz="2400" dirty="0" err="1" smtClean="0">
                <a:solidFill>
                  <a:srgbClr val="00518E"/>
                </a:solidFill>
                <a:latin typeface="Segoe UI Semibold" pitchFamily="34" charset="0"/>
                <a:ea typeface="Segoe UI" pitchFamily="34" charset="0"/>
                <a:cs typeface="Segoe UI" pitchFamily="34" charset="0"/>
              </a:rPr>
              <a:t>details</a:t>
            </a:r>
            <a:r>
              <a:rPr lang="fr-FR" sz="2400" dirty="0">
                <a:solidFill>
                  <a:srgbClr val="00518E"/>
                </a:solidFill>
                <a:latin typeface="Segoe UI Semibold" pitchFamily="34" charset="0"/>
                <a:ea typeface="Segoe UI" pitchFamily="34" charset="0"/>
                <a:cs typeface="Segoe UI" pitchFamily="34" charset="0"/>
              </a:rPr>
              <a:t/>
            </a:r>
            <a:br>
              <a:rPr lang="fr-FR" sz="2400" dirty="0">
                <a:solidFill>
                  <a:srgbClr val="00518E"/>
                </a:solidFill>
                <a:latin typeface="Segoe UI Semibold" pitchFamily="34" charset="0"/>
                <a:ea typeface="Segoe UI" pitchFamily="34" charset="0"/>
                <a:cs typeface="Segoe UI" pitchFamily="34" charset="0"/>
              </a:rPr>
            </a:br>
            <a:r>
              <a:rPr lang="en-US" sz="2400" dirty="0" smtClean="0">
                <a:latin typeface="Segoe UI" panose="020B0502040204020203" pitchFamily="34" charset="0"/>
                <a:cs typeface="Segoe UI" panose="020B0502040204020203" pitchFamily="34" charset="0"/>
              </a:rPr>
              <a:t>To </a:t>
            </a:r>
            <a:r>
              <a:rPr lang="en-US" sz="2400" dirty="0">
                <a:latin typeface="Segoe UI" panose="020B0502040204020203" pitchFamily="34" charset="0"/>
                <a:cs typeface="Segoe UI" panose="020B0502040204020203" pitchFamily="34" charset="0"/>
              </a:rPr>
              <a:t>have a Linux system that can support full Galileo connectivity (pins, </a:t>
            </a:r>
            <a:r>
              <a:rPr lang="en-US" sz="2400" dirty="0" err="1">
                <a:latin typeface="Segoe UI" panose="020B0502040204020203" pitchFamily="34" charset="0"/>
                <a:cs typeface="Segoe UI" panose="020B0502040204020203" pitchFamily="34" charset="0"/>
              </a:rPr>
              <a:t>pwm</a:t>
            </a:r>
            <a:r>
              <a:rPr lang="en-US" sz="2400" dirty="0">
                <a:latin typeface="Segoe UI" panose="020B0502040204020203" pitchFamily="34" charset="0"/>
                <a:cs typeface="Segoe UI" panose="020B0502040204020203" pitchFamily="34" charset="0"/>
              </a:rPr>
              <a:t>…), you have to apply the following </a:t>
            </a:r>
            <a:r>
              <a:rPr lang="en-US" sz="2400" dirty="0" smtClean="0">
                <a:latin typeface="Segoe UI" panose="020B0502040204020203" pitchFamily="34" charset="0"/>
                <a:cs typeface="Segoe UI" panose="020B0502040204020203" pitchFamily="34" charset="0"/>
              </a:rPr>
              <a:t>patch:</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Edit </a:t>
            </a:r>
            <a:r>
              <a:rPr lang="fr-FR" sz="2400" i="1" dirty="0">
                <a:latin typeface="Segoe UI" panose="020B0502040204020203" pitchFamily="34" charset="0"/>
                <a:cs typeface="Segoe UI" panose="020B0502040204020203" pitchFamily="34" charset="0"/>
              </a:rPr>
              <a:t>../</a:t>
            </a:r>
            <a:r>
              <a:rPr lang="fr-FR" sz="2400" i="1" dirty="0" err="1" smtClean="0">
                <a:latin typeface="Segoe UI" panose="020B0502040204020203" pitchFamily="34" charset="0"/>
                <a:cs typeface="Segoe UI" panose="020B0502040204020203" pitchFamily="34" charset="0"/>
              </a:rPr>
              <a:t>meta-clanton-bsp</a:t>
            </a:r>
            <a:r>
              <a:rPr lang="fr-FR" sz="2400" i="1" dirty="0" smtClean="0">
                <a:latin typeface="Segoe UI" panose="020B0502040204020203" pitchFamily="34" charset="0"/>
                <a:cs typeface="Segoe UI" panose="020B0502040204020203" pitchFamily="34" charset="0"/>
              </a:rPr>
              <a:t>/</a:t>
            </a:r>
            <a:r>
              <a:rPr lang="fr-FR" sz="2400" i="1" dirty="0" err="1" smtClean="0">
                <a:latin typeface="Segoe UI" panose="020B0502040204020203" pitchFamily="34" charset="0"/>
                <a:cs typeface="Segoe UI" panose="020B0502040204020203" pitchFamily="34" charset="0"/>
              </a:rPr>
              <a:t>recipes-kernel</a:t>
            </a:r>
            <a:r>
              <a:rPr lang="fr-FR" sz="2400" i="1" dirty="0" smtClean="0">
                <a:latin typeface="Segoe UI" panose="020B0502040204020203" pitchFamily="34" charset="0"/>
                <a:cs typeface="Segoe UI" panose="020B0502040204020203" pitchFamily="34" charset="0"/>
              </a:rPr>
              <a:t>/linux/files/</a:t>
            </a:r>
            <a:r>
              <a:rPr lang="fr-FR" sz="2400" i="1" dirty="0" err="1" smtClean="0">
                <a:latin typeface="Segoe UI" panose="020B0502040204020203" pitchFamily="34" charset="0"/>
                <a:cs typeface="Segoe UI" panose="020B0502040204020203" pitchFamily="34" charset="0"/>
              </a:rPr>
              <a:t>clanton.patch</a:t>
            </a:r>
            <a:r>
              <a:rPr lang="fr-FR" sz="2400" i="1" dirty="0">
                <a:latin typeface="Segoe UI" panose="020B0502040204020203" pitchFamily="34" charset="0"/>
                <a:cs typeface="Segoe UI" panose="020B0502040204020203" pitchFamily="34" charset="0"/>
              </a:rPr>
              <a:t/>
            </a:r>
            <a:br>
              <a:rPr lang="fr-FR" sz="2400" i="1" dirty="0">
                <a:latin typeface="Segoe UI" panose="020B0502040204020203" pitchFamily="34" charset="0"/>
                <a:cs typeface="Segoe UI" panose="020B0502040204020203" pitchFamily="34" charset="0"/>
              </a:rPr>
            </a:br>
            <a:r>
              <a:rPr lang="fr-FR" sz="2400" dirty="0" smtClean="0">
                <a:latin typeface="Segoe UI" panose="020B0502040204020203" pitchFamily="34" charset="0"/>
                <a:cs typeface="Segoe UI" panose="020B0502040204020203" pitchFamily="34" charset="0"/>
              </a:rPr>
              <a:t>+</a:t>
            </a:r>
            <a:r>
              <a:rPr lang="fr-FR" sz="2400" dirty="0" err="1" smtClean="0">
                <a:latin typeface="Segoe UI" panose="020B0502040204020203" pitchFamily="34" charset="0"/>
                <a:cs typeface="Segoe UI" panose="020B0502040204020203" pitchFamily="34" charset="0"/>
              </a:rPr>
              <a:t>static</a:t>
            </a:r>
            <a:r>
              <a:rPr lang="fr-FR" sz="2400" dirty="0" smtClean="0">
                <a:latin typeface="Segoe UI" panose="020B0502040204020203" pitchFamily="34" charset="0"/>
                <a:cs typeface="Segoe UI" panose="020B0502040204020203" pitchFamily="34" charset="0"/>
              </a:rPr>
              <a:t> </a:t>
            </a:r>
            <a:r>
              <a:rPr lang="fr-FR" sz="2400" dirty="0" err="1">
                <a:latin typeface="Segoe UI" panose="020B0502040204020203" pitchFamily="34" charset="0"/>
                <a:cs typeface="Segoe UI" panose="020B0502040204020203" pitchFamily="34" charset="0"/>
              </a:rPr>
              <a:t>unsigned</a:t>
            </a:r>
            <a:r>
              <a:rPr lang="fr-FR" sz="2400" dirty="0">
                <a:latin typeface="Segoe UI" panose="020B0502040204020203" pitchFamily="34" charset="0"/>
                <a:cs typeface="Segoe UI" panose="020B0502040204020203" pitchFamily="34" charset="0"/>
              </a:rPr>
              <a:t> </a:t>
            </a:r>
            <a:r>
              <a:rPr lang="fr-FR" sz="2400" dirty="0" err="1">
                <a:latin typeface="Segoe UI" panose="020B0502040204020203" pitchFamily="34" charset="0"/>
                <a:cs typeface="Segoe UI" panose="020B0502040204020203" pitchFamily="34" charset="0"/>
              </a:rPr>
              <a:t>int</a:t>
            </a:r>
            <a:r>
              <a:rPr lang="fr-FR" sz="2400" dirty="0">
                <a:latin typeface="Segoe UI" panose="020B0502040204020203" pitchFamily="34" charset="0"/>
                <a:cs typeface="Segoe UI" panose="020B0502040204020203" pitchFamily="34" charset="0"/>
              </a:rPr>
              <a:t> i2c_std_mode = </a:t>
            </a:r>
            <a:r>
              <a:rPr lang="fr-FR" sz="2400" dirty="0" smtClean="0">
                <a:latin typeface="Segoe UI" panose="020B0502040204020203" pitchFamily="34" charset="0"/>
                <a:cs typeface="Segoe UI" panose="020B0502040204020203" pitchFamily="34" charset="0"/>
              </a:rPr>
              <a:t>1;</a:t>
            </a:r>
            <a:br>
              <a:rPr lang="fr-FR"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This </a:t>
            </a:r>
            <a:r>
              <a:rPr lang="en-US" sz="2400" dirty="0">
                <a:latin typeface="Segoe UI" panose="020B0502040204020203" pitchFamily="34" charset="0"/>
                <a:cs typeface="Segoe UI" panose="020B0502040204020203" pitchFamily="34" charset="0"/>
              </a:rPr>
              <a:t>is line #10722. By default, this variable is not initialized. You set it to 1.</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Configure </a:t>
            </a:r>
            <a:r>
              <a:rPr lang="fr-FR" sz="2400" dirty="0" err="1" smtClean="0">
                <a:solidFill>
                  <a:srgbClr val="00518E"/>
                </a:solidFill>
                <a:latin typeface="Segoe UI Semibold" pitchFamily="34" charset="0"/>
                <a:ea typeface="Segoe UI" pitchFamily="34" charset="0"/>
                <a:cs typeface="Segoe UI" pitchFamily="34" charset="0"/>
              </a:rPr>
              <a:t>kernel</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features</a:t>
            </a:r>
            <a:endParaRPr lang="fr-FR" sz="2400" dirty="0">
              <a:solidFill>
                <a:srgbClr val="00518E"/>
              </a:solidFill>
              <a:latin typeface="Segoe UI Semibold" pitchFamily="34" charset="0"/>
              <a:ea typeface="Segoe UI" pitchFamily="34" charset="0"/>
              <a:cs typeface="Segoe UI" pitchFamily="34" charset="0"/>
            </a:endParaRPr>
          </a:p>
          <a:p>
            <a:pPr marL="0" lvl="0" indent="0">
              <a:buNone/>
            </a:pPr>
            <a:r>
              <a:rPr lang="en-US" sz="2400" dirty="0" err="1">
                <a:latin typeface="Segoe UI" panose="020B0502040204020203" pitchFamily="34" charset="0"/>
                <a:cs typeface="Segoe UI" panose="020B0502040204020203" pitchFamily="34" charset="0"/>
              </a:rPr>
              <a:t>bitbake</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linux-yocto-clanton</a:t>
            </a:r>
            <a:r>
              <a:rPr lang="en-US" sz="2400" dirty="0">
                <a:latin typeface="Segoe UI" panose="020B0502040204020203" pitchFamily="34" charset="0"/>
                <a:cs typeface="Segoe UI" panose="020B0502040204020203" pitchFamily="34" charset="0"/>
              </a:rPr>
              <a:t> -c </a:t>
            </a:r>
            <a:r>
              <a:rPr lang="en-US" sz="2400" dirty="0" err="1">
                <a:latin typeface="Segoe UI" panose="020B0502040204020203" pitchFamily="34" charset="0"/>
                <a:cs typeface="Segoe UI" panose="020B0502040204020203" pitchFamily="34" charset="0"/>
              </a:rPr>
              <a:t>menuconfig</a:t>
            </a:r>
            <a:endParaRPr lang="en-US" sz="2400" dirty="0">
              <a:latin typeface="Segoe UI" panose="020B0502040204020203" pitchFamily="34" charset="0"/>
              <a:cs typeface="Segoe UI" panose="020B0502040204020203" pitchFamily="34" charset="0"/>
            </a:endParaRPr>
          </a:p>
          <a:p>
            <a:pPr marL="0" indent="0">
              <a:buNone/>
            </a:pP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Launch</a:t>
            </a:r>
            <a:r>
              <a:rPr lang="fr-FR" sz="2400" dirty="0" smtClean="0">
                <a:solidFill>
                  <a:srgbClr val="00518E"/>
                </a:solidFill>
                <a:latin typeface="Segoe UI Semibold" pitchFamily="34" charset="0"/>
                <a:ea typeface="Segoe UI" pitchFamily="34" charset="0"/>
                <a:cs typeface="Segoe UI" pitchFamily="34" charset="0"/>
              </a:rPr>
              <a:t> the </a:t>
            </a:r>
            <a:r>
              <a:rPr lang="fr-FR" sz="2400" dirty="0" err="1" smtClean="0">
                <a:solidFill>
                  <a:srgbClr val="00518E"/>
                </a:solidFill>
                <a:latin typeface="Segoe UI Semibold" pitchFamily="34" charset="0"/>
                <a:ea typeface="Segoe UI" pitchFamily="34" charset="0"/>
                <a:cs typeface="Segoe UI" pitchFamily="34" charset="0"/>
              </a:rPr>
              <a:t>incredible</a:t>
            </a:r>
            <a:r>
              <a:rPr lang="fr-FR" sz="2400" dirty="0" smtClean="0">
                <a:solidFill>
                  <a:srgbClr val="00518E"/>
                </a:solidFill>
                <a:latin typeface="Segoe UI Semibold" pitchFamily="34" charset="0"/>
                <a:ea typeface="Segoe UI" pitchFamily="34" charset="0"/>
                <a:cs typeface="Segoe UI" pitchFamily="34" charset="0"/>
              </a:rPr>
              <a:t> machine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It will compile the cross compile </a:t>
            </a:r>
            <a:r>
              <a:rPr lang="en-GB" sz="2400" dirty="0" err="1" smtClean="0">
                <a:latin typeface="Segoe UI" panose="020B0502040204020203" pitchFamily="34" charset="0"/>
                <a:ea typeface="Segoe UI" panose="020B0502040204020203" pitchFamily="34" charset="0"/>
                <a:cs typeface="Segoe UI" panose="020B0502040204020203" pitchFamily="34" charset="0"/>
              </a:rPr>
              <a:t>toolchain</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This is the step that will take a while….</a:t>
            </a:r>
            <a:r>
              <a:rPr lang="en-US" sz="2400" dirty="0">
                <a:latin typeface="Segoe UI" panose="020B0502040204020203" pitchFamily="34" charset="0"/>
                <a:cs typeface="Segoe UI" panose="020B0502040204020203" pitchFamily="34" charset="0"/>
              </a:rPr>
              <a:t/>
            </a:r>
            <a:br>
              <a:rPr lang="en-US" sz="2400" dirty="0">
                <a:latin typeface="Segoe UI" panose="020B0502040204020203" pitchFamily="34" charset="0"/>
                <a:cs typeface="Segoe UI" panose="020B0502040204020203" pitchFamily="34" charset="0"/>
              </a:rPr>
            </a:br>
            <a:r>
              <a:rPr lang="en-US" sz="2400" dirty="0" err="1" smtClean="0">
                <a:latin typeface="Segoe UI" panose="020B0502040204020203" pitchFamily="34" charset="0"/>
                <a:cs typeface="Segoe UI" panose="020B0502040204020203" pitchFamily="34" charset="0"/>
              </a:rPr>
              <a:t>bitbake</a:t>
            </a:r>
            <a:r>
              <a:rPr lang="en-US" sz="2400"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image-</a:t>
            </a:r>
            <a:r>
              <a:rPr lang="en-US" sz="2400" dirty="0" err="1">
                <a:latin typeface="Segoe UI" panose="020B0502040204020203" pitchFamily="34" charset="0"/>
                <a:cs typeface="Segoe UI" panose="020B0502040204020203" pitchFamily="34" charset="0"/>
              </a:rPr>
              <a:t>sdk</a:t>
            </a:r>
            <a:endParaRPr lang="en-US" sz="2400" dirty="0">
              <a:latin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387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en-GB" sz="4000" dirty="0">
                <a:solidFill>
                  <a:srgbClr val="00518E"/>
                </a:solidFill>
                <a:latin typeface="Segoe UI Semibold" pitchFamily="34" charset="0"/>
              </a:rPr>
              <a:t>How to </a:t>
            </a:r>
            <a:r>
              <a:rPr lang="en-GB" sz="4000" dirty="0" smtClean="0">
                <a:solidFill>
                  <a:srgbClr val="00518E"/>
                </a:solidFill>
                <a:latin typeface="Segoe UI Semibold" pitchFamily="34" charset="0"/>
              </a:rPr>
              <a:t>use the </a:t>
            </a:r>
            <a:r>
              <a:rPr lang="en-GB" sz="4000" dirty="0">
                <a:solidFill>
                  <a:srgbClr val="00518E"/>
                </a:solidFill>
                <a:latin typeface="Segoe UI Semibold" pitchFamily="34" charset="0"/>
              </a:rPr>
              <a:t>Linux image</a:t>
            </a:r>
          </a:p>
        </p:txBody>
      </p:sp>
    </p:spTree>
    <p:extLst>
      <p:ext uri="{BB962C8B-B14F-4D97-AF65-F5344CB8AC3E}">
        <p14:creationId xmlns:p14="http://schemas.microsoft.com/office/powerpoint/2010/main" val="173993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494" y="1441552"/>
            <a:ext cx="8044589" cy="5031372"/>
          </a:xfrm>
        </p:spPr>
        <p:txBody>
          <a:bodyPr>
            <a:noAutofit/>
          </a:bodyPr>
          <a:lstStyle/>
          <a:p>
            <a:pPr marL="97966" indent="0">
              <a:buNone/>
            </a:pP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Get</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Yocto</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output files </a:t>
            </a:r>
            <a:endParaRPr lang="en-US" sz="1800" dirty="0" smtClean="0">
              <a:latin typeface="Segoe UI Semibold" panose="020B0702040204020203" pitchFamily="34" charset="0"/>
              <a:cs typeface="Segoe UI Semibold" panose="020B0702040204020203" pitchFamily="34" charset="0"/>
            </a:endParaRPr>
          </a:p>
          <a:p>
            <a:pPr marL="97966" indent="0">
              <a:buNone/>
            </a:pPr>
            <a:r>
              <a:rPr lang="en-US" sz="1800" dirty="0" smtClean="0">
                <a:latin typeface="Segoe UI" panose="020B0502040204020203" pitchFamily="34" charset="0"/>
                <a:cs typeface="Segoe UI" panose="020B0502040204020203" pitchFamily="34" charset="0"/>
              </a:rPr>
              <a:t>Files </a:t>
            </a:r>
            <a:r>
              <a:rPr lang="en-US" sz="1800" dirty="0">
                <a:latin typeface="Segoe UI" panose="020B0502040204020203" pitchFamily="34" charset="0"/>
                <a:cs typeface="Segoe UI" panose="020B0502040204020203" pitchFamily="34" charset="0"/>
              </a:rPr>
              <a:t>you </a:t>
            </a:r>
            <a:r>
              <a:rPr lang="en-US" sz="1800" dirty="0" smtClean="0">
                <a:latin typeface="Segoe UI" panose="020B0502040204020203" pitchFamily="34" charset="0"/>
                <a:cs typeface="Segoe UI" panose="020B0502040204020203" pitchFamily="34" charset="0"/>
              </a:rPr>
              <a:t>generated </a:t>
            </a:r>
            <a:r>
              <a:rPr lang="en-US" sz="1800" dirty="0">
                <a:latin typeface="Segoe UI" panose="020B0502040204020203" pitchFamily="34" charset="0"/>
                <a:cs typeface="Segoe UI" panose="020B0502040204020203" pitchFamily="34" charset="0"/>
              </a:rPr>
              <a:t>are </a:t>
            </a:r>
            <a:r>
              <a:rPr lang="en-US" sz="1800" dirty="0" smtClean="0">
                <a:latin typeface="Segoe UI" panose="020B0502040204020203" pitchFamily="34" charset="0"/>
                <a:cs typeface="Segoe UI" panose="020B0502040204020203" pitchFamily="34" charset="0"/>
              </a:rPr>
              <a:t>in: </a:t>
            </a:r>
            <a:r>
              <a:rPr lang="fr-FR" sz="1800" dirty="0" err="1" smtClean="0">
                <a:latin typeface="Segoe UI" panose="020B0502040204020203" pitchFamily="34" charset="0"/>
                <a:cs typeface="Segoe UI" panose="020B0502040204020203" pitchFamily="34" charset="0"/>
              </a:rPr>
              <a:t>yocto_build</a:t>
            </a:r>
            <a:r>
              <a:rPr lang="fr-FR" sz="1800" dirty="0" smtClean="0">
                <a:latin typeface="Segoe UI" panose="020B0502040204020203" pitchFamily="34" charset="0"/>
                <a:cs typeface="Segoe UI" panose="020B0502040204020203" pitchFamily="34" charset="0"/>
              </a:rPr>
              <a:t>/</a:t>
            </a:r>
            <a:r>
              <a:rPr lang="fr-FR" sz="1800" dirty="0" err="1" smtClean="0">
                <a:latin typeface="Segoe UI" panose="020B0502040204020203" pitchFamily="34" charset="0"/>
                <a:cs typeface="Segoe UI" panose="020B0502040204020203" pitchFamily="34" charset="0"/>
              </a:rPr>
              <a:t>tmp</a:t>
            </a:r>
            <a:r>
              <a:rPr lang="fr-FR" sz="1800" dirty="0" smtClean="0">
                <a:latin typeface="Segoe UI" panose="020B0502040204020203" pitchFamily="34" charset="0"/>
                <a:cs typeface="Segoe UI" panose="020B0502040204020203" pitchFamily="34" charset="0"/>
              </a:rPr>
              <a:t>/</a:t>
            </a:r>
            <a:r>
              <a:rPr lang="fr-FR" sz="1800" dirty="0" err="1" smtClean="0">
                <a:latin typeface="Segoe UI" panose="020B0502040204020203" pitchFamily="34" charset="0"/>
                <a:cs typeface="Segoe UI" panose="020B0502040204020203" pitchFamily="34" charset="0"/>
              </a:rPr>
              <a:t>deploy</a:t>
            </a:r>
            <a:r>
              <a:rPr lang="fr-FR" sz="1800" dirty="0" smtClean="0">
                <a:latin typeface="Segoe UI" panose="020B0502040204020203" pitchFamily="34" charset="0"/>
                <a:cs typeface="Segoe UI" panose="020B0502040204020203" pitchFamily="34" charset="0"/>
              </a:rPr>
              <a:t>/images.</a:t>
            </a:r>
          </a:p>
          <a:p>
            <a:pPr marL="97966" indent="0">
              <a:buNone/>
            </a:pPr>
            <a:endParaRPr lang="fr-FR" sz="1800" dirty="0" smtClean="0">
              <a:latin typeface="Segoe UI" panose="020B0502040204020203" pitchFamily="34" charset="0"/>
              <a:cs typeface="Segoe UI" panose="020B0502040204020203" pitchFamily="34" charset="0"/>
            </a:endParaRPr>
          </a:p>
          <a:p>
            <a:pPr marL="97966" indent="0">
              <a:buNone/>
            </a:pP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Deploy</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on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your</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microSD</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card</a:t>
            </a:r>
            <a:endParaRPr lang="fr-FR" sz="1800" dirty="0">
              <a:latin typeface="Segoe UI Semibold" panose="020B0702040204020203" pitchFamily="34" charset="0"/>
              <a:cs typeface="Segoe UI Semibold" panose="020B0702040204020203" pitchFamily="34" charset="0"/>
            </a:endParaRPr>
          </a:p>
          <a:p>
            <a:pPr marL="97966" indent="0">
              <a:buNone/>
            </a:pPr>
            <a:r>
              <a:rPr lang="en-US" sz="1800" dirty="0">
                <a:latin typeface="Segoe UI" panose="020B0502040204020203" pitchFamily="34" charset="0"/>
                <a:cs typeface="Segoe UI" panose="020B0502040204020203" pitchFamily="34" charset="0"/>
              </a:rPr>
              <a:t>Copy the following files </a:t>
            </a:r>
            <a:r>
              <a:rPr lang="en-US" sz="1800" dirty="0" smtClean="0">
                <a:latin typeface="Segoe UI" panose="020B0502040204020203" pitchFamily="34" charset="0"/>
                <a:cs typeface="Segoe UI" panose="020B0502040204020203" pitchFamily="34" charset="0"/>
              </a:rPr>
              <a:t>and folder </a:t>
            </a:r>
            <a:r>
              <a:rPr lang="fr-FR" sz="1800" dirty="0" smtClean="0">
                <a:latin typeface="Segoe UI" panose="020B0502040204020203" pitchFamily="34" charset="0"/>
                <a:cs typeface="Segoe UI" panose="020B0502040204020203" pitchFamily="34" charset="0"/>
              </a:rPr>
              <a:t>on </a:t>
            </a:r>
            <a:r>
              <a:rPr lang="fr-FR" sz="1800" dirty="0">
                <a:latin typeface="Segoe UI" panose="020B0502040204020203" pitchFamily="34" charset="0"/>
                <a:cs typeface="Segoe UI" panose="020B0502040204020203" pitchFamily="34" charset="0"/>
              </a:rPr>
              <a:t>a SD </a:t>
            </a:r>
            <a:r>
              <a:rPr lang="fr-FR" sz="1800" dirty="0" err="1">
                <a:latin typeface="Segoe UI" panose="020B0502040204020203" pitchFamily="34" charset="0"/>
                <a:cs typeface="Segoe UI" panose="020B0502040204020203" pitchFamily="34" charset="0"/>
              </a:rPr>
              <a:t>card</a:t>
            </a:r>
            <a:r>
              <a:rPr lang="fr-FR" sz="1800" dirty="0" smtClean="0">
                <a:latin typeface="Segoe UI" panose="020B0502040204020203" pitchFamily="34" charset="0"/>
                <a:cs typeface="Segoe UI" panose="020B0502040204020203" pitchFamily="34" charset="0"/>
              </a:rPr>
              <a:t>:</a:t>
            </a:r>
            <a:endParaRPr lang="fr-FR" sz="1800" dirty="0">
              <a:latin typeface="Segoe UI" panose="020B0502040204020203" pitchFamily="34" charset="0"/>
              <a:cs typeface="Segoe UI" panose="020B0502040204020203" pitchFamily="34" charset="0"/>
            </a:endParaRPr>
          </a:p>
          <a:p>
            <a:pPr marL="97966" indent="0">
              <a:buNone/>
            </a:pP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bzImage</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rename it to </a:t>
            </a:r>
            <a:r>
              <a:rPr lang="en-US" sz="1800" dirty="0" err="1">
                <a:latin typeface="Segoe UI" panose="020B0502040204020203" pitchFamily="34" charset="0"/>
                <a:cs typeface="Segoe UI" panose="020B0502040204020203" pitchFamily="34" charset="0"/>
              </a:rPr>
              <a:t>bzImage</a:t>
            </a:r>
            <a:r>
              <a:rPr lang="en-US" sz="1800" dirty="0">
                <a:latin typeface="Segoe UI" panose="020B0502040204020203" pitchFamily="34" charset="0"/>
                <a:cs typeface="Segoe UI" panose="020B0502040204020203" pitchFamily="34" charset="0"/>
              </a:rPr>
              <a:t>)</a:t>
            </a:r>
          </a:p>
          <a:p>
            <a:pPr marL="97966" indent="0">
              <a:buNone/>
            </a:pPr>
            <a:r>
              <a:rPr lang="en-US" sz="1800" dirty="0">
                <a:latin typeface="Segoe UI" panose="020B0502040204020203" pitchFamily="34" charset="0"/>
                <a:cs typeface="Segoe UI" panose="020B0502040204020203" pitchFamily="34" charset="0"/>
              </a:rPr>
              <a:t>- core-image-minimal-</a:t>
            </a:r>
            <a:r>
              <a:rPr lang="en-US" sz="1800" dirty="0" err="1">
                <a:latin typeface="Segoe UI" panose="020B0502040204020203" pitchFamily="34" charset="0"/>
                <a:cs typeface="Segoe UI" panose="020B0502040204020203" pitchFamily="34" charset="0"/>
              </a:rPr>
              <a:t>initramfs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rename it to </a:t>
            </a:r>
            <a:r>
              <a:rPr lang="en-US" sz="1800" dirty="0" smtClean="0">
                <a:latin typeface="Segoe UI" panose="020B0502040204020203" pitchFamily="34" charset="0"/>
                <a:cs typeface="Segoe UI" panose="020B0502040204020203" pitchFamily="34" charset="0"/>
              </a:rPr>
              <a:t>core-image-minimal-</a:t>
            </a:r>
            <a:r>
              <a:rPr lang="en-US" sz="1800" dirty="0" err="1" smtClean="0">
                <a:latin typeface="Segoe UI" panose="020B0502040204020203" pitchFamily="34" charset="0"/>
                <a:cs typeface="Segoe UI" panose="020B0502040204020203" pitchFamily="34" charset="0"/>
              </a:rPr>
              <a:t>initramfs</a:t>
            </a:r>
            <a:r>
              <a:rPr lang="en-US" sz="1800" dirty="0" smtClean="0">
                <a:latin typeface="Segoe UI" panose="020B0502040204020203" pitchFamily="34" charset="0"/>
                <a:cs typeface="Segoe UI" panose="020B0502040204020203" pitchFamily="34" charset="0"/>
              </a:rPr>
              <a:t>-					clanton.cpio.gz</a:t>
            </a:r>
            <a:r>
              <a:rPr lang="fr-FR" sz="1800" dirty="0">
                <a:latin typeface="Segoe UI" panose="020B0502040204020203" pitchFamily="34" charset="0"/>
                <a:cs typeface="Segoe UI" panose="020B0502040204020203" pitchFamily="34" charset="0"/>
              </a:rPr>
              <a:t>)</a:t>
            </a:r>
          </a:p>
          <a:p>
            <a:pPr marL="97966" indent="0">
              <a:buNone/>
            </a:pPr>
            <a:r>
              <a:rPr lang="fr-FR" sz="1800" dirty="0">
                <a:latin typeface="Segoe UI" panose="020B0502040204020203" pitchFamily="34" charset="0"/>
                <a:cs typeface="Segoe UI" panose="020B0502040204020203" pitchFamily="34" charset="0"/>
              </a:rPr>
              <a:t>- image-* </a:t>
            </a:r>
            <a:r>
              <a:rPr lang="fr-FR" sz="1800" dirty="0" smtClean="0">
                <a:latin typeface="Segoe UI" panose="020B0502040204020203" pitchFamily="34" charset="0"/>
                <a:cs typeface="Segoe UI" panose="020B0502040204020203" pitchFamily="34" charset="0"/>
              </a:rPr>
              <a:t>			(</a:t>
            </a:r>
            <a:r>
              <a:rPr lang="fr-FR" sz="1800" dirty="0" err="1">
                <a:latin typeface="Segoe UI" panose="020B0502040204020203" pitchFamily="34" charset="0"/>
                <a:cs typeface="Segoe UI" panose="020B0502040204020203" pitchFamily="34" charset="0"/>
              </a:rPr>
              <a:t>rename</a:t>
            </a:r>
            <a:r>
              <a:rPr lang="fr-FR" sz="1800" dirty="0">
                <a:latin typeface="Segoe UI" panose="020B0502040204020203" pitchFamily="34" charset="0"/>
                <a:cs typeface="Segoe UI" panose="020B0502040204020203" pitchFamily="34" charset="0"/>
              </a:rPr>
              <a:t> </a:t>
            </a:r>
            <a:r>
              <a:rPr lang="fr-FR" sz="1800" dirty="0" err="1">
                <a:latin typeface="Segoe UI" panose="020B0502040204020203" pitchFamily="34" charset="0"/>
                <a:cs typeface="Segoe UI" panose="020B0502040204020203" pitchFamily="34" charset="0"/>
              </a:rPr>
              <a:t>it</a:t>
            </a:r>
            <a:r>
              <a:rPr lang="fr-FR" sz="1800" dirty="0">
                <a:latin typeface="Segoe UI" panose="020B0502040204020203" pitchFamily="34" charset="0"/>
                <a:cs typeface="Segoe UI" panose="020B0502040204020203" pitchFamily="34" charset="0"/>
              </a:rPr>
              <a:t> to image-full-clanton.ext3)</a:t>
            </a:r>
          </a:p>
          <a:p>
            <a:pPr marL="97966" indent="0">
              <a:buNone/>
            </a:pPr>
            <a:r>
              <a:rPr lang="fr-FR" sz="1800" dirty="0" smtClean="0">
                <a:latin typeface="Segoe UI" panose="020B0502040204020203" pitchFamily="34" charset="0"/>
                <a:cs typeface="Segoe UI" panose="020B0502040204020203" pitchFamily="34" charset="0"/>
              </a:rPr>
              <a:t>- boot </a:t>
            </a:r>
            <a:r>
              <a:rPr lang="fr-FR" sz="1800" dirty="0" err="1" smtClean="0">
                <a:latin typeface="Segoe UI" panose="020B0502040204020203" pitchFamily="34" charset="0"/>
                <a:cs typeface="Segoe UI" panose="020B0502040204020203" pitchFamily="34" charset="0"/>
              </a:rPr>
              <a:t>folder</a:t>
            </a:r>
            <a:endParaRPr lang="fr-FR" sz="1800" dirty="0" smtClean="0">
              <a:latin typeface="Segoe UI" panose="020B0502040204020203" pitchFamily="34" charset="0"/>
              <a:cs typeface="Segoe UI" panose="020B0502040204020203" pitchFamily="34" charset="0"/>
            </a:endParaRPr>
          </a:p>
          <a:p>
            <a:pPr marL="97966" indent="0">
              <a:buNone/>
            </a:pPr>
            <a:endParaRPr lang="fr-FR" sz="1800" dirty="0">
              <a:latin typeface="Segoe UI" panose="020B0502040204020203" pitchFamily="34" charset="0"/>
              <a:cs typeface="Segoe UI" panose="020B0502040204020203" pitchFamily="34" charset="0"/>
            </a:endParaRPr>
          </a:p>
          <a:p>
            <a:pPr marL="97966" indent="0">
              <a:buNone/>
            </a:pP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Insert the SD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card</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in Galileo </a:t>
            </a:r>
            <a:r>
              <a:rPr lang="fr-FR" sz="1800" dirty="0" err="1" smtClean="0">
                <a:solidFill>
                  <a:srgbClr val="00518E"/>
                </a:solidFill>
                <a:latin typeface="Segoe UI Semibold" panose="020B0702040204020203" pitchFamily="34" charset="0"/>
                <a:ea typeface="Segoe UI" pitchFamily="34" charset="0"/>
                <a:cs typeface="Segoe UI Semibold" panose="020B0702040204020203" pitchFamily="34" charset="0"/>
              </a:rPr>
              <a:t>board</a:t>
            </a:r>
            <a:r>
              <a:rPr lang="fr-FR" sz="1800" dirty="0" smtClean="0">
                <a:solidFill>
                  <a:srgbClr val="00518E"/>
                </a:solidFill>
                <a:latin typeface="Segoe UI Semibold" panose="020B0702040204020203" pitchFamily="34" charset="0"/>
                <a:ea typeface="Segoe UI" pitchFamily="34" charset="0"/>
                <a:cs typeface="Segoe UI Semibold" panose="020B0702040204020203" pitchFamily="34" charset="0"/>
              </a:rPr>
              <a:t> slot</a:t>
            </a:r>
          </a:p>
          <a:p>
            <a:pPr marL="97966" indent="0">
              <a:buNone/>
            </a:pPr>
            <a:r>
              <a:rPr lang="fr-FR" sz="1800" dirty="0" err="1" smtClean="0">
                <a:latin typeface="Segoe UI" panose="020B0502040204020203" pitchFamily="34" charset="0"/>
                <a:cs typeface="Segoe UI" panose="020B0502040204020203" pitchFamily="34" charset="0"/>
              </a:rPr>
              <a:t>Then</a:t>
            </a:r>
            <a:r>
              <a:rPr lang="fr-FR" sz="1800" dirty="0" smtClean="0">
                <a:latin typeface="Segoe UI" panose="020B0502040204020203" pitchFamily="34" charset="0"/>
                <a:cs typeface="Segoe UI" panose="020B0502040204020203" pitchFamily="34" charset="0"/>
              </a:rPr>
              <a:t>, boot </a:t>
            </a:r>
            <a:r>
              <a:rPr lang="fr-FR" sz="1800" dirty="0" err="1" smtClean="0">
                <a:latin typeface="Segoe UI" panose="020B0502040204020203" pitchFamily="34" charset="0"/>
                <a:cs typeface="Segoe UI" panose="020B0502040204020203" pitchFamily="34" charset="0"/>
              </a:rPr>
              <a:t>it</a:t>
            </a:r>
            <a:r>
              <a:rPr lang="fr-FR" sz="1800" dirty="0" smtClean="0">
                <a:latin typeface="Segoe UI" panose="020B0502040204020203" pitchFamily="34" charset="0"/>
                <a:cs typeface="Segoe UI" panose="020B0502040204020203" pitchFamily="34" charset="0"/>
              </a:rPr>
              <a:t> ! Ethernet </a:t>
            </a:r>
            <a:r>
              <a:rPr lang="fr-FR" sz="1800" dirty="0">
                <a:latin typeface="Segoe UI" panose="020B0502040204020203" pitchFamily="34" charset="0"/>
                <a:cs typeface="Segoe UI" panose="020B0502040204020203" pitchFamily="34" charset="0"/>
              </a:rPr>
              <a:t>configuration </a:t>
            </a:r>
            <a:r>
              <a:rPr lang="fr-FR" sz="1800" dirty="0" err="1">
                <a:latin typeface="Segoe UI" panose="020B0502040204020203" pitchFamily="34" charset="0"/>
                <a:cs typeface="Segoe UI" panose="020B0502040204020203" pitchFamily="34" charset="0"/>
              </a:rPr>
              <a:t>is</a:t>
            </a:r>
            <a:r>
              <a:rPr lang="fr-FR" sz="1800" dirty="0">
                <a:latin typeface="Segoe UI" panose="020B0502040204020203" pitchFamily="34" charset="0"/>
                <a:cs typeface="Segoe UI" panose="020B0502040204020203" pitchFamily="34" charset="0"/>
              </a:rPr>
              <a:t> </a:t>
            </a:r>
            <a:r>
              <a:rPr lang="fr-FR" sz="1800" dirty="0" err="1">
                <a:latin typeface="Segoe UI" panose="020B0502040204020203" pitchFamily="34" charset="0"/>
                <a:cs typeface="Segoe UI" panose="020B0502040204020203" pitchFamily="34" charset="0"/>
              </a:rPr>
              <a:t>automatic</a:t>
            </a:r>
            <a:r>
              <a:rPr lang="fr-FR" sz="1800" dirty="0" smtClean="0">
                <a:latin typeface="Segoe UI" panose="020B0502040204020203" pitchFamily="34" charset="0"/>
                <a:cs typeface="Segoe UI" panose="020B0502040204020203" pitchFamily="34" charset="0"/>
              </a:rPr>
              <a:t>.</a:t>
            </a:r>
          </a:p>
          <a:p>
            <a:pPr marL="97966" indent="0">
              <a:buNone/>
            </a:pPr>
            <a:r>
              <a:rPr lang="en-US" sz="18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Keep </a:t>
            </a:r>
            <a:r>
              <a:rPr lang="en-US" sz="1800" dirty="0">
                <a:solidFill>
                  <a:srgbClr val="FF0000"/>
                </a:solidFill>
                <a:latin typeface="Segoe UI" panose="020B0502040204020203" pitchFamily="34" charset="0"/>
                <a:ea typeface="Segoe UI" panose="020B0502040204020203" pitchFamily="34" charset="0"/>
                <a:cs typeface="Segoe UI" panose="020B0502040204020203" pitchFamily="34" charset="0"/>
              </a:rPr>
              <a:t>your Board Support folder if you plan to </a:t>
            </a:r>
            <a:r>
              <a:rPr lang="en-US" sz="18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generate</a:t>
            </a:r>
            <a:br>
              <a:rPr lang="en-US" sz="18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br>
            <a:r>
              <a:rPr lang="en-US" sz="18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other output </a:t>
            </a:r>
            <a:r>
              <a:rPr lang="en-US" sz="1800" dirty="0">
                <a:solidFill>
                  <a:srgbClr val="FF0000"/>
                </a:solidFill>
                <a:latin typeface="Segoe UI" panose="020B0502040204020203" pitchFamily="34" charset="0"/>
                <a:ea typeface="Segoe UI" panose="020B0502040204020203" pitchFamily="34" charset="0"/>
                <a:cs typeface="Segoe UI" panose="020B0502040204020203" pitchFamily="34" charset="0"/>
              </a:rPr>
              <a:t>files with </a:t>
            </a:r>
            <a:r>
              <a:rPr lang="en-US" sz="1800" dirty="0" err="1">
                <a:solidFill>
                  <a:srgbClr val="FF0000"/>
                </a:solidFill>
                <a:latin typeface="Segoe UI" panose="020B0502040204020203" pitchFamily="34" charset="0"/>
                <a:ea typeface="Segoe UI" panose="020B0502040204020203" pitchFamily="34" charset="0"/>
                <a:cs typeface="Segoe UI" panose="020B0502040204020203" pitchFamily="34" charset="0"/>
              </a:rPr>
              <a:t>Yocto</a:t>
            </a:r>
            <a:r>
              <a:rPr lang="en-US" sz="18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p>
        </p:txBody>
      </p:sp>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4" name="Title 3"/>
          <p:cNvSpPr txBox="1">
            <a:spLocks noGrp="1"/>
          </p:cNvSpPr>
          <p:nvPr>
            <p:ph type="title" idx="4294967295"/>
          </p:nvPr>
        </p:nvSpPr>
        <p:spPr>
          <a:xfrm>
            <a:off x="457494" y="273354"/>
            <a:ext cx="8228766" cy="1145004"/>
          </a:xfrm>
        </p:spPr>
        <p:txBody>
          <a:bodyPr>
            <a:normAutofit/>
          </a:bodyPr>
          <a:lstStyle/>
          <a:p>
            <a:pPr lvl="0">
              <a:buNone/>
            </a:pPr>
            <a:r>
              <a:rPr lang="en-US" dirty="0">
                <a:solidFill>
                  <a:schemeClr val="tx1">
                    <a:lumMod val="75000"/>
                    <a:lumOff val="25000"/>
                  </a:schemeClr>
                </a:solidFill>
              </a:rPr>
              <a:t>How to use </a:t>
            </a:r>
            <a:r>
              <a:rPr lang="en-US" dirty="0" smtClean="0">
                <a:solidFill>
                  <a:schemeClr val="tx1">
                    <a:lumMod val="75000"/>
                    <a:lumOff val="25000"/>
                  </a:schemeClr>
                </a:solidFill>
              </a:rPr>
              <a:t>Linux image </a:t>
            </a:r>
            <a:r>
              <a:rPr lang="en-US" dirty="0">
                <a:solidFill>
                  <a:schemeClr val="tx1">
                    <a:lumMod val="75000"/>
                    <a:lumOff val="25000"/>
                  </a:schemeClr>
                </a:solidFill>
              </a:rPr>
              <a:t>files</a:t>
            </a:r>
          </a:p>
        </p:txBody>
      </p:sp>
    </p:spTree>
    <p:extLst>
      <p:ext uri="{BB962C8B-B14F-4D97-AF65-F5344CB8AC3E}">
        <p14:creationId xmlns:p14="http://schemas.microsoft.com/office/powerpoint/2010/main" val="280313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Tips</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338329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494" y="1441552"/>
            <a:ext cx="8360141" cy="5031372"/>
          </a:xfrm>
        </p:spPr>
        <p:txBody>
          <a:bodyPr>
            <a:normAutofit fontScale="92500"/>
          </a:bodyPr>
          <a:lstStyle/>
          <a:p>
            <a:pPr marL="0" lvl="0" indent="0">
              <a:buNone/>
            </a:pPr>
            <a:r>
              <a:rPr lang="en-US" sz="2200" b="1" dirty="0" smtClean="0">
                <a:solidFill>
                  <a:srgbClr val="0070C0"/>
                </a:solidFill>
                <a:latin typeface="Segoe UI" panose="020B0502040204020203" pitchFamily="34" charset="0"/>
                <a:cs typeface="Segoe UI" panose="020B0502040204020203" pitchFamily="34" charset="0"/>
              </a:rPr>
              <a:t>GRUB</a:t>
            </a:r>
            <a:br>
              <a:rPr lang="en-US" sz="2200" b="1" dirty="0" smtClean="0">
                <a:solidFill>
                  <a:srgbClr val="0070C0"/>
                </a:solidFill>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On </a:t>
            </a:r>
            <a:r>
              <a:rPr lang="en-US" sz="2200" dirty="0">
                <a:latin typeface="Segoe UI" panose="020B0502040204020203" pitchFamily="34" charset="0"/>
                <a:cs typeface="Segoe UI" panose="020B0502040204020203" pitchFamily="34" charset="0"/>
              </a:rPr>
              <a:t>malitov.com, Sergey’s blog explains how to add multiple image on the SD card (that could be use useful).</a:t>
            </a:r>
          </a:p>
          <a:p>
            <a:pPr marL="0" lvl="0" indent="0">
              <a:buNone/>
            </a:pPr>
            <a:r>
              <a:rPr lang="en-US" sz="2200" b="1" dirty="0" smtClean="0">
                <a:solidFill>
                  <a:srgbClr val="0070C0"/>
                </a:solidFill>
                <a:latin typeface="Segoe UI" panose="020B0502040204020203" pitchFamily="34" charset="0"/>
                <a:cs typeface="Segoe UI" panose="020B0502040204020203" pitchFamily="34" charset="0"/>
              </a:rPr>
              <a:t>Graphical/CLI</a:t>
            </a:r>
            <a:r>
              <a:rPr lang="en-US" sz="2200" b="1" dirty="0">
                <a:solidFill>
                  <a:srgbClr val="0070C0"/>
                </a:solidFill>
                <a:latin typeface="Segoe UI" panose="020B0502040204020203" pitchFamily="34" charset="0"/>
                <a:cs typeface="Segoe UI" panose="020B0502040204020203" pitchFamily="34" charset="0"/>
              </a:rPr>
              <a:t/>
            </a:r>
            <a:br>
              <a:rPr lang="en-US" sz="2200" b="1" dirty="0">
                <a:solidFill>
                  <a:srgbClr val="0070C0"/>
                </a:solidFill>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If </a:t>
            </a:r>
            <a:r>
              <a:rPr lang="en-US" sz="2200" dirty="0">
                <a:latin typeface="Segoe UI" panose="020B0502040204020203" pitchFamily="34" charset="0"/>
                <a:cs typeface="Segoe UI" panose="020B0502040204020203" pitchFamily="34" charset="0"/>
              </a:rPr>
              <a:t>you run </a:t>
            </a:r>
            <a:r>
              <a:rPr lang="en-US" sz="2200" dirty="0" err="1">
                <a:latin typeface="Segoe UI" panose="020B0502040204020203" pitchFamily="34" charset="0"/>
                <a:cs typeface="Segoe UI" panose="020B0502040204020203" pitchFamily="34" charset="0"/>
              </a:rPr>
              <a:t>bitbake</a:t>
            </a:r>
            <a:r>
              <a:rPr lang="en-US" sz="2200" dirty="0">
                <a:latin typeface="Segoe UI" panose="020B0502040204020203" pitchFamily="34" charset="0"/>
                <a:cs typeface="Segoe UI" panose="020B0502040204020203" pitchFamily="34" charset="0"/>
              </a:rPr>
              <a:t> via remote access, you will have the following </a:t>
            </a:r>
            <a:r>
              <a:rPr lang="en-US" sz="2200" dirty="0" smtClean="0">
                <a:latin typeface="Segoe UI" panose="020B0502040204020203" pitchFamily="34" charset="0"/>
                <a:cs typeface="Segoe UI" panose="020B0502040204020203" pitchFamily="34" charset="0"/>
              </a:rPr>
              <a:t>error:</a:t>
            </a:r>
            <a:br>
              <a:rPr lang="en-US" sz="2200" dirty="0" smtClean="0">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ERROR</a:t>
            </a:r>
            <a:r>
              <a:rPr lang="en-US" sz="2200" dirty="0">
                <a:latin typeface="Segoe UI" panose="020B0502040204020203" pitchFamily="34" charset="0"/>
                <a:cs typeface="Segoe UI" panose="020B0502040204020203" pitchFamily="34" charset="0"/>
              </a:rPr>
              <a:t>: No valid terminal found, unable to open </a:t>
            </a:r>
            <a:r>
              <a:rPr lang="en-US" sz="2200" dirty="0" err="1" smtClean="0">
                <a:latin typeface="Segoe UI" panose="020B0502040204020203" pitchFamily="34" charset="0"/>
                <a:cs typeface="Segoe UI" panose="020B0502040204020203" pitchFamily="34" charset="0"/>
              </a:rPr>
              <a:t>devshell</a:t>
            </a:r>
            <a:r>
              <a:rPr lang="en-US" sz="2200" dirty="0">
                <a:latin typeface="Segoe UI" panose="020B0502040204020203" pitchFamily="34" charset="0"/>
                <a:cs typeface="Segoe UI" panose="020B0502040204020203" pitchFamily="34" charset="0"/>
              </a:rPr>
              <a:t/>
            </a:r>
            <a:br>
              <a:rPr lang="en-US" sz="2200" dirty="0">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Try </a:t>
            </a:r>
            <a:r>
              <a:rPr lang="en-US" sz="2200" dirty="0">
                <a:latin typeface="Segoe UI" panose="020B0502040204020203" pitchFamily="34" charset="0"/>
                <a:cs typeface="Segoe UI" panose="020B0502040204020203" pitchFamily="34" charset="0"/>
              </a:rPr>
              <a:t>to connect to your machine with </a:t>
            </a:r>
            <a:r>
              <a:rPr lang="en-US" sz="2200" dirty="0" err="1">
                <a:latin typeface="Segoe UI" panose="020B0502040204020203" pitchFamily="34" charset="0"/>
                <a:cs typeface="Segoe UI" panose="020B0502040204020203" pitchFamily="34" charset="0"/>
              </a:rPr>
              <a:t>ssh</a:t>
            </a:r>
            <a:r>
              <a:rPr lang="en-US" sz="2200" dirty="0">
                <a:latin typeface="Segoe UI" panose="020B0502040204020203" pitchFamily="34" charset="0"/>
                <a:cs typeface="Segoe UI" panose="020B0502040204020203" pitchFamily="34" charset="0"/>
              </a:rPr>
              <a:t> –X to enable X </a:t>
            </a:r>
            <a:r>
              <a:rPr lang="en-US" sz="2200" dirty="0" smtClean="0">
                <a:latin typeface="Segoe UI" panose="020B0502040204020203" pitchFamily="34" charset="0"/>
                <a:cs typeface="Segoe UI" panose="020B0502040204020203" pitchFamily="34" charset="0"/>
              </a:rPr>
              <a:t>forwarding.</a:t>
            </a:r>
            <a:br>
              <a:rPr lang="en-US" sz="2200" dirty="0" smtClean="0">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If </a:t>
            </a:r>
            <a:r>
              <a:rPr lang="en-US" sz="2200" dirty="0">
                <a:latin typeface="Segoe UI" panose="020B0502040204020203" pitchFamily="34" charset="0"/>
                <a:cs typeface="Segoe UI" panose="020B0502040204020203" pitchFamily="34" charset="0"/>
              </a:rPr>
              <a:t>it doesn’t work, don’t use ‘-c </a:t>
            </a:r>
            <a:r>
              <a:rPr lang="en-US" sz="2200" dirty="0" err="1">
                <a:latin typeface="Segoe UI" panose="020B0502040204020203" pitchFamily="34" charset="0"/>
                <a:cs typeface="Segoe UI" panose="020B0502040204020203" pitchFamily="34" charset="0"/>
              </a:rPr>
              <a:t>menuconfig</a:t>
            </a:r>
            <a:r>
              <a:rPr lang="en-US" sz="2200" dirty="0">
                <a:latin typeface="Segoe UI" panose="020B0502040204020203" pitchFamily="34" charset="0"/>
                <a:cs typeface="Segoe UI" panose="020B0502040204020203" pitchFamily="34" charset="0"/>
              </a:rPr>
              <a:t>’ attribute. (you won’t be able to customize the kernel using the </a:t>
            </a:r>
            <a:r>
              <a:rPr lang="en-US" sz="2200" dirty="0" err="1">
                <a:latin typeface="Segoe UI" panose="020B0502040204020203" pitchFamily="34" charset="0"/>
                <a:cs typeface="Segoe UI" panose="020B0502040204020203" pitchFamily="34" charset="0"/>
              </a:rPr>
              <a:t>config</a:t>
            </a:r>
            <a:r>
              <a:rPr lang="en-US" sz="2200" dirty="0">
                <a:latin typeface="Segoe UI" panose="020B0502040204020203" pitchFamily="34" charset="0"/>
                <a:cs typeface="Segoe UI" panose="020B0502040204020203" pitchFamily="34" charset="0"/>
              </a:rPr>
              <a:t> menu</a:t>
            </a:r>
            <a:r>
              <a:rPr lang="en-US" sz="2200" dirty="0" smtClean="0">
                <a:latin typeface="Segoe UI" panose="020B0502040204020203" pitchFamily="34" charset="0"/>
                <a:cs typeface="Segoe UI" panose="020B0502040204020203" pitchFamily="34" charset="0"/>
              </a:rPr>
              <a:t>).</a:t>
            </a:r>
          </a:p>
          <a:p>
            <a:pPr marL="0" lvl="0" indent="0">
              <a:buNone/>
            </a:pPr>
            <a:r>
              <a:rPr lang="en-US" sz="2200" b="1" dirty="0" err="1" smtClean="0">
                <a:solidFill>
                  <a:srgbClr val="0070C0"/>
                </a:solidFill>
                <a:latin typeface="Segoe UI" panose="020B0502040204020203" pitchFamily="34" charset="0"/>
                <a:cs typeface="Segoe UI" panose="020B0502040204020203" pitchFamily="34" charset="0"/>
              </a:rPr>
              <a:t>NodeJS</a:t>
            </a:r>
            <a:r>
              <a:rPr lang="en-US" sz="2200" b="1" dirty="0">
                <a:solidFill>
                  <a:srgbClr val="0070C0"/>
                </a:solidFill>
                <a:latin typeface="Segoe UI" panose="020B0502040204020203" pitchFamily="34" charset="0"/>
                <a:cs typeface="Segoe UI" panose="020B0502040204020203" pitchFamily="34" charset="0"/>
              </a:rPr>
              <a:t/>
            </a:r>
            <a:br>
              <a:rPr lang="en-US" sz="2200" b="1" dirty="0">
                <a:solidFill>
                  <a:srgbClr val="0070C0"/>
                </a:solidFill>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If </a:t>
            </a:r>
            <a:r>
              <a:rPr lang="en-US" sz="2200" dirty="0" err="1">
                <a:latin typeface="Segoe UI" panose="020B0502040204020203" pitchFamily="34" charset="0"/>
                <a:cs typeface="Segoe UI" panose="020B0502040204020203" pitchFamily="34" charset="0"/>
              </a:rPr>
              <a:t>do_compile</a:t>
            </a:r>
            <a:r>
              <a:rPr lang="en-US" sz="2200" dirty="0">
                <a:latin typeface="Segoe UI" panose="020B0502040204020203" pitchFamily="34" charset="0"/>
                <a:cs typeface="Segoe UI" panose="020B0502040204020203" pitchFamily="34" charset="0"/>
              </a:rPr>
              <a:t> Node JS can fail with the following </a:t>
            </a:r>
            <a:r>
              <a:rPr lang="en-US" sz="2200" dirty="0" smtClean="0">
                <a:latin typeface="Segoe UI" panose="020B0502040204020203" pitchFamily="34" charset="0"/>
                <a:cs typeface="Segoe UI" panose="020B0502040204020203" pitchFamily="34" charset="0"/>
              </a:rPr>
              <a:t>error:</a:t>
            </a:r>
            <a:br>
              <a:rPr lang="en-US" sz="2200" dirty="0" smtClean="0">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Make[1</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Execvp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printf</a:t>
            </a:r>
            <a:r>
              <a:rPr lang="en-US" sz="2200" dirty="0">
                <a:latin typeface="Segoe UI" panose="020B0502040204020203" pitchFamily="34" charset="0"/>
                <a:cs typeface="Segoe UI" panose="020B0502040204020203" pitchFamily="34" charset="0"/>
              </a:rPr>
              <a:t>: Argument list too </a:t>
            </a:r>
            <a:r>
              <a:rPr lang="en-US" sz="2200" dirty="0" smtClean="0">
                <a:latin typeface="Segoe UI" panose="020B0502040204020203" pitchFamily="34" charset="0"/>
                <a:cs typeface="Segoe UI" panose="020B0502040204020203" pitchFamily="34" charset="0"/>
              </a:rPr>
              <a:t>long</a:t>
            </a:r>
            <a:br>
              <a:rPr lang="en-US" sz="2200" dirty="0" smtClean="0">
                <a:latin typeface="Segoe UI" panose="020B0502040204020203" pitchFamily="34" charset="0"/>
                <a:cs typeface="Segoe UI" panose="020B0502040204020203" pitchFamily="34" charset="0"/>
              </a:rPr>
            </a:br>
            <a:r>
              <a:rPr lang="en-US" sz="2200" dirty="0" smtClean="0">
                <a:latin typeface="Segoe UI" panose="020B0502040204020203" pitchFamily="34" charset="0"/>
                <a:cs typeface="Segoe UI" panose="020B0502040204020203" pitchFamily="34" charset="0"/>
              </a:rPr>
              <a:t>To </a:t>
            </a:r>
            <a:r>
              <a:rPr lang="en-US" sz="2200" dirty="0">
                <a:latin typeface="Segoe UI" panose="020B0502040204020203" pitchFamily="34" charset="0"/>
                <a:cs typeface="Segoe UI" panose="020B0502040204020203" pitchFamily="34" charset="0"/>
              </a:rPr>
              <a:t>solve this problem, be sure ‘</a:t>
            </a:r>
            <a:r>
              <a:rPr lang="en-US" sz="2200" dirty="0" err="1">
                <a:latin typeface="Segoe UI" panose="020B0502040204020203" pitchFamily="34" charset="0"/>
                <a:cs typeface="Segoe UI" panose="020B0502040204020203" pitchFamily="34" charset="0"/>
              </a:rPr>
              <a:t>pwd</a:t>
            </a:r>
            <a:r>
              <a:rPr lang="en-US" sz="2200" dirty="0">
                <a:latin typeface="Segoe UI" panose="020B0502040204020203" pitchFamily="34" charset="0"/>
                <a:cs typeface="Segoe UI" panose="020B0502040204020203" pitchFamily="34" charset="0"/>
              </a:rPr>
              <a:t>’ command prints less than 50 </a:t>
            </a:r>
            <a:r>
              <a:rPr lang="en-US" sz="2200" dirty="0" smtClean="0">
                <a:latin typeface="Segoe UI" panose="020B0502040204020203" pitchFamily="34" charset="0"/>
                <a:cs typeface="Segoe UI" panose="020B0502040204020203" pitchFamily="34" charset="0"/>
              </a:rPr>
              <a:t>characters in your shell when you are in </a:t>
            </a:r>
            <a:r>
              <a:rPr lang="en-US" sz="2200" dirty="0" err="1" smtClean="0">
                <a:latin typeface="Segoe UI" panose="020B0502040204020203" pitchFamily="34" charset="0"/>
                <a:cs typeface="Segoe UI" panose="020B0502040204020203" pitchFamily="34" charset="0"/>
              </a:rPr>
              <a:t>yocto</a:t>
            </a:r>
            <a:r>
              <a:rPr lang="en-US" sz="2200" dirty="0" smtClean="0">
                <a:latin typeface="Segoe UI" panose="020B0502040204020203" pitchFamily="34" charset="0"/>
                <a:cs typeface="Segoe UI" panose="020B0502040204020203" pitchFamily="34" charset="0"/>
              </a:rPr>
              <a:t>-build folder.</a:t>
            </a:r>
            <a:endParaRPr lang="en-US" sz="22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4" name="Title 3"/>
          <p:cNvSpPr txBox="1">
            <a:spLocks noGrp="1"/>
          </p:cNvSpPr>
          <p:nvPr>
            <p:ph type="title" idx="4294967295"/>
          </p:nvPr>
        </p:nvSpPr>
        <p:spPr>
          <a:xfrm>
            <a:off x="457494" y="273354"/>
            <a:ext cx="8228766" cy="1145004"/>
          </a:xfrm>
        </p:spPr>
        <p:txBody>
          <a:bodyPr>
            <a:normAutofit/>
          </a:bodyPr>
          <a:lstStyle/>
          <a:p>
            <a:pPr lvl="0">
              <a:buNone/>
            </a:pPr>
            <a:r>
              <a:rPr lang="en-US" dirty="0">
                <a:solidFill>
                  <a:schemeClr val="tx1">
                    <a:lumMod val="75000"/>
                    <a:lumOff val="25000"/>
                  </a:schemeClr>
                </a:solidFill>
              </a:rPr>
              <a:t>Tips &amp; Troubleshooting</a:t>
            </a:r>
          </a:p>
        </p:txBody>
      </p:sp>
    </p:spTree>
    <p:extLst>
      <p:ext uri="{BB962C8B-B14F-4D97-AF65-F5344CB8AC3E}">
        <p14:creationId xmlns:p14="http://schemas.microsoft.com/office/powerpoint/2010/main" val="331829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494" y="1441552"/>
            <a:ext cx="8360141" cy="5031372"/>
          </a:xfrm>
        </p:spPr>
        <p:txBody>
          <a:bodyPr/>
          <a:lstStyle/>
          <a:p>
            <a:pPr marL="0" lvl="0" indent="0">
              <a:buNone/>
            </a:pPr>
            <a:r>
              <a:rPr lang="en-US" sz="2800" b="1" dirty="0" smtClean="0">
                <a:solidFill>
                  <a:srgbClr val="0070C0"/>
                </a:solidFill>
                <a:latin typeface="Segoe UI" panose="020B0502040204020203" pitchFamily="34" charset="0"/>
                <a:cs typeface="Segoe UI" panose="020B0502040204020203" pitchFamily="34" charset="0"/>
              </a:rPr>
              <a:t>Quickly edit the image without rebuilding it</a:t>
            </a:r>
            <a:endParaRPr lang="en-US" sz="2500" dirty="0" smtClean="0">
              <a:latin typeface="Segoe UI" panose="020B0502040204020203" pitchFamily="34" charset="0"/>
              <a:cs typeface="Segoe UI" panose="020B0502040204020203" pitchFamily="34" charset="0"/>
            </a:endParaRPr>
          </a:p>
          <a:p>
            <a:pPr marL="0" lvl="0" indent="0">
              <a:buNone/>
            </a:pPr>
            <a:r>
              <a:rPr lang="en-US" sz="2500" dirty="0" smtClean="0">
                <a:latin typeface="Segoe UI" panose="020B0502040204020203" pitchFamily="34" charset="0"/>
                <a:cs typeface="Segoe UI" panose="020B0502040204020203" pitchFamily="34" charset="0"/>
              </a:rPr>
              <a:t>You </a:t>
            </a:r>
            <a:r>
              <a:rPr lang="en-US" sz="2500" dirty="0">
                <a:latin typeface="Segoe UI" panose="020B0502040204020203" pitchFamily="34" charset="0"/>
                <a:cs typeface="Segoe UI" panose="020B0502040204020203" pitchFamily="34" charset="0"/>
              </a:rPr>
              <a:t>can edit and customize the Linux file system before booting on the </a:t>
            </a:r>
            <a:r>
              <a:rPr lang="en-US" sz="2500" dirty="0" smtClean="0">
                <a:latin typeface="Segoe UI" panose="020B0502040204020203" pitchFamily="34" charset="0"/>
                <a:cs typeface="Segoe UI" panose="020B0502040204020203" pitchFamily="34" charset="0"/>
              </a:rPr>
              <a:t>board. To </a:t>
            </a:r>
            <a:r>
              <a:rPr lang="en-US" sz="2500" dirty="0">
                <a:latin typeface="Segoe UI" panose="020B0502040204020203" pitchFamily="34" charset="0"/>
                <a:cs typeface="Segoe UI" panose="020B0502040204020203" pitchFamily="34" charset="0"/>
              </a:rPr>
              <a:t>do so, insert the SD card in your computer and run the following </a:t>
            </a:r>
            <a:r>
              <a:rPr lang="en-US" sz="2500" dirty="0" smtClean="0">
                <a:latin typeface="Segoe UI" panose="020B0502040204020203" pitchFamily="34" charset="0"/>
                <a:cs typeface="Segoe UI" panose="020B0502040204020203" pitchFamily="34" charset="0"/>
              </a:rPr>
              <a:t>command:</a:t>
            </a:r>
            <a:br>
              <a:rPr lang="en-US" sz="2500" dirty="0" smtClean="0">
                <a:latin typeface="Segoe UI" panose="020B0502040204020203" pitchFamily="34" charset="0"/>
                <a:cs typeface="Segoe UI" panose="020B0502040204020203" pitchFamily="34" charset="0"/>
              </a:rPr>
            </a:br>
            <a:r>
              <a:rPr lang="en-US" sz="2500" dirty="0" err="1" smtClean="0">
                <a:latin typeface="Segoe UI" panose="020B0502040204020203" pitchFamily="34" charset="0"/>
                <a:cs typeface="Segoe UI" panose="020B0502040204020203" pitchFamily="34" charset="0"/>
              </a:rPr>
              <a:t>sudo</a:t>
            </a:r>
            <a:r>
              <a:rPr lang="en-US" sz="2500" dirty="0" smtClean="0">
                <a:latin typeface="Segoe UI" panose="020B0502040204020203" pitchFamily="34" charset="0"/>
                <a:cs typeface="Segoe UI" panose="020B0502040204020203" pitchFamily="34" charset="0"/>
              </a:rPr>
              <a:t> </a:t>
            </a:r>
            <a:r>
              <a:rPr lang="en-US" sz="2500" dirty="0">
                <a:latin typeface="Segoe UI" panose="020B0502040204020203" pitchFamily="34" charset="0"/>
                <a:cs typeface="Segoe UI" panose="020B0502040204020203" pitchFamily="34" charset="0"/>
              </a:rPr>
              <a:t>mount –o loop –t ext3 /media/</a:t>
            </a:r>
            <a:r>
              <a:rPr lang="en-US" sz="2500" dirty="0" err="1">
                <a:latin typeface="Segoe UI" panose="020B0502040204020203" pitchFamily="34" charset="0"/>
                <a:cs typeface="Segoe UI" panose="020B0502040204020203" pitchFamily="34" charset="0"/>
              </a:rPr>
              <a:t>yoursdcard</a:t>
            </a:r>
            <a:r>
              <a:rPr lang="en-US" sz="2500" dirty="0">
                <a:latin typeface="Segoe UI" panose="020B0502040204020203" pitchFamily="34" charset="0"/>
                <a:cs typeface="Segoe UI" panose="020B0502040204020203" pitchFamily="34" charset="0"/>
              </a:rPr>
              <a:t>/image-full-clanton.ext3 /</a:t>
            </a:r>
            <a:r>
              <a:rPr lang="en-US" sz="2500" dirty="0" err="1" smtClean="0">
                <a:latin typeface="Segoe UI" panose="020B0502040204020203" pitchFamily="34" charset="0"/>
                <a:cs typeface="Segoe UI" panose="020B0502040204020203" pitchFamily="34" charset="0"/>
              </a:rPr>
              <a:t>mnt</a:t>
            </a:r>
            <a:endParaRPr lang="en-US" sz="2500" dirty="0">
              <a:latin typeface="Segoe UI" panose="020B0502040204020203" pitchFamily="34" charset="0"/>
              <a:cs typeface="Segoe UI" panose="020B0502040204020203" pitchFamily="34" charset="0"/>
            </a:endParaRPr>
          </a:p>
          <a:p>
            <a:pPr marL="0" lvl="0" indent="0">
              <a:buNone/>
            </a:pPr>
            <a:r>
              <a:rPr lang="en-US" sz="2500" dirty="0" smtClean="0">
                <a:latin typeface="Segoe UI" panose="020B0502040204020203" pitchFamily="34" charset="0"/>
                <a:cs typeface="Segoe UI" panose="020B0502040204020203" pitchFamily="34" charset="0"/>
              </a:rPr>
              <a:t>You </a:t>
            </a:r>
            <a:r>
              <a:rPr lang="en-US" sz="2500" dirty="0">
                <a:latin typeface="Segoe UI" panose="020B0502040204020203" pitchFamily="34" charset="0"/>
                <a:cs typeface="Segoe UI" panose="020B0502040204020203" pitchFamily="34" charset="0"/>
              </a:rPr>
              <a:t>can now access the card </a:t>
            </a:r>
            <a:r>
              <a:rPr lang="en-US" sz="2500" dirty="0" err="1">
                <a:latin typeface="Segoe UI" panose="020B0502040204020203" pitchFamily="34" charset="0"/>
                <a:cs typeface="Segoe UI" panose="020B0502040204020203" pitchFamily="34" charset="0"/>
              </a:rPr>
              <a:t>sysfs</a:t>
            </a:r>
            <a:r>
              <a:rPr lang="en-US" sz="2500" dirty="0">
                <a:latin typeface="Segoe UI" panose="020B0502040204020203" pitchFamily="34" charset="0"/>
                <a:cs typeface="Segoe UI" panose="020B0502040204020203" pitchFamily="34" charset="0"/>
              </a:rPr>
              <a:t> as if you were running </a:t>
            </a:r>
            <a:r>
              <a:rPr lang="en-US" sz="2500" dirty="0" smtClean="0">
                <a:latin typeface="Segoe UI" panose="020B0502040204020203" pitchFamily="34" charset="0"/>
                <a:cs typeface="Segoe UI" panose="020B0502040204020203" pitchFamily="34" charset="0"/>
              </a:rPr>
              <a:t>it. It’s </a:t>
            </a:r>
            <a:r>
              <a:rPr lang="en-US" sz="2500" dirty="0">
                <a:latin typeface="Segoe UI" panose="020B0502040204020203" pitchFamily="34" charset="0"/>
                <a:cs typeface="Segoe UI" panose="020B0502040204020203" pitchFamily="34" charset="0"/>
              </a:rPr>
              <a:t>very useful to edit the Ethernet configuration to use a static IP or to copy a new </a:t>
            </a:r>
            <a:r>
              <a:rPr lang="en-US" sz="2500" dirty="0" err="1">
                <a:latin typeface="Segoe UI" panose="020B0502040204020203" pitchFamily="34" charset="0"/>
                <a:cs typeface="Segoe UI" panose="020B0502040204020203" pitchFamily="34" charset="0"/>
              </a:rPr>
              <a:t>Wifi</a:t>
            </a:r>
            <a:r>
              <a:rPr lang="en-US" sz="2500" dirty="0">
                <a:latin typeface="Segoe UI" panose="020B0502040204020203" pitchFamily="34" charset="0"/>
                <a:cs typeface="Segoe UI" panose="020B0502040204020203" pitchFamily="34" charset="0"/>
              </a:rPr>
              <a:t> </a:t>
            </a:r>
            <a:r>
              <a:rPr lang="en-US" sz="2500" dirty="0" smtClean="0">
                <a:latin typeface="Segoe UI" panose="020B0502040204020203" pitchFamily="34" charset="0"/>
                <a:cs typeface="Segoe UI" panose="020B0502040204020203" pitchFamily="34" charset="0"/>
              </a:rPr>
              <a:t>driver…</a:t>
            </a:r>
          </a:p>
          <a:p>
            <a:pPr marL="0" lvl="0" indent="0">
              <a:buNone/>
            </a:pPr>
            <a:r>
              <a:rPr lang="en-US" sz="2500" dirty="0" smtClean="0">
                <a:latin typeface="Segoe UI" panose="020B0502040204020203" pitchFamily="34" charset="0"/>
                <a:cs typeface="Segoe UI" panose="020B0502040204020203" pitchFamily="34" charset="0"/>
              </a:rPr>
              <a:t>See </a:t>
            </a:r>
            <a:r>
              <a:rPr lang="en-US" sz="2500" dirty="0">
                <a:latin typeface="Segoe UI" panose="020B0502040204020203" pitchFamily="34" charset="0"/>
                <a:cs typeface="Segoe UI" panose="020B0502040204020203" pitchFamily="34" charset="0"/>
              </a:rPr>
              <a:t>next slide to set up </a:t>
            </a:r>
            <a:r>
              <a:rPr lang="en-US" sz="2500" dirty="0" err="1">
                <a:latin typeface="Segoe UI" panose="020B0502040204020203" pitchFamily="34" charset="0"/>
                <a:cs typeface="Segoe UI" panose="020B0502040204020203" pitchFamily="34" charset="0"/>
              </a:rPr>
              <a:t>Wifi</a:t>
            </a:r>
            <a:r>
              <a:rPr lang="en-US" sz="2500" dirty="0">
                <a:latin typeface="Segoe UI" panose="020B0502040204020203" pitchFamily="34" charset="0"/>
                <a:cs typeface="Segoe UI" panose="020B0502040204020203" pitchFamily="34" charset="0"/>
              </a:rPr>
              <a:t> with this full image.</a:t>
            </a:r>
          </a:p>
        </p:txBody>
      </p:sp>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4" name="Title 3"/>
          <p:cNvSpPr txBox="1">
            <a:spLocks noGrp="1"/>
          </p:cNvSpPr>
          <p:nvPr>
            <p:ph type="title" idx="4294967295"/>
          </p:nvPr>
        </p:nvSpPr>
        <p:spPr>
          <a:xfrm>
            <a:off x="457494" y="273354"/>
            <a:ext cx="8228766" cy="1145004"/>
          </a:xfrm>
        </p:spPr>
        <p:txBody>
          <a:bodyPr/>
          <a:lstStyle/>
          <a:p>
            <a:pPr lvl="0"/>
            <a:r>
              <a:rPr lang="en-US" dirty="0">
                <a:solidFill>
                  <a:schemeClr val="tx1">
                    <a:lumMod val="75000"/>
                    <a:lumOff val="25000"/>
                  </a:schemeClr>
                </a:solidFill>
              </a:rPr>
              <a:t>Tips &amp; Troubleshooting</a:t>
            </a:r>
            <a:endParaRPr lang="en-US" dirty="0">
              <a:solidFill>
                <a:srgbClr val="004586"/>
              </a:solidFill>
            </a:endParaRPr>
          </a:p>
        </p:txBody>
      </p:sp>
    </p:spTree>
    <p:extLst>
      <p:ext uri="{BB962C8B-B14F-4D97-AF65-F5344CB8AC3E}">
        <p14:creationId xmlns:p14="http://schemas.microsoft.com/office/powerpoint/2010/main" val="85160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2" name="Text Placeholder 1"/>
          <p:cNvSpPr txBox="1">
            <a:spLocks noGrp="1"/>
          </p:cNvSpPr>
          <p:nvPr>
            <p:ph type="body" idx="4294967295"/>
          </p:nvPr>
        </p:nvSpPr>
        <p:spPr>
          <a:xfrm>
            <a:off x="457494" y="1441552"/>
            <a:ext cx="8360141" cy="5031372"/>
          </a:xfrm>
        </p:spPr>
        <p:txBody>
          <a:bodyPr/>
          <a:lstStyle/>
          <a:p>
            <a:pPr marL="0" indent="0">
              <a:buNone/>
            </a:pPr>
            <a:r>
              <a:rPr lang="en-US" sz="2400" b="1" dirty="0" smtClean="0">
                <a:solidFill>
                  <a:srgbClr val="0070C0"/>
                </a:solidFill>
                <a:latin typeface="Segoe UI" panose="020B0502040204020203" pitchFamily="34" charset="0"/>
                <a:cs typeface="Segoe UI" panose="020B0502040204020203" pitchFamily="34" charset="0"/>
              </a:rPr>
              <a:t>Network</a:t>
            </a:r>
            <a:endParaRPr lang="en-US" sz="2400" dirty="0">
              <a:latin typeface="Segoe UI" panose="020B0502040204020203" pitchFamily="34" charset="0"/>
              <a:cs typeface="Segoe UI" panose="020B0502040204020203" pitchFamily="34" charset="0"/>
            </a:endParaRPr>
          </a:p>
          <a:p>
            <a:pPr marL="0" lvl="0" indent="0">
              <a:buNone/>
            </a:pPr>
            <a:r>
              <a:rPr lang="en-US" sz="2500" dirty="0" smtClean="0">
                <a:latin typeface="Segoe UI" panose="020B0502040204020203" pitchFamily="34" charset="0"/>
                <a:cs typeface="Segoe UI" panose="020B0502040204020203" pitchFamily="34" charset="0"/>
              </a:rPr>
              <a:t>The </a:t>
            </a:r>
            <a:r>
              <a:rPr lang="en-US" sz="2500" dirty="0">
                <a:latin typeface="Segoe UI" panose="020B0502040204020203" pitchFamily="34" charset="0"/>
                <a:cs typeface="Segoe UI" panose="020B0502040204020203" pitchFamily="34" charset="0"/>
              </a:rPr>
              <a:t>full Linux image contains the connection manager, which is tool to manage </a:t>
            </a:r>
            <a:r>
              <a:rPr lang="en-US" sz="2500" dirty="0" err="1">
                <a:latin typeface="Segoe UI" panose="020B0502040204020203" pitchFamily="34" charset="0"/>
                <a:cs typeface="Segoe UI" panose="020B0502040204020203" pitchFamily="34" charset="0"/>
              </a:rPr>
              <a:t>wifi</a:t>
            </a:r>
            <a:r>
              <a:rPr lang="en-US" sz="2500" dirty="0">
                <a:latin typeface="Segoe UI" panose="020B0502040204020203" pitchFamily="34" charset="0"/>
                <a:cs typeface="Segoe UI" panose="020B0502040204020203" pitchFamily="34" charset="0"/>
              </a:rPr>
              <a:t>, </a:t>
            </a:r>
            <a:r>
              <a:rPr lang="en-US" sz="2500" dirty="0" err="1">
                <a:latin typeface="Segoe UI" panose="020B0502040204020203" pitchFamily="34" charset="0"/>
                <a:cs typeface="Segoe UI" panose="020B0502040204020203" pitchFamily="34" charset="0"/>
              </a:rPr>
              <a:t>ethernet</a:t>
            </a:r>
            <a:r>
              <a:rPr lang="en-US" sz="2500" dirty="0">
                <a:latin typeface="Segoe UI" panose="020B0502040204020203" pitchFamily="34" charset="0"/>
                <a:cs typeface="Segoe UI" panose="020B0502040204020203" pitchFamily="34" charset="0"/>
              </a:rPr>
              <a:t> and </a:t>
            </a:r>
            <a:r>
              <a:rPr lang="en-US" sz="2500" dirty="0" err="1">
                <a:latin typeface="Segoe UI" panose="020B0502040204020203" pitchFamily="34" charset="0"/>
                <a:cs typeface="Segoe UI" panose="020B0502040204020203" pitchFamily="34" charset="0"/>
              </a:rPr>
              <a:t>bluetooth</a:t>
            </a:r>
            <a:r>
              <a:rPr lang="en-US" sz="2500" dirty="0">
                <a:latin typeface="Segoe UI" panose="020B0502040204020203" pitchFamily="34" charset="0"/>
                <a:cs typeface="Segoe UI" panose="020B0502040204020203" pitchFamily="34" charset="0"/>
              </a:rPr>
              <a:t> connection.</a:t>
            </a:r>
          </a:p>
          <a:p>
            <a:pPr marL="0" lvl="0" indent="0">
              <a:buNone/>
            </a:pPr>
            <a:r>
              <a:rPr lang="en-US" sz="2500" dirty="0">
                <a:latin typeface="Segoe UI" panose="020B0502040204020203" pitchFamily="34" charset="0"/>
                <a:cs typeface="Segoe UI" panose="020B0502040204020203" pitchFamily="34" charset="0"/>
              </a:rPr>
              <a:t>It allows only one established connection by default. When it’s available </a:t>
            </a:r>
            <a:r>
              <a:rPr lang="en-US" sz="2500" dirty="0" err="1">
                <a:latin typeface="Segoe UI" panose="020B0502040204020203" pitchFamily="34" charset="0"/>
                <a:cs typeface="Segoe UI" panose="020B0502040204020203" pitchFamily="34" charset="0"/>
              </a:rPr>
              <a:t>Wifi</a:t>
            </a:r>
            <a:r>
              <a:rPr lang="en-US" sz="2500" dirty="0">
                <a:latin typeface="Segoe UI" panose="020B0502040204020203" pitchFamily="34" charset="0"/>
                <a:cs typeface="Segoe UI" panose="020B0502040204020203" pitchFamily="34" charset="0"/>
              </a:rPr>
              <a:t> is default. Otherwise, Ethernet is used.</a:t>
            </a:r>
          </a:p>
          <a:p>
            <a:pPr marL="0" lvl="0" indent="0">
              <a:buNone/>
            </a:pPr>
            <a:r>
              <a:rPr lang="en-US" sz="2500" dirty="0">
                <a:latin typeface="Segoe UI" panose="020B0502040204020203" pitchFamily="34" charset="0"/>
                <a:cs typeface="Segoe UI" panose="020B0502040204020203" pitchFamily="34" charset="0"/>
              </a:rPr>
              <a:t>However, you can use both with the command </a:t>
            </a:r>
            <a:r>
              <a:rPr lang="en-US" sz="2500" dirty="0" smtClean="0">
                <a:latin typeface="Segoe UI" panose="020B0502040204020203" pitchFamily="34" charset="0"/>
                <a:cs typeface="Segoe UI" panose="020B0502040204020203" pitchFamily="34" charset="0"/>
              </a:rPr>
              <a:t>“</a:t>
            </a:r>
            <a:r>
              <a:rPr lang="en-US" sz="2500" dirty="0" err="1" smtClean="0">
                <a:latin typeface="Segoe UI" panose="020B0502040204020203" pitchFamily="34" charset="0"/>
                <a:cs typeface="Segoe UI" panose="020B0502040204020203" pitchFamily="34" charset="0"/>
              </a:rPr>
              <a:t>ifup</a:t>
            </a:r>
            <a:r>
              <a:rPr lang="en-US" sz="2500" dirty="0" smtClean="0">
                <a:latin typeface="Segoe UI" panose="020B0502040204020203" pitchFamily="34" charset="0"/>
                <a:cs typeface="Segoe UI" panose="020B0502040204020203" pitchFamily="34" charset="0"/>
              </a:rPr>
              <a:t> eth0”.</a:t>
            </a:r>
            <a:endParaRPr lang="en-US" sz="2500" dirty="0">
              <a:latin typeface="Segoe UI" panose="020B0502040204020203" pitchFamily="34" charset="0"/>
              <a:cs typeface="Segoe UI" panose="020B0502040204020203" pitchFamily="34" charset="0"/>
            </a:endParaRPr>
          </a:p>
          <a:p>
            <a:pPr marL="0" lvl="0" indent="0">
              <a:buNone/>
            </a:pPr>
            <a:r>
              <a:rPr lang="en-US" sz="2500" dirty="0">
                <a:latin typeface="Segoe UI" panose="020B0502040204020203" pitchFamily="34" charset="0"/>
                <a:cs typeface="Segoe UI" panose="020B0502040204020203" pitchFamily="34" charset="0"/>
              </a:rPr>
              <a:t>We </a:t>
            </a:r>
            <a:r>
              <a:rPr lang="en-US" sz="2500" dirty="0" err="1">
                <a:latin typeface="Segoe UI" panose="020B0502040204020203" pitchFamily="34" charset="0"/>
                <a:cs typeface="Segoe UI" panose="020B0502040204020203" pitchFamily="34" charset="0"/>
              </a:rPr>
              <a:t>recommand</a:t>
            </a:r>
            <a:r>
              <a:rPr lang="en-US" sz="2500" dirty="0">
                <a:latin typeface="Segoe UI" panose="020B0502040204020203" pitchFamily="34" charset="0"/>
                <a:cs typeface="Segoe UI" panose="020B0502040204020203" pitchFamily="34" charset="0"/>
              </a:rPr>
              <a:t> to configure your router to associate a static IP address for your board (one for each technology).</a:t>
            </a:r>
          </a:p>
          <a:p>
            <a:pPr marL="0" lvl="0" indent="0">
              <a:buNone/>
            </a:pPr>
            <a:r>
              <a:rPr lang="en-US" sz="2500" dirty="0">
                <a:latin typeface="Segoe UI" panose="020B0502040204020203" pitchFamily="34" charset="0"/>
                <a:cs typeface="Segoe UI" panose="020B0502040204020203" pitchFamily="34" charset="0"/>
              </a:rPr>
              <a:t>Follow next slide procedure to install the previously described </a:t>
            </a:r>
            <a:r>
              <a:rPr lang="en-US" sz="2500" dirty="0" err="1">
                <a:latin typeface="Segoe UI" panose="020B0502040204020203" pitchFamily="34" charset="0"/>
                <a:cs typeface="Segoe UI" panose="020B0502040204020203" pitchFamily="34" charset="0"/>
              </a:rPr>
              <a:t>behaviour</a:t>
            </a:r>
            <a:r>
              <a:rPr lang="en-US" sz="2500" dirty="0">
                <a:latin typeface="Segoe UI" panose="020B0502040204020203" pitchFamily="34" charset="0"/>
                <a:cs typeface="Segoe UI" panose="020B0502040204020203" pitchFamily="34" charset="0"/>
              </a:rPr>
              <a:t>.</a:t>
            </a:r>
          </a:p>
          <a:p>
            <a:pPr lvl="0">
              <a:buChar char="-"/>
            </a:pPr>
            <a:endParaRPr lang="en-US" sz="2500" dirty="0">
              <a:latin typeface="Segoe UI" panose="020B0502040204020203" pitchFamily="34" charset="0"/>
              <a:cs typeface="Segoe UI" panose="020B0502040204020203" pitchFamily="34" charset="0"/>
            </a:endParaRPr>
          </a:p>
        </p:txBody>
      </p:sp>
      <p:sp>
        <p:nvSpPr>
          <p:cNvPr id="4" name="Title 3"/>
          <p:cNvSpPr txBox="1">
            <a:spLocks noGrp="1"/>
          </p:cNvSpPr>
          <p:nvPr>
            <p:ph type="title" idx="4294967295"/>
          </p:nvPr>
        </p:nvSpPr>
        <p:spPr>
          <a:xfrm>
            <a:off x="457494" y="273354"/>
            <a:ext cx="8228766" cy="1145004"/>
          </a:xfrm>
        </p:spPr>
        <p:txBody>
          <a:bodyPr/>
          <a:lstStyle/>
          <a:p>
            <a:pPr lvl="0"/>
            <a:r>
              <a:rPr lang="en-US" dirty="0">
                <a:solidFill>
                  <a:schemeClr val="tx1">
                    <a:lumMod val="75000"/>
                    <a:lumOff val="25000"/>
                  </a:schemeClr>
                </a:solidFill>
              </a:rPr>
              <a:t>Tips &amp; Troubleshooting</a:t>
            </a:r>
            <a:endParaRPr lang="en-US" dirty="0">
              <a:solidFill>
                <a:srgbClr val="004586"/>
              </a:solidFill>
            </a:endParaRPr>
          </a:p>
        </p:txBody>
      </p:sp>
    </p:spTree>
    <p:extLst>
      <p:ext uri="{BB962C8B-B14F-4D97-AF65-F5344CB8AC3E}">
        <p14:creationId xmlns:p14="http://schemas.microsoft.com/office/powerpoint/2010/main" val="245813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Why ? Should I ?</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75198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494" y="1441552"/>
            <a:ext cx="8360141" cy="5031372"/>
          </a:xfrm>
        </p:spPr>
        <p:txBody>
          <a:bodyPr>
            <a:normAutofit fontScale="92500" lnSpcReduction="10000"/>
          </a:bodyPr>
          <a:lstStyle/>
          <a:p>
            <a:pPr marL="0" indent="0">
              <a:buNone/>
            </a:pPr>
            <a:r>
              <a:rPr lang="en-GB" sz="2400" b="1" dirty="0">
                <a:solidFill>
                  <a:srgbClr val="0070C0"/>
                </a:solidFill>
                <a:latin typeface="Segoe UI" panose="020B0502040204020203" pitchFamily="34" charset="0"/>
                <a:cs typeface="Segoe UI" panose="020B0502040204020203" pitchFamily="34" charset="0"/>
              </a:rPr>
              <a:t>To set up </a:t>
            </a:r>
            <a:r>
              <a:rPr lang="en-GB" sz="2400" b="1" dirty="0" err="1">
                <a:solidFill>
                  <a:srgbClr val="0070C0"/>
                </a:solidFill>
                <a:latin typeface="Segoe UI" panose="020B0502040204020203" pitchFamily="34" charset="0"/>
                <a:cs typeface="Segoe UI" panose="020B0502040204020203" pitchFamily="34" charset="0"/>
              </a:rPr>
              <a:t>Wifi</a:t>
            </a:r>
            <a:r>
              <a:rPr lang="en-GB" sz="2400" b="1" dirty="0">
                <a:solidFill>
                  <a:srgbClr val="0070C0"/>
                </a:solidFill>
                <a:latin typeface="Segoe UI" panose="020B0502040204020203" pitchFamily="34" charset="0"/>
                <a:cs typeface="Segoe UI" panose="020B0502040204020203" pitchFamily="34" charset="0"/>
              </a:rPr>
              <a:t> access to a WPA-secured </a:t>
            </a:r>
            <a:r>
              <a:rPr lang="en-GB" sz="2400" b="1" dirty="0" smtClean="0">
                <a:solidFill>
                  <a:srgbClr val="0070C0"/>
                </a:solidFill>
                <a:latin typeface="Segoe UI" panose="020B0502040204020203" pitchFamily="34" charset="0"/>
                <a:cs typeface="Segoe UI" panose="020B0502040204020203" pitchFamily="34" charset="0"/>
              </a:rPr>
              <a:t>hotspot</a:t>
            </a:r>
            <a:br>
              <a:rPr lang="en-GB" sz="2400" b="1" dirty="0" smtClean="0">
                <a:solidFill>
                  <a:srgbClr val="0070C0"/>
                </a:solidFill>
                <a:latin typeface="Segoe UI" panose="020B0502040204020203" pitchFamily="34" charset="0"/>
                <a:cs typeface="Segoe UI" panose="020B0502040204020203" pitchFamily="34" charset="0"/>
              </a:rPr>
            </a:br>
            <a:r>
              <a:rPr lang="en-US" sz="2600" dirty="0" err="1" smtClean="0">
                <a:latin typeface="Segoe UI" panose="020B0502040204020203" pitchFamily="34" charset="0"/>
                <a:cs typeface="Segoe UI" panose="020B0502040204020203" pitchFamily="34" charset="0"/>
              </a:rPr>
              <a:t>connmanctl</a:t>
            </a:r>
            <a:r>
              <a:rPr lang="en-US" sz="2600" dirty="0" smtClean="0">
                <a:latin typeface="Segoe UI" panose="020B0502040204020203" pitchFamily="34" charset="0"/>
                <a:cs typeface="Segoe UI" panose="020B0502040204020203" pitchFamily="34" charset="0"/>
              </a:rPr>
              <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enable </a:t>
            </a:r>
            <a:r>
              <a:rPr lang="en-US" sz="2600" dirty="0" err="1" smtClean="0">
                <a:latin typeface="Segoe UI" panose="020B0502040204020203" pitchFamily="34" charset="0"/>
                <a:cs typeface="Segoe UI" panose="020B0502040204020203" pitchFamily="34" charset="0"/>
              </a:rPr>
              <a:t>wifi</a:t>
            </a:r>
            <a:r>
              <a:rPr lang="en-US" sz="2600" dirty="0">
                <a:latin typeface="Segoe UI" panose="020B0502040204020203" pitchFamily="34" charset="0"/>
                <a:cs typeface="Segoe UI" panose="020B0502040204020203" pitchFamily="34" charset="0"/>
              </a:rPr>
              <a:t/>
            </a:r>
            <a:br>
              <a:rPr lang="en-US" sz="2600" dirty="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scan </a:t>
            </a:r>
            <a:r>
              <a:rPr lang="en-US" sz="2600" dirty="0" err="1" smtClean="0">
                <a:latin typeface="Segoe UI" panose="020B0502040204020203" pitchFamily="34" charset="0"/>
                <a:cs typeface="Segoe UI" panose="020B0502040204020203" pitchFamily="34" charset="0"/>
              </a:rPr>
              <a:t>wifi</a:t>
            </a:r>
            <a:r>
              <a:rPr lang="en-US" sz="2600" dirty="0">
                <a:latin typeface="Segoe UI" panose="020B0502040204020203" pitchFamily="34" charset="0"/>
                <a:cs typeface="Segoe UI" panose="020B0502040204020203" pitchFamily="34" charset="0"/>
              </a:rPr>
              <a:t/>
            </a:r>
            <a:br>
              <a:rPr lang="en-US" sz="2600" dirty="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services</a:t>
            </a:r>
            <a:r>
              <a:rPr lang="en-US" sz="2600" dirty="0">
                <a:latin typeface="Segoe UI" panose="020B0502040204020203" pitchFamily="34" charset="0"/>
                <a:cs typeface="Segoe UI" panose="020B0502040204020203" pitchFamily="34" charset="0"/>
              </a:rPr>
              <a:t>	</a:t>
            </a:r>
            <a:r>
              <a:rPr lang="en-US" sz="2600" dirty="0" smtClean="0">
                <a:latin typeface="Segoe UI" panose="020B0502040204020203" pitchFamily="34" charset="0"/>
                <a:cs typeface="Segoe UI" panose="020B0502040204020203" pitchFamily="34" charset="0"/>
              </a:rPr>
              <a:t>#(</a:t>
            </a:r>
            <a:r>
              <a:rPr lang="en-US" sz="2600" dirty="0">
                <a:latin typeface="Segoe UI" panose="020B0502040204020203" pitchFamily="34" charset="0"/>
                <a:cs typeface="Segoe UI" panose="020B0502040204020203" pitchFamily="34" charset="0"/>
              </a:rPr>
              <a:t>copy/paste your access point ID </a:t>
            </a:r>
            <a:r>
              <a:rPr lang="en-US" sz="2600" dirty="0" err="1">
                <a:latin typeface="Segoe UI" panose="020B0502040204020203" pitchFamily="34" charset="0"/>
                <a:cs typeface="Segoe UI" panose="020B0502040204020203" pitchFamily="34" charset="0"/>
              </a:rPr>
              <a:t>wifi</a:t>
            </a:r>
            <a:r>
              <a:rPr lang="en-US" sz="2600" dirty="0">
                <a:latin typeface="Segoe UI" panose="020B0502040204020203" pitchFamily="34" charset="0"/>
                <a:cs typeface="Segoe UI" panose="020B0502040204020203" pitchFamily="34" charset="0"/>
              </a:rPr>
              <a:t>_***_</a:t>
            </a:r>
            <a:r>
              <a:rPr lang="en-US" sz="2600" dirty="0" err="1" smtClean="0">
                <a:latin typeface="Segoe UI" panose="020B0502040204020203" pitchFamily="34" charset="0"/>
                <a:cs typeface="Segoe UI" panose="020B0502040204020203" pitchFamily="34" charset="0"/>
              </a:rPr>
              <a:t>psk</a:t>
            </a:r>
            <a:r>
              <a:rPr lang="en-US" sz="2600" dirty="0" smtClean="0">
                <a:latin typeface="Segoe UI" panose="020B0502040204020203" pitchFamily="34" charset="0"/>
                <a:cs typeface="Segoe UI" panose="020B0502040204020203" pitchFamily="34" charset="0"/>
              </a:rPr>
              <a:t>)</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exit</a:t>
            </a:r>
            <a:endParaRPr lang="en-US" sz="2600" dirty="0">
              <a:latin typeface="Segoe UI" panose="020B0502040204020203" pitchFamily="34" charset="0"/>
              <a:cs typeface="Segoe UI" panose="020B0502040204020203" pitchFamily="34" charset="0"/>
            </a:endParaRPr>
          </a:p>
          <a:p>
            <a:pPr marL="0" indent="0">
              <a:buNone/>
            </a:pPr>
            <a:r>
              <a:rPr lang="en-US" sz="2600" dirty="0" smtClean="0">
                <a:latin typeface="Segoe UI" panose="020B0502040204020203" pitchFamily="34" charset="0"/>
                <a:cs typeface="Segoe UI" panose="020B0502040204020203" pitchFamily="34" charset="0"/>
              </a:rPr>
              <a:t>cat </a:t>
            </a:r>
            <a:r>
              <a:rPr lang="en-US" sz="2600" dirty="0">
                <a:latin typeface="Segoe UI" panose="020B0502040204020203" pitchFamily="34" charset="0"/>
                <a:cs typeface="Segoe UI" panose="020B0502040204020203" pitchFamily="34" charset="0"/>
              </a:rPr>
              <a:t>&lt;&lt; EOF &gt; /</a:t>
            </a:r>
            <a:r>
              <a:rPr lang="en-US" sz="2600" dirty="0" err="1">
                <a:latin typeface="Segoe UI" panose="020B0502040204020203" pitchFamily="34" charset="0"/>
                <a:cs typeface="Segoe UI" panose="020B0502040204020203" pitchFamily="34" charset="0"/>
              </a:rPr>
              <a:t>var</a:t>
            </a:r>
            <a:r>
              <a:rPr lang="en-US" sz="2600" dirty="0">
                <a:latin typeface="Segoe UI" panose="020B0502040204020203" pitchFamily="34" charset="0"/>
                <a:cs typeface="Segoe UI" panose="020B0502040204020203" pitchFamily="34" charset="0"/>
              </a:rPr>
              <a:t>/lib/</a:t>
            </a:r>
            <a:r>
              <a:rPr lang="en-US" sz="2600" dirty="0" err="1">
                <a:latin typeface="Segoe UI" panose="020B0502040204020203" pitchFamily="34" charset="0"/>
                <a:cs typeface="Segoe UI" panose="020B0502040204020203" pitchFamily="34" charset="0"/>
              </a:rPr>
              <a:t>connman</a:t>
            </a:r>
            <a:r>
              <a:rPr lang="en-US" sz="2600" dirty="0">
                <a:latin typeface="Segoe UI" panose="020B0502040204020203" pitchFamily="34" charset="0"/>
                <a:cs typeface="Segoe UI" panose="020B0502040204020203" pitchFamily="34" charset="0"/>
              </a:rPr>
              <a:t>/</a:t>
            </a:r>
            <a:r>
              <a:rPr lang="en-US" sz="2600" dirty="0" err="1">
                <a:latin typeface="Segoe UI" panose="020B0502040204020203" pitchFamily="34" charset="0"/>
                <a:cs typeface="Segoe UI" panose="020B0502040204020203" pitchFamily="34" charset="0"/>
              </a:rPr>
              <a:t>wifi.config</a:t>
            </a:r>
            <a:endParaRPr lang="en-US" sz="2600" dirty="0">
              <a:latin typeface="Segoe UI" panose="020B0502040204020203" pitchFamily="34" charset="0"/>
              <a:cs typeface="Segoe UI" panose="020B0502040204020203" pitchFamily="34" charset="0"/>
            </a:endParaRPr>
          </a:p>
          <a:p>
            <a:pPr marL="0" lvl="0" indent="0">
              <a:buNone/>
            </a:pPr>
            <a:r>
              <a:rPr lang="en-US" sz="2600" dirty="0">
                <a:latin typeface="Segoe UI" panose="020B0502040204020203" pitchFamily="34" charset="0"/>
                <a:cs typeface="Segoe UI" panose="020B0502040204020203" pitchFamily="34" charset="0"/>
              </a:rPr>
              <a:t>[</a:t>
            </a:r>
            <a:r>
              <a:rPr lang="en-US" sz="2600" dirty="0" err="1">
                <a:latin typeface="Segoe UI" panose="020B0502040204020203" pitchFamily="34" charset="0"/>
                <a:cs typeface="Segoe UI" panose="020B0502040204020203" pitchFamily="34" charset="0"/>
              </a:rPr>
              <a:t>service_wifi</a:t>
            </a:r>
            <a:r>
              <a:rPr lang="en-US" sz="2600" dirty="0">
                <a:latin typeface="Segoe UI" panose="020B0502040204020203" pitchFamily="34" charset="0"/>
                <a:cs typeface="Segoe UI" panose="020B0502040204020203" pitchFamily="34" charset="0"/>
              </a:rPr>
              <a:t>_***************_</a:t>
            </a:r>
            <a:r>
              <a:rPr lang="en-US" sz="2600" dirty="0" err="1" smtClean="0">
                <a:latin typeface="Segoe UI" panose="020B0502040204020203" pitchFamily="34" charset="0"/>
                <a:cs typeface="Segoe UI" panose="020B0502040204020203" pitchFamily="34" charset="0"/>
              </a:rPr>
              <a:t>managed_psk</a:t>
            </a:r>
            <a:r>
              <a:rPr lang="en-US" sz="2600" dirty="0" smtClean="0">
                <a:latin typeface="Segoe UI" panose="020B0502040204020203" pitchFamily="34" charset="0"/>
                <a:cs typeface="Segoe UI" panose="020B0502040204020203" pitchFamily="34" charset="0"/>
              </a:rPr>
              <a:t>]</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Type </a:t>
            </a:r>
            <a:r>
              <a:rPr lang="en-US" sz="2600" dirty="0">
                <a:latin typeface="Segoe UI" panose="020B0502040204020203" pitchFamily="34" charset="0"/>
                <a:cs typeface="Segoe UI" panose="020B0502040204020203" pitchFamily="34" charset="0"/>
              </a:rPr>
              <a:t>= </a:t>
            </a:r>
            <a:r>
              <a:rPr lang="en-US" sz="2600" dirty="0" err="1" smtClean="0">
                <a:latin typeface="Segoe UI" panose="020B0502040204020203" pitchFamily="34" charset="0"/>
                <a:cs typeface="Segoe UI" panose="020B0502040204020203" pitchFamily="34" charset="0"/>
              </a:rPr>
              <a:t>wifi</a:t>
            </a:r>
            <a:r>
              <a:rPr lang="en-US" sz="2600" dirty="0">
                <a:latin typeface="Segoe UI" panose="020B0502040204020203" pitchFamily="34" charset="0"/>
                <a:cs typeface="Segoe UI" panose="020B0502040204020203" pitchFamily="34" charset="0"/>
              </a:rPr>
              <a:t/>
            </a:r>
            <a:br>
              <a:rPr lang="en-US" sz="2600" dirty="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Security </a:t>
            </a:r>
            <a:r>
              <a:rPr lang="en-US" sz="2600" dirty="0">
                <a:latin typeface="Segoe UI" panose="020B0502040204020203" pitchFamily="34" charset="0"/>
                <a:cs typeface="Segoe UI" panose="020B0502040204020203" pitchFamily="34" charset="0"/>
              </a:rPr>
              <a:t>= </a:t>
            </a:r>
            <a:r>
              <a:rPr lang="en-US" sz="2600" dirty="0" err="1" smtClean="0">
                <a:latin typeface="Segoe UI" panose="020B0502040204020203" pitchFamily="34" charset="0"/>
                <a:cs typeface="Segoe UI" panose="020B0502040204020203" pitchFamily="34" charset="0"/>
              </a:rPr>
              <a:t>wpa</a:t>
            </a:r>
            <a:r>
              <a:rPr lang="en-US" sz="2600" dirty="0" smtClean="0">
                <a:latin typeface="Segoe UI" panose="020B0502040204020203" pitchFamily="34" charset="0"/>
                <a:cs typeface="Segoe UI" panose="020B0502040204020203" pitchFamily="34" charset="0"/>
              </a:rPr>
              <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Name </a:t>
            </a:r>
            <a:r>
              <a:rPr lang="en-US" sz="2600" dirty="0">
                <a:latin typeface="Segoe UI" panose="020B0502040204020203" pitchFamily="34" charset="0"/>
                <a:cs typeface="Segoe UI" panose="020B0502040204020203" pitchFamily="34" charset="0"/>
              </a:rPr>
              <a:t>= </a:t>
            </a:r>
            <a:r>
              <a:rPr lang="en-US" sz="2600" dirty="0" smtClean="0">
                <a:latin typeface="Segoe UI" panose="020B0502040204020203" pitchFamily="34" charset="0"/>
                <a:cs typeface="Segoe UI" panose="020B0502040204020203" pitchFamily="34" charset="0"/>
              </a:rPr>
              <a:t>ESSID</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Passphrase </a:t>
            </a:r>
            <a:r>
              <a:rPr lang="en-US" sz="2600" dirty="0">
                <a:latin typeface="Segoe UI" panose="020B0502040204020203" pitchFamily="34" charset="0"/>
                <a:cs typeface="Segoe UI" panose="020B0502040204020203" pitchFamily="34" charset="0"/>
              </a:rPr>
              <a:t>= </a:t>
            </a:r>
            <a:r>
              <a:rPr lang="en-US" sz="2600" dirty="0" smtClean="0">
                <a:latin typeface="Segoe UI" panose="020B0502040204020203" pitchFamily="34" charset="0"/>
                <a:cs typeface="Segoe UI" panose="020B0502040204020203" pitchFamily="34" charset="0"/>
              </a:rPr>
              <a:t>WPA_KEY</a:t>
            </a:r>
            <a:br>
              <a:rPr lang="en-US" sz="2600" dirty="0" smtClean="0">
                <a:latin typeface="Segoe UI" panose="020B0502040204020203" pitchFamily="34" charset="0"/>
                <a:cs typeface="Segoe UI" panose="020B0502040204020203" pitchFamily="34" charset="0"/>
              </a:rPr>
            </a:br>
            <a:r>
              <a:rPr lang="en-US" sz="2600" dirty="0" smtClean="0">
                <a:latin typeface="Segoe UI" panose="020B0502040204020203" pitchFamily="34" charset="0"/>
                <a:cs typeface="Segoe UI" panose="020B0502040204020203" pitchFamily="34" charset="0"/>
              </a:rPr>
              <a:t>EOF</a:t>
            </a:r>
          </a:p>
          <a:p>
            <a:pPr marL="0" lvl="0" indent="0">
              <a:buNone/>
            </a:pPr>
            <a:r>
              <a:rPr lang="en-US" sz="2800" dirty="0" smtClean="0">
                <a:latin typeface="Segoe UI" panose="020B0502040204020203" pitchFamily="34" charset="0"/>
                <a:cs typeface="Segoe UI" panose="020B0502040204020203" pitchFamily="34" charset="0"/>
              </a:rPr>
              <a:t># … reboot </a:t>
            </a:r>
            <a:r>
              <a:rPr lang="en-US" sz="2800" dirty="0">
                <a:latin typeface="Segoe UI" panose="020B0502040204020203" pitchFamily="34" charset="0"/>
                <a:cs typeface="Segoe UI" panose="020B0502040204020203" pitchFamily="34" charset="0"/>
              </a:rPr>
              <a:t>the board</a:t>
            </a:r>
            <a:endParaRPr lang="en-US" sz="2600" dirty="0">
              <a:latin typeface="Segoe UI" panose="020B0502040204020203" pitchFamily="34" charset="0"/>
              <a:cs typeface="Segoe UI" panose="020B0502040204020203" pitchFamily="34" charset="0"/>
            </a:endParaRPr>
          </a:p>
          <a:p>
            <a:pPr marL="0" lvl="0" indent="0">
              <a:buNone/>
            </a:pPr>
            <a:endParaRPr lang="en-US" sz="25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4" name="Title 3"/>
          <p:cNvSpPr txBox="1">
            <a:spLocks noGrp="1"/>
          </p:cNvSpPr>
          <p:nvPr>
            <p:ph type="title" idx="4294967295"/>
          </p:nvPr>
        </p:nvSpPr>
        <p:spPr>
          <a:xfrm>
            <a:off x="457494" y="273354"/>
            <a:ext cx="8228766" cy="1145004"/>
          </a:xfrm>
        </p:spPr>
        <p:txBody>
          <a:bodyPr/>
          <a:lstStyle/>
          <a:p>
            <a:pPr lvl="0"/>
            <a:r>
              <a:rPr lang="en-US" dirty="0">
                <a:solidFill>
                  <a:schemeClr val="tx1">
                    <a:lumMod val="75000"/>
                    <a:lumOff val="25000"/>
                  </a:schemeClr>
                </a:solidFill>
              </a:rPr>
              <a:t>Tips &amp; Troubleshooting</a:t>
            </a:r>
            <a:endParaRPr lang="en-US" dirty="0">
              <a:solidFill>
                <a:srgbClr val="004586"/>
              </a:solidFill>
            </a:endParaRPr>
          </a:p>
        </p:txBody>
      </p:sp>
    </p:spTree>
    <p:extLst>
      <p:ext uri="{BB962C8B-B14F-4D97-AF65-F5344CB8AC3E}">
        <p14:creationId xmlns:p14="http://schemas.microsoft.com/office/powerpoint/2010/main" val="304044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494" y="1441552"/>
            <a:ext cx="8360141" cy="5031372"/>
          </a:xfrm>
        </p:spPr>
        <p:txBody>
          <a:bodyPr/>
          <a:lstStyle/>
          <a:p>
            <a:pPr marL="0" lvl="0" indent="0">
              <a:buNone/>
            </a:pPr>
            <a:r>
              <a:rPr lang="en-GB" sz="2600" b="1" dirty="0" smtClean="0">
                <a:solidFill>
                  <a:srgbClr val="0070C0"/>
                </a:solidFill>
                <a:latin typeface="Segoe UI" panose="020B0502040204020203" pitchFamily="34" charset="0"/>
                <a:cs typeface="Segoe UI" panose="020B0502040204020203" pitchFamily="34" charset="0"/>
              </a:rPr>
              <a:t>Other </a:t>
            </a:r>
            <a:r>
              <a:rPr lang="en-GB" sz="2600" b="1" dirty="0">
                <a:solidFill>
                  <a:srgbClr val="0070C0"/>
                </a:solidFill>
                <a:latin typeface="Segoe UI" panose="020B0502040204020203" pitchFamily="34" charset="0"/>
                <a:cs typeface="Segoe UI" panose="020B0502040204020203" pitchFamily="34" charset="0"/>
              </a:rPr>
              <a:t>ways to do </a:t>
            </a:r>
            <a:r>
              <a:rPr lang="en-GB" sz="2600" b="1" dirty="0" smtClean="0">
                <a:solidFill>
                  <a:srgbClr val="0070C0"/>
                </a:solidFill>
                <a:latin typeface="Segoe UI" panose="020B0502040204020203" pitchFamily="34" charset="0"/>
                <a:cs typeface="Segoe UI" panose="020B0502040204020203" pitchFamily="34" charset="0"/>
              </a:rPr>
              <a:t>it</a:t>
            </a:r>
            <a:endParaRPr lang="en-US" sz="2600" dirty="0">
              <a:latin typeface="Segoe UI" panose="020B0502040204020203" pitchFamily="34" charset="0"/>
              <a:cs typeface="Segoe UI" panose="020B0502040204020203" pitchFamily="34" charset="0"/>
            </a:endParaRPr>
          </a:p>
          <a:p>
            <a:pPr marL="0" lvl="0" indent="0">
              <a:buNone/>
            </a:pPr>
            <a:r>
              <a:rPr lang="en-US" sz="2400" dirty="0" smtClean="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init.d</a:t>
            </a: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connman</a:t>
            </a:r>
            <a:r>
              <a:rPr lang="en-US" sz="2400" dirty="0">
                <a:latin typeface="Segoe UI" panose="020B0502040204020203" pitchFamily="34" charset="0"/>
                <a:cs typeface="Segoe UI" panose="020B0502040204020203" pitchFamily="34" charset="0"/>
              </a:rPr>
              <a:t> restart</a:t>
            </a:r>
          </a:p>
          <a:p>
            <a:pPr marL="0" lvl="0" indent="0">
              <a:buNone/>
            </a:pPr>
            <a:r>
              <a:rPr lang="en-US" sz="2400" dirty="0" smtClean="0">
                <a:latin typeface="Segoe UI" panose="020B0502040204020203" pitchFamily="34" charset="0"/>
                <a:cs typeface="Segoe UI" panose="020B0502040204020203" pitchFamily="34" charset="0"/>
              </a:rPr>
              <a:t>	OR</a:t>
            </a:r>
            <a:endParaRPr lang="en-US" sz="2400" dirty="0">
              <a:latin typeface="Segoe UI" panose="020B0502040204020203" pitchFamily="34" charset="0"/>
              <a:cs typeface="Segoe UI" panose="020B0502040204020203" pitchFamily="34" charset="0"/>
            </a:endParaRPr>
          </a:p>
          <a:p>
            <a:pPr marL="0" lvl="0" indent="0">
              <a:buNone/>
            </a:pPr>
            <a:r>
              <a:rPr lang="en-US" sz="2400" dirty="0" err="1" smtClean="0">
                <a:latin typeface="Segoe UI" panose="020B0502040204020203" pitchFamily="34" charset="0"/>
                <a:cs typeface="Segoe UI" panose="020B0502040204020203" pitchFamily="34" charset="0"/>
              </a:rPr>
              <a:t>connmanctl</a:t>
            </a:r>
            <a:endParaRPr lang="en-US" sz="2400" dirty="0">
              <a:latin typeface="Segoe UI" panose="020B0502040204020203" pitchFamily="34" charset="0"/>
              <a:cs typeface="Segoe UI" panose="020B0502040204020203" pitchFamily="34" charset="0"/>
            </a:endParaRPr>
          </a:p>
          <a:p>
            <a:pPr marL="0" lvl="0" indent="0">
              <a:buNone/>
            </a:pPr>
            <a:r>
              <a:rPr lang="en-US" sz="2400" dirty="0" smtClean="0">
                <a:latin typeface="Segoe UI" panose="020B0502040204020203" pitchFamily="34" charset="0"/>
                <a:cs typeface="Segoe UI" panose="020B0502040204020203" pitchFamily="34" charset="0"/>
              </a:rPr>
              <a:t>connect </a:t>
            </a:r>
            <a:r>
              <a:rPr lang="en-US" sz="2400" dirty="0" err="1">
                <a:latin typeface="Segoe UI" panose="020B0502040204020203" pitchFamily="34" charset="0"/>
                <a:cs typeface="Segoe UI" panose="020B0502040204020203" pitchFamily="34" charset="0"/>
              </a:rPr>
              <a:t>wifi</a:t>
            </a:r>
            <a:r>
              <a:rPr lang="en-US" sz="2400" dirty="0">
                <a:latin typeface="Segoe UI" panose="020B0502040204020203" pitchFamily="34" charset="0"/>
                <a:cs typeface="Segoe UI" panose="020B0502040204020203" pitchFamily="34" charset="0"/>
              </a:rPr>
              <a:t>_***************_</a:t>
            </a:r>
            <a:r>
              <a:rPr lang="en-US" sz="2400" dirty="0" err="1">
                <a:latin typeface="Segoe UI" panose="020B0502040204020203" pitchFamily="34" charset="0"/>
                <a:cs typeface="Segoe UI" panose="020B0502040204020203" pitchFamily="34" charset="0"/>
              </a:rPr>
              <a:t>managed_psk</a:t>
            </a:r>
            <a:endParaRPr lang="en-US" sz="2400" dirty="0">
              <a:latin typeface="Segoe UI" panose="020B0502040204020203" pitchFamily="34" charset="0"/>
              <a:cs typeface="Segoe UI" panose="020B0502040204020203" pitchFamily="34" charset="0"/>
            </a:endParaRPr>
          </a:p>
          <a:p>
            <a:pPr marL="0" lvl="0" indent="0">
              <a:buNone/>
            </a:pPr>
            <a:r>
              <a:rPr lang="en-US" sz="2400" dirty="0" err="1" smtClean="0">
                <a:latin typeface="Segoe UI" panose="020B0502040204020203" pitchFamily="34" charset="0"/>
                <a:cs typeface="Segoe UI" panose="020B0502040204020203" pitchFamily="34" charset="0"/>
              </a:rPr>
              <a:t>ifup</a:t>
            </a:r>
            <a:r>
              <a:rPr lang="en-US" sz="2400"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wlan0</a:t>
            </a:r>
          </a:p>
        </p:txBody>
      </p:sp>
      <p:pic>
        <p:nvPicPr>
          <p:cNvPr id="3" name="Picture 2"/>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4" name="Title 3"/>
          <p:cNvSpPr txBox="1">
            <a:spLocks noGrp="1"/>
          </p:cNvSpPr>
          <p:nvPr>
            <p:ph type="title" idx="4294967295"/>
          </p:nvPr>
        </p:nvSpPr>
        <p:spPr>
          <a:xfrm>
            <a:off x="457494" y="273354"/>
            <a:ext cx="8228766" cy="1145004"/>
          </a:xfrm>
        </p:spPr>
        <p:txBody>
          <a:bodyPr/>
          <a:lstStyle/>
          <a:p>
            <a:pPr lvl="0"/>
            <a:r>
              <a:rPr lang="en-US" dirty="0">
                <a:solidFill>
                  <a:schemeClr val="tx1">
                    <a:lumMod val="75000"/>
                    <a:lumOff val="25000"/>
                  </a:schemeClr>
                </a:solidFill>
              </a:rPr>
              <a:t>Tips &amp; Troubleshooting</a:t>
            </a:r>
            <a:endParaRPr lang="en-US" dirty="0">
              <a:solidFill>
                <a:srgbClr val="004586"/>
              </a:solidFill>
            </a:endParaRPr>
          </a:p>
        </p:txBody>
      </p:sp>
    </p:spTree>
    <p:extLst>
      <p:ext uri="{BB962C8B-B14F-4D97-AF65-F5344CB8AC3E}">
        <p14:creationId xmlns:p14="http://schemas.microsoft.com/office/powerpoint/2010/main" val="131009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596891" y="5599308"/>
            <a:ext cx="1112229" cy="1017639"/>
          </a:xfrm>
          <a:prstGeom prst="rect">
            <a:avLst/>
          </a:prstGeom>
          <a:noFill/>
          <a:ln>
            <a:noFill/>
          </a:ln>
        </p:spPr>
      </p:pic>
      <p:sp>
        <p:nvSpPr>
          <p:cNvPr id="3" name="Title 2"/>
          <p:cNvSpPr txBox="1">
            <a:spLocks noGrp="1"/>
          </p:cNvSpPr>
          <p:nvPr>
            <p:ph type="title" idx="4294967295"/>
          </p:nvPr>
        </p:nvSpPr>
        <p:spPr/>
        <p:txBody>
          <a:bodyPr>
            <a:normAutofit/>
          </a:bodyPr>
          <a:lstStyle/>
          <a:p>
            <a:pPr lvl="0">
              <a:buNone/>
            </a:pPr>
            <a:r>
              <a:rPr lang="en-US" dirty="0" smtClean="0">
                <a:solidFill>
                  <a:schemeClr val="tx1">
                    <a:lumMod val="75000"/>
                    <a:lumOff val="25000"/>
                  </a:schemeClr>
                </a:solidFill>
              </a:rPr>
              <a:t>Good to read</a:t>
            </a:r>
            <a:endParaRPr lang="en-US" dirty="0">
              <a:solidFill>
                <a:schemeClr val="tx1">
                  <a:lumMod val="75000"/>
                  <a:lumOff val="25000"/>
                </a:schemeClr>
              </a:solidFill>
            </a:endParaRPr>
          </a:p>
        </p:txBody>
      </p:sp>
      <p:sp>
        <p:nvSpPr>
          <p:cNvPr id="4" name="Text Placeholder 3"/>
          <p:cNvSpPr txBox="1">
            <a:spLocks noGrp="1"/>
          </p:cNvSpPr>
          <p:nvPr>
            <p:ph type="body" idx="4294967295"/>
          </p:nvPr>
        </p:nvSpPr>
        <p:spPr>
          <a:xfrm>
            <a:off x="414721" y="1604844"/>
            <a:ext cx="8044589" cy="5031372"/>
          </a:xfrm>
        </p:spPr>
        <p:txBody>
          <a:bodyPr>
            <a:normAutofit/>
          </a:bodyPr>
          <a:lstStyle/>
          <a:p>
            <a:pPr marL="0" lvl="0" indent="0">
              <a:buNone/>
            </a:pPr>
            <a:r>
              <a:rPr lang="en-US" sz="2400" dirty="0" smtClean="0">
                <a:latin typeface="Segoe UI" panose="020B0502040204020203" pitchFamily="34" charset="0"/>
                <a:cs typeface="Segoe UI" panose="020B0502040204020203" pitchFamily="34" charset="0"/>
              </a:rPr>
              <a:t>Xavier Hallade (Intel Paris)</a:t>
            </a:r>
            <a:endParaRPr lang="en-US" sz="2400" dirty="0" smtClean="0">
              <a:latin typeface="Segoe UI" panose="020B0502040204020203" pitchFamily="34" charset="0"/>
              <a:cs typeface="Segoe UI" panose="020B0502040204020203" pitchFamily="34" charset="0"/>
              <a:hlinkClick r:id="rId4"/>
            </a:endParaRPr>
          </a:p>
          <a:p>
            <a:pPr marL="0" lvl="0" indent="0">
              <a:buNone/>
            </a:pPr>
            <a:r>
              <a:rPr lang="en-US" sz="1600" dirty="0" smtClean="0">
                <a:latin typeface="Segoe UI" panose="020B0502040204020203" pitchFamily="34" charset="0"/>
                <a:cs typeface="Segoe UI" panose="020B0502040204020203" pitchFamily="34" charset="0"/>
                <a:hlinkClick r:id="rId4"/>
              </a:rPr>
              <a:t>http</a:t>
            </a:r>
            <a:r>
              <a:rPr lang="en-US" sz="1600" dirty="0">
                <a:latin typeface="Segoe UI" panose="020B0502040204020203" pitchFamily="34" charset="0"/>
                <a:cs typeface="Segoe UI" panose="020B0502040204020203" pitchFamily="34" charset="0"/>
                <a:hlinkClick r:id="rId4"/>
              </a:rPr>
              <a:t>://ph0b.com/adding-dev-tools-gcc-make-to-galileo-sd-image</a:t>
            </a:r>
            <a:r>
              <a:rPr lang="en-US" sz="1600" dirty="0" smtClean="0">
                <a:latin typeface="Segoe UI" panose="020B0502040204020203" pitchFamily="34" charset="0"/>
                <a:cs typeface="Segoe UI" panose="020B0502040204020203" pitchFamily="34" charset="0"/>
                <a:hlinkClick r:id="rId4"/>
              </a:rPr>
              <a:t>/</a:t>
            </a:r>
            <a:r>
              <a:rPr lang="en-US" sz="1600" dirty="0" smtClean="0">
                <a:latin typeface="Segoe UI" panose="020B0502040204020203" pitchFamily="34" charset="0"/>
                <a:cs typeface="Segoe UI" panose="020B0502040204020203" pitchFamily="34" charset="0"/>
              </a:rPr>
              <a:t/>
            </a:r>
            <a:br>
              <a:rPr lang="en-US" sz="1600" dirty="0" smtClean="0">
                <a:latin typeface="Segoe UI" panose="020B0502040204020203" pitchFamily="34" charset="0"/>
                <a:cs typeface="Segoe UI" panose="020B0502040204020203" pitchFamily="34" charset="0"/>
              </a:rPr>
            </a:br>
            <a:endParaRPr lang="en-US" sz="1600" dirty="0" smtClean="0">
              <a:latin typeface="Segoe UI" panose="020B0502040204020203" pitchFamily="34" charset="0"/>
              <a:cs typeface="Segoe UI" panose="020B0502040204020203" pitchFamily="34" charset="0"/>
            </a:endParaRPr>
          </a:p>
          <a:p>
            <a:pPr marL="0" lvl="0" indent="0">
              <a:buNone/>
            </a:pPr>
            <a:r>
              <a:rPr lang="en-US" sz="2400" dirty="0">
                <a:latin typeface="Segoe UI" panose="020B0502040204020203" pitchFamily="34" charset="0"/>
                <a:cs typeface="Segoe UI" panose="020B0502040204020203" pitchFamily="34" charset="0"/>
              </a:rPr>
              <a:t>Sergey </a:t>
            </a:r>
            <a:r>
              <a:rPr lang="en-US" sz="2400" dirty="0" err="1" smtClean="0">
                <a:latin typeface="Segoe UI" panose="020B0502040204020203" pitchFamily="34" charset="0"/>
                <a:cs typeface="Segoe UI" panose="020B0502040204020203" pitchFamily="34" charset="0"/>
              </a:rPr>
              <a:t>Kiselev</a:t>
            </a:r>
            <a:r>
              <a:rPr lang="en-US" sz="2400" dirty="0" smtClean="0">
                <a:latin typeface="Segoe UI" panose="020B0502040204020203" pitchFamily="34" charset="0"/>
                <a:cs typeface="Segoe UI" panose="020B0502040204020203" pitchFamily="34" charset="0"/>
              </a:rPr>
              <a:t> (Intel Portland)</a:t>
            </a:r>
            <a:endParaRPr lang="en-US" sz="2400" dirty="0">
              <a:latin typeface="Segoe UI" panose="020B0502040204020203" pitchFamily="34" charset="0"/>
              <a:cs typeface="Segoe UI" panose="020B0502040204020203" pitchFamily="34" charset="0"/>
            </a:endParaRPr>
          </a:p>
          <a:p>
            <a:pPr marL="0" lvl="0" indent="0">
              <a:buNone/>
            </a:pPr>
            <a:r>
              <a:rPr lang="en-US" sz="1600" dirty="0">
                <a:latin typeface="Segoe UI" panose="020B0502040204020203" pitchFamily="34" charset="0"/>
                <a:cs typeface="Segoe UI" panose="020B0502040204020203" pitchFamily="34" charset="0"/>
                <a:hlinkClick r:id="rId5"/>
              </a:rPr>
              <a:t>http://</a:t>
            </a:r>
            <a:r>
              <a:rPr lang="en-US" sz="1600" dirty="0" smtClean="0">
                <a:latin typeface="Segoe UI" panose="020B0502040204020203" pitchFamily="34" charset="0"/>
                <a:cs typeface="Segoe UI" panose="020B0502040204020203" pitchFamily="34" charset="0"/>
                <a:hlinkClick r:id="rId5"/>
              </a:rPr>
              <a:t>www.malinov.com/Home/sergey-s-blog</a:t>
            </a:r>
            <a:endParaRPr lang="en-US" sz="1600" dirty="0" smtClean="0">
              <a:latin typeface="Segoe UI" panose="020B0502040204020203" pitchFamily="34" charset="0"/>
              <a:cs typeface="Segoe UI" panose="020B0502040204020203" pitchFamily="34" charset="0"/>
            </a:endParaRPr>
          </a:p>
          <a:p>
            <a:pPr marL="0" lvl="0" indent="0">
              <a:buNone/>
            </a:pPr>
            <a:r>
              <a:rPr lang="en-US" sz="2400" dirty="0" smtClean="0">
                <a:latin typeface="Segoe UI" panose="020B0502040204020203" pitchFamily="34" charset="0"/>
                <a:cs typeface="Segoe UI" panose="020B0502040204020203" pitchFamily="34" charset="0"/>
              </a:rPr>
              <a:t/>
            </a:r>
            <a:br>
              <a:rPr lang="en-US" sz="2400" dirty="0" smtClean="0">
                <a:latin typeface="Segoe UI" panose="020B0502040204020203" pitchFamily="34" charset="0"/>
                <a:cs typeface="Segoe UI" panose="020B0502040204020203" pitchFamily="34" charset="0"/>
              </a:rPr>
            </a:br>
            <a:r>
              <a:rPr lang="en-US" sz="2400" dirty="0" err="1" smtClean="0">
                <a:latin typeface="Segoe UI" panose="020B0502040204020203" pitchFamily="34" charset="0"/>
                <a:cs typeface="Segoe UI" panose="020B0502040204020203" pitchFamily="34" charset="0"/>
              </a:rPr>
              <a:t>Yocto</a:t>
            </a:r>
            <a:r>
              <a:rPr lang="en-US" sz="2400" dirty="0" smtClean="0">
                <a:latin typeface="Segoe UI" panose="020B0502040204020203" pitchFamily="34" charset="0"/>
                <a:cs typeface="Segoe UI" panose="020B0502040204020203" pitchFamily="34" charset="0"/>
              </a:rPr>
              <a:t> Quick Start Guide</a:t>
            </a:r>
            <a:endParaRPr lang="en-US" sz="2400" dirty="0">
              <a:latin typeface="Segoe UI" panose="020B0502040204020203" pitchFamily="34" charset="0"/>
              <a:cs typeface="Segoe UI" panose="020B0502040204020203" pitchFamily="34" charset="0"/>
            </a:endParaRPr>
          </a:p>
          <a:p>
            <a:pPr marL="0" lvl="0" indent="0">
              <a:buNone/>
            </a:pPr>
            <a:r>
              <a:rPr lang="en-US" sz="1600" dirty="0">
                <a:latin typeface="Segoe UI" panose="020B0502040204020203" pitchFamily="34" charset="0"/>
                <a:cs typeface="Segoe UI" panose="020B0502040204020203" pitchFamily="34" charset="0"/>
                <a:hlinkClick r:id="rId6"/>
              </a:rPr>
              <a:t>http://www.cnx-software.com/2012/02/09/yocto-project-quick-start-guide-for-ubuntu/</a:t>
            </a:r>
            <a:endParaRPr lang="en-US" sz="1600" dirty="0">
              <a:latin typeface="Segoe UI" panose="020B0502040204020203" pitchFamily="34" charset="0"/>
              <a:cs typeface="Segoe UI" panose="020B0502040204020203" pitchFamily="34" charset="0"/>
            </a:endParaRPr>
          </a:p>
          <a:p>
            <a:pPr marL="97966" indent="0">
              <a:buNone/>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115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Yocto</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Is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a distribution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i="1" dirty="0" smtClean="0">
                <a:latin typeface="Segoe UI" panose="020B0502040204020203" pitchFamily="34" charset="0"/>
                <a:ea typeface="Segoe UI" panose="020B0502040204020203" pitchFamily="34" charset="0"/>
                <a:cs typeface="Segoe UI" panose="020B0502040204020203" pitchFamily="34" charset="0"/>
              </a:rPr>
              <a:t>“</a:t>
            </a:r>
            <a:r>
              <a:rPr lang="en-GB" sz="2400" i="1"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i="1" dirty="0" smtClean="0">
                <a:latin typeface="Segoe UI" panose="020B0502040204020203" pitchFamily="34" charset="0"/>
                <a:ea typeface="Segoe UI" panose="020B0502040204020203" pitchFamily="34" charset="0"/>
                <a:cs typeface="Segoe UI" panose="020B0502040204020203" pitchFamily="34" charset="0"/>
              </a:rPr>
              <a:t> is </a:t>
            </a:r>
            <a:r>
              <a:rPr lang="en-GB" sz="2400" i="1" dirty="0">
                <a:latin typeface="Segoe UI" panose="020B0502040204020203" pitchFamily="34" charset="0"/>
                <a:ea typeface="Segoe UI" panose="020B0502040204020203" pitchFamily="34" charset="0"/>
                <a:cs typeface="Segoe UI" panose="020B0502040204020203" pitchFamily="34" charset="0"/>
              </a:rPr>
              <a:t>not an embedded Linux </a:t>
            </a:r>
            <a:r>
              <a:rPr lang="en-GB" sz="2400" i="1" dirty="0" smtClean="0">
                <a:latin typeface="Segoe UI" panose="020B0502040204020203" pitchFamily="34" charset="0"/>
                <a:ea typeface="Segoe UI" panose="020B0502040204020203" pitchFamily="34" charset="0"/>
                <a:cs typeface="Segoe UI" panose="020B0502040204020203" pitchFamily="34" charset="0"/>
              </a:rPr>
              <a:t>distribution</a:t>
            </a:r>
            <a:br>
              <a:rPr lang="en-GB" sz="2400" i="1" dirty="0" smtClean="0">
                <a:latin typeface="Segoe UI" panose="020B0502040204020203" pitchFamily="34" charset="0"/>
                <a:ea typeface="Segoe UI" panose="020B0502040204020203" pitchFamily="34" charset="0"/>
                <a:cs typeface="Segoe UI" panose="020B0502040204020203" pitchFamily="34" charset="0"/>
              </a:rPr>
            </a:br>
            <a:r>
              <a:rPr lang="en-GB" sz="2400" i="1" dirty="0" smtClean="0">
                <a:latin typeface="Segoe UI" panose="020B0502040204020203" pitchFamily="34" charset="0"/>
                <a:ea typeface="Segoe UI" panose="020B0502040204020203" pitchFamily="34" charset="0"/>
                <a:cs typeface="Segoe UI" panose="020B0502040204020203" pitchFamily="34" charset="0"/>
              </a:rPr>
              <a:t>it </a:t>
            </a:r>
            <a:r>
              <a:rPr lang="en-GB" sz="2400" i="1" dirty="0">
                <a:latin typeface="Segoe UI" panose="020B0502040204020203" pitchFamily="34" charset="0"/>
                <a:ea typeface="Segoe UI" panose="020B0502040204020203" pitchFamily="34" charset="0"/>
                <a:cs typeface="Segoe UI" panose="020B0502040204020203" pitchFamily="34" charset="0"/>
              </a:rPr>
              <a:t>creates a custom one for you”</a:t>
            </a: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https://</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www.yoctoproject.org/about</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What’s</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included</a:t>
            </a:r>
            <a:r>
              <a:rPr lang="fr-FR" sz="2400" dirty="0" smtClean="0">
                <a:solidFill>
                  <a:srgbClr val="00518E"/>
                </a:solidFill>
                <a:latin typeface="Segoe UI Semibold" pitchFamily="34" charset="0"/>
                <a:ea typeface="Segoe UI" pitchFamily="34" charset="0"/>
                <a:cs typeface="Segoe UI" pitchFamily="34" charset="0"/>
              </a:rPr>
              <a:t> </a:t>
            </a:r>
            <a:r>
              <a:rPr lang="fr-FR" sz="2400" dirty="0">
                <a:solidFill>
                  <a:srgbClr val="00518E"/>
                </a:solidFill>
                <a:latin typeface="Segoe UI Semibold" pitchFamily="34" charset="0"/>
                <a:ea typeface="Segoe UI" pitchFamily="34" charset="0"/>
                <a:cs typeface="Segoe UI" pitchFamily="34" charset="0"/>
              </a:rPr>
              <a:t>?</a:t>
            </a:r>
          </a:p>
          <a:p>
            <a:pPr marL="0" indent="0">
              <a:buNone/>
            </a:pPr>
            <a:r>
              <a:rPr lang="en-GB" sz="2400" i="1" dirty="0" smtClean="0">
                <a:latin typeface="Segoe UI" panose="020B0502040204020203" pitchFamily="34" charset="0"/>
                <a:ea typeface="Segoe UI" panose="020B0502040204020203" pitchFamily="34" charset="0"/>
                <a:cs typeface="Segoe UI" panose="020B0502040204020203" pitchFamily="34" charset="0"/>
              </a:rPr>
              <a:t>“</a:t>
            </a:r>
            <a:r>
              <a:rPr lang="en-GB" sz="2400" i="1"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i="1" dirty="0" smtClean="0">
                <a:latin typeface="Segoe UI" panose="020B0502040204020203" pitchFamily="34" charset="0"/>
                <a:ea typeface="Segoe UI" panose="020B0502040204020203" pitchFamily="34" charset="0"/>
                <a:cs typeface="Segoe UI" panose="020B0502040204020203" pitchFamily="34" charset="0"/>
              </a:rPr>
              <a:t> provides </a:t>
            </a:r>
            <a:r>
              <a:rPr lang="en-GB" sz="2400" i="1" dirty="0">
                <a:latin typeface="Segoe UI" panose="020B0502040204020203" pitchFamily="34" charset="0"/>
                <a:ea typeface="Segoe UI" panose="020B0502040204020203" pitchFamily="34" charset="0"/>
                <a:cs typeface="Segoe UI" panose="020B0502040204020203" pitchFamily="34" charset="0"/>
              </a:rPr>
              <a:t>templates, tools and methods to help you create custom Linux-based systems for embedded products regardless of the hardware architecture</a:t>
            </a:r>
            <a:r>
              <a:rPr lang="en-GB" sz="2400" i="1" dirty="0" smtClean="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385175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Rebuild</a:t>
            </a:r>
            <a:r>
              <a:rPr lang="fr-FR" dirty="0" smtClean="0">
                <a:solidFill>
                  <a:schemeClr val="tx1">
                    <a:lumMod val="75000"/>
                    <a:lumOff val="25000"/>
                  </a:schemeClr>
                </a:solidFill>
              </a:rPr>
              <a:t> (</a:t>
            </a:r>
            <a:r>
              <a:rPr lang="fr-FR" dirty="0" err="1" smtClean="0">
                <a:solidFill>
                  <a:schemeClr val="tx1">
                    <a:lumMod val="75000"/>
                    <a:lumOff val="25000"/>
                  </a:schemeClr>
                </a:solidFill>
              </a:rPr>
              <a:t>with</a:t>
            </a:r>
            <a:r>
              <a:rPr lang="fr-FR" dirty="0" smtClean="0">
                <a:solidFill>
                  <a:schemeClr val="tx1">
                    <a:lumMod val="75000"/>
                    <a:lumOff val="25000"/>
                  </a:schemeClr>
                </a:solidFill>
              </a:rPr>
              <a:t>) </a:t>
            </a:r>
            <a:r>
              <a:rPr lang="fr-FR" dirty="0" err="1" smtClean="0">
                <a:solidFill>
                  <a:schemeClr val="tx1">
                    <a:lumMod val="75000"/>
                    <a:lumOff val="25000"/>
                  </a:schemeClr>
                </a:solidFill>
              </a:rPr>
              <a:t>Yocto</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Prepackaged</a:t>
            </a:r>
            <a:r>
              <a:rPr lang="fr-FR" sz="2400" dirty="0" smtClean="0">
                <a:solidFill>
                  <a:srgbClr val="00518E"/>
                </a:solidFill>
                <a:latin typeface="Segoe UI Semibold" pitchFamily="34" charset="0"/>
                <a:ea typeface="Segoe UI" pitchFamily="34" charset="0"/>
                <a:cs typeface="Segoe UI" pitchFamily="34" charset="0"/>
              </a:rPr>
              <a:t> images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for Galileo comes with several </a:t>
            </a:r>
            <a:r>
              <a:rPr lang="en-GB" sz="2400" dirty="0" err="1" smtClean="0">
                <a:latin typeface="Segoe UI" panose="020B0502040204020203" pitchFamily="34" charset="0"/>
                <a:ea typeface="Segoe UI" panose="020B0502040204020203" pitchFamily="34" charset="0"/>
                <a:cs typeface="Segoe UI" panose="020B0502040204020203" pitchFamily="34" charset="0"/>
              </a:rPr>
              <a:t>prepackaged</a:t>
            </a:r>
            <a:r>
              <a:rPr lang="en-GB" sz="2400" dirty="0" smtClean="0">
                <a:latin typeface="Segoe UI" panose="020B0502040204020203" pitchFamily="34" charset="0"/>
                <a:ea typeface="Segoe UI" panose="020B0502040204020203" pitchFamily="34" charset="0"/>
                <a:cs typeface="Segoe UI" panose="020B0502040204020203" pitchFamily="34" charset="0"/>
              </a:rPr>
              <a:t> images you can download and boot from using a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card.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And you are free to install packages manually after booting the image on the Galileo.</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Rebuild</a:t>
            </a:r>
            <a:r>
              <a:rPr lang="fr-FR" sz="2400" dirty="0" smtClean="0">
                <a:solidFill>
                  <a:srgbClr val="00518E"/>
                </a:solidFill>
                <a:latin typeface="Segoe UI Semibold" pitchFamily="34" charset="0"/>
                <a:ea typeface="Segoe UI" pitchFamily="34" charset="0"/>
                <a:cs typeface="Segoe UI" pitchFamily="34" charset="0"/>
              </a:rPr>
              <a:t> the OS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But what if you want to rebuild the full OS yourself?</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Perhaps you want to change what’s installed by default, or change kernel parameters (may be required for some IO operations).</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Even if you don’t need it,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it’s always nice to know you can. That’s </a:t>
            </a:r>
            <a:r>
              <a:rPr lang="en-GB" sz="2400" dirty="0">
                <a:latin typeface="Segoe UI" panose="020B0502040204020203" pitchFamily="34" charset="0"/>
                <a:ea typeface="Segoe UI" panose="020B0502040204020203" pitchFamily="34" charset="0"/>
                <a:cs typeface="Segoe UI" panose="020B0502040204020203" pitchFamily="34" charset="0"/>
              </a:rPr>
              <a:t>L</a:t>
            </a:r>
            <a:r>
              <a:rPr lang="en-GB" sz="2400" dirty="0" smtClean="0">
                <a:latin typeface="Segoe UI" panose="020B0502040204020203" pitchFamily="34" charset="0"/>
                <a:ea typeface="Segoe UI" panose="020B0502040204020203" pitchFamily="34" charset="0"/>
                <a:cs typeface="Segoe UI" panose="020B0502040204020203" pitchFamily="34" charset="0"/>
              </a:rPr>
              <a:t>inux !</a:t>
            </a:r>
          </a:p>
        </p:txBody>
      </p:sp>
    </p:spTree>
    <p:extLst>
      <p:ext uri="{BB962C8B-B14F-4D97-AF65-F5344CB8AC3E}">
        <p14:creationId xmlns:p14="http://schemas.microsoft.com/office/powerpoint/2010/main" val="1464547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Yocto</a:t>
            </a:r>
            <a:r>
              <a:rPr lang="fr-FR" dirty="0" smtClean="0">
                <a:solidFill>
                  <a:schemeClr val="tx1">
                    <a:lumMod val="75000"/>
                    <a:lumOff val="25000"/>
                  </a:schemeClr>
                </a:solidFill>
              </a:rPr>
              <a:t> output files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Rebuild</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vs </a:t>
            </a:r>
            <a:r>
              <a:rPr lang="fr-FR" sz="2400" dirty="0" err="1" smtClean="0">
                <a:solidFill>
                  <a:srgbClr val="00518E"/>
                </a:solidFill>
                <a:latin typeface="Segoe UI Semibold" pitchFamily="34" charset="0"/>
                <a:ea typeface="Segoe UI" pitchFamily="34" charset="0"/>
                <a:cs typeface="Segoe UI" pitchFamily="34" charset="0"/>
              </a:rPr>
              <a:t>build</a:t>
            </a:r>
            <a:r>
              <a:rPr lang="fr-FR" sz="2400" dirty="0" smtClean="0">
                <a:solidFill>
                  <a:srgbClr val="00518E"/>
                </a:solidFill>
                <a:latin typeface="Segoe UI Semibold" pitchFamily="34" charset="0"/>
                <a:ea typeface="Segoe UI" pitchFamily="34" charset="0"/>
                <a:cs typeface="Segoe UI" pitchFamily="34" charset="0"/>
              </a:rPr>
              <a:t> for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a:solidFill>
                  <a:srgbClr val="00518E"/>
                </a:solidFill>
                <a:latin typeface="Segoe UI Semibold" pitchFamily="34" charset="0"/>
                <a:ea typeface="Segoe UI" pitchFamily="34" charset="0"/>
                <a:cs typeface="Segoe UI" pitchFamily="34" charset="0"/>
              </a:rPr>
              <a:t/>
            </a:r>
            <a:br>
              <a:rPr lang="fr-FR" sz="2400" dirty="0">
                <a:solidFill>
                  <a:srgbClr val="00518E"/>
                </a:solidFill>
                <a:latin typeface="Segoe UI Semibold" pitchFamily="34" charset="0"/>
                <a:ea typeface="Segoe UI" pitchFamily="34" charset="0"/>
                <a:cs typeface="Segoe UI" pitchFamily="34" charset="0"/>
              </a:rPr>
            </a:b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can be used in two different ways. After a short configuration phase, you will choose between generating a Linux file system file or the cross compile development environment </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smtClean="0">
                <a:latin typeface="Segoe UI" panose="020B0502040204020203" pitchFamily="34" charset="0"/>
                <a:ea typeface="Segoe UI" panose="020B0502040204020203" pitchFamily="34" charset="0"/>
                <a:cs typeface="Segoe UI" panose="020B0502040204020203" pitchFamily="34" charset="0"/>
              </a:rPr>
              <a:t>or </a:t>
            </a:r>
            <a:r>
              <a:rPr lang="en-GB" sz="2400" dirty="0" err="1" smtClean="0">
                <a:latin typeface="Segoe UI" panose="020B0502040204020203" pitchFamily="34" charset="0"/>
                <a:ea typeface="Segoe UI" panose="020B0502040204020203" pitchFamily="34" charset="0"/>
                <a:cs typeface="Segoe UI" panose="020B0502040204020203" pitchFamily="34" charset="0"/>
              </a:rPr>
              <a:t>toolchain</a:t>
            </a:r>
            <a:r>
              <a:rPr lang="en-GB"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And then, it will take up to 8 hours to compile output files, on </a:t>
            </a:r>
            <a:r>
              <a:rPr lang="en-GB" sz="2400" dirty="0">
                <a:latin typeface="Segoe UI" panose="020B0502040204020203" pitchFamily="34" charset="0"/>
                <a:ea typeface="Segoe UI" panose="020B0502040204020203" pitchFamily="34" charset="0"/>
                <a:cs typeface="Segoe UI" panose="020B0502040204020203" pitchFamily="34" charset="0"/>
              </a:rPr>
              <a:t>a notebook</a:t>
            </a:r>
            <a:r>
              <a:rPr lang="en-GB" sz="2400" dirty="0" smtClean="0">
                <a:latin typeface="Segoe UI" panose="020B0502040204020203" pitchFamily="34" charset="0"/>
                <a:ea typeface="Segoe UI" panose="020B0502040204020203" pitchFamily="34" charset="0"/>
                <a:cs typeface="Segoe UI" panose="020B0502040204020203" pitchFamily="34" charset="0"/>
              </a:rPr>
              <a:t> (depending on system configuration and network connection speed).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On a modern Xeon workstation, it will take less than 2 hours.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ounded Rectangle 4"/>
          <p:cNvSpPr/>
          <p:nvPr/>
        </p:nvSpPr>
        <p:spPr>
          <a:xfrm>
            <a:off x="597108" y="3156584"/>
            <a:ext cx="2743200" cy="1316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 code from repositories or local projects</a:t>
            </a:r>
            <a:endParaRPr lang="en-US" dirty="0"/>
          </a:p>
        </p:txBody>
      </p:sp>
      <p:sp>
        <p:nvSpPr>
          <p:cNvPr id="7" name="Rectangle 6"/>
          <p:cNvSpPr/>
          <p:nvPr/>
        </p:nvSpPr>
        <p:spPr>
          <a:xfrm>
            <a:off x="3645108" y="3156585"/>
            <a:ext cx="1828800" cy="12839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Yocto</a:t>
            </a:r>
            <a:endParaRPr lang="en-US" dirty="0" smtClean="0"/>
          </a:p>
        </p:txBody>
      </p:sp>
      <p:sp>
        <p:nvSpPr>
          <p:cNvPr id="8" name="Oval 7"/>
          <p:cNvSpPr/>
          <p:nvPr/>
        </p:nvSpPr>
        <p:spPr>
          <a:xfrm>
            <a:off x="5778708" y="3124200"/>
            <a:ext cx="2603292" cy="67437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Toolchain</a:t>
            </a:r>
            <a:endParaRPr lang="en-US" dirty="0"/>
          </a:p>
        </p:txBody>
      </p:sp>
      <p:sp>
        <p:nvSpPr>
          <p:cNvPr id="9" name="Oval 8"/>
          <p:cNvSpPr/>
          <p:nvPr/>
        </p:nvSpPr>
        <p:spPr>
          <a:xfrm>
            <a:off x="5778708" y="3798570"/>
            <a:ext cx="2603292" cy="67437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Linux image</a:t>
            </a:r>
            <a:endParaRPr lang="en-US" dirty="0"/>
          </a:p>
        </p:txBody>
      </p:sp>
      <p:sp>
        <p:nvSpPr>
          <p:cNvPr id="10" name="Right Arrow 9"/>
          <p:cNvSpPr/>
          <p:nvPr/>
        </p:nvSpPr>
        <p:spPr>
          <a:xfrm>
            <a:off x="3340308" y="3657600"/>
            <a:ext cx="304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p:cNvSpPr/>
          <p:nvPr/>
        </p:nvSpPr>
        <p:spPr>
          <a:xfrm>
            <a:off x="5473908" y="3347085"/>
            <a:ext cx="304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p:cNvSpPr/>
          <p:nvPr/>
        </p:nvSpPr>
        <p:spPr>
          <a:xfrm>
            <a:off x="5473908" y="4021455"/>
            <a:ext cx="304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282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You’ll</a:t>
            </a:r>
            <a:r>
              <a:rPr lang="fr-FR" dirty="0" smtClean="0">
                <a:solidFill>
                  <a:schemeClr val="tx1">
                    <a:lumMod val="75000"/>
                    <a:lumOff val="25000"/>
                  </a:schemeClr>
                </a:solidFill>
              </a:rPr>
              <a:t> </a:t>
            </a:r>
            <a:r>
              <a:rPr lang="fr-FR" dirty="0" err="1" smtClean="0">
                <a:solidFill>
                  <a:schemeClr val="tx1">
                    <a:lumMod val="75000"/>
                    <a:lumOff val="25000"/>
                  </a:schemeClr>
                </a:solidFill>
              </a:rPr>
              <a:t>need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Board</a:t>
            </a:r>
            <a:r>
              <a:rPr lang="fr-FR" sz="2400" dirty="0" smtClean="0">
                <a:solidFill>
                  <a:srgbClr val="00518E"/>
                </a:solidFill>
                <a:latin typeface="Segoe UI Semibold" pitchFamily="34" charset="0"/>
                <a:ea typeface="Segoe UI" pitchFamily="34" charset="0"/>
                <a:cs typeface="Segoe UI" pitchFamily="34" charset="0"/>
              </a:rPr>
              <a:t> Support Package Sources for Intel Quark</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 archive with all tools you need, available on Galileo drivers website.</a:t>
            </a:r>
          </a:p>
          <a:p>
            <a:pPr marL="0" indent="0">
              <a:buNone/>
            </a:pPr>
            <a:r>
              <a:rPr lang="fr-FR" sz="1700" dirty="0">
                <a:ea typeface="Segoe UI" pitchFamily="34" charset="0"/>
                <a:cs typeface="Segoe UI" pitchFamily="34" charset="0"/>
                <a:hlinkClick r:id="rId3"/>
              </a:rPr>
              <a:t>https://</a:t>
            </a:r>
            <a:r>
              <a:rPr lang="fr-FR" sz="1700" dirty="0" smtClean="0">
                <a:ea typeface="Segoe UI" pitchFamily="34" charset="0"/>
                <a:cs typeface="Segoe UI" pitchFamily="34" charset="0"/>
                <a:hlinkClick r:id="rId3"/>
              </a:rPr>
              <a:t>communities.intel.com/docs/DOC-22226</a:t>
            </a:r>
            <a:endParaRPr lang="fr-FR" sz="1700" dirty="0" smtClean="0">
              <a:ea typeface="Segoe UI" pitchFamily="34" charset="0"/>
              <a:cs typeface="Segoe UI" pitchFamily="34" charset="0"/>
            </a:endParaRPr>
          </a:p>
          <a:p>
            <a:pPr marL="0" indent="0">
              <a:buNone/>
            </a:pP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Storage and internet </a:t>
            </a:r>
            <a:r>
              <a:rPr lang="fr-FR" sz="2400" dirty="0" err="1" smtClean="0">
                <a:solidFill>
                  <a:srgbClr val="00518E"/>
                </a:solidFill>
                <a:latin typeface="Segoe UI Semibold" pitchFamily="34" charset="0"/>
                <a:ea typeface="Segoe UI" pitchFamily="34" charset="0"/>
                <a:cs typeface="Segoe UI" pitchFamily="34" charset="0"/>
              </a:rPr>
              <a:t>bandwidth</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Make sure you have 100Gb available on your hard drive.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We’ll also need a good internet connectivity.</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CPU</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would like to rebuild the </a:t>
            </a:r>
            <a:r>
              <a:rPr lang="en-GB" sz="2400" dirty="0">
                <a:latin typeface="Segoe UI" panose="020B0502040204020203" pitchFamily="34" charset="0"/>
                <a:ea typeface="Segoe UI" panose="020B0502040204020203" pitchFamily="34" charset="0"/>
                <a:cs typeface="Segoe UI" panose="020B0502040204020203" pitchFamily="34" charset="0"/>
              </a:rPr>
              <a:t>full </a:t>
            </a:r>
            <a:r>
              <a:rPr lang="en-GB" sz="2400" dirty="0" err="1">
                <a:latin typeface="Segoe UI" panose="020B0502040204020203" pitchFamily="34" charset="0"/>
                <a:ea typeface="Segoe UI" panose="020B0502040204020203" pitchFamily="34" charset="0"/>
                <a:cs typeface="Segoe UI" panose="020B0502040204020203" pitchFamily="34" charset="0"/>
              </a:rPr>
              <a:t>Yocto</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OS or generate the cross compile </a:t>
            </a:r>
            <a:r>
              <a:rPr lang="en-GB" sz="2400" dirty="0" err="1" smtClean="0">
                <a:latin typeface="Segoe UI" panose="020B0502040204020203" pitchFamily="34" charset="0"/>
                <a:ea typeface="Segoe UI" panose="020B0502040204020203" pitchFamily="34" charset="0"/>
                <a:cs typeface="Segoe UI" panose="020B0502040204020203" pitchFamily="34" charset="0"/>
              </a:rPr>
              <a:t>toolchain</a:t>
            </a:r>
            <a:r>
              <a:rPr lang="en-GB" sz="2400" dirty="0" smtClean="0">
                <a:latin typeface="Segoe UI" panose="020B0502040204020203" pitchFamily="34" charset="0"/>
                <a:ea typeface="Segoe UI" panose="020B0502040204020203" pitchFamily="34" charset="0"/>
                <a:cs typeface="Segoe UI" panose="020B0502040204020203" pitchFamily="34" charset="0"/>
              </a:rPr>
              <a:t>, it will take up to 8 hours </a:t>
            </a:r>
            <a:r>
              <a:rPr lang="en-GB" sz="2400" dirty="0">
                <a:latin typeface="Segoe UI" panose="020B0502040204020203" pitchFamily="34" charset="0"/>
                <a:ea typeface="Segoe UI" panose="020B0502040204020203" pitchFamily="34" charset="0"/>
                <a:cs typeface="Segoe UI" panose="020B0502040204020203" pitchFamily="34" charset="0"/>
              </a:rPr>
              <a:t>on a workstation</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3173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You’ll</a:t>
            </a:r>
            <a:r>
              <a:rPr lang="fr-FR" dirty="0" smtClean="0">
                <a:solidFill>
                  <a:schemeClr val="tx1">
                    <a:lumMod val="75000"/>
                    <a:lumOff val="25000"/>
                  </a:schemeClr>
                </a:solidFill>
              </a:rPr>
              <a:t> </a:t>
            </a:r>
            <a:r>
              <a:rPr lang="fr-FR" dirty="0" err="1" smtClean="0">
                <a:solidFill>
                  <a:schemeClr val="tx1">
                    <a:lumMod val="75000"/>
                    <a:lumOff val="25000"/>
                  </a:schemeClr>
                </a:solidFill>
              </a:rPr>
              <a:t>need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Linux</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use Ubuntu 12.04</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Packages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err="1" smtClean="0">
                <a:latin typeface="Segoe UI" panose="020B0502040204020203" pitchFamily="34" charset="0"/>
                <a:ea typeface="Segoe UI" panose="020B0502040204020203" pitchFamily="34" charset="0"/>
                <a:cs typeface="Segoe UI" panose="020B0502040204020203" pitchFamily="34" charset="0"/>
              </a:rPr>
              <a:t>sudo</a:t>
            </a:r>
            <a:r>
              <a:rPr lang="en-GB" sz="2400" dirty="0" smtClean="0">
                <a:latin typeface="Segoe UI" panose="020B0502040204020203" pitchFamily="34" charset="0"/>
                <a:ea typeface="Segoe UI" panose="020B0502040204020203" pitchFamily="34" charset="0"/>
                <a:cs typeface="Segoe UI" panose="020B0502040204020203" pitchFamily="34" charset="0"/>
              </a:rPr>
              <a:t> apt-get </a:t>
            </a:r>
            <a:r>
              <a:rPr lang="en-GB" sz="2400" dirty="0">
                <a:latin typeface="Segoe UI" panose="020B0502040204020203" pitchFamily="34" charset="0"/>
                <a:ea typeface="Segoe UI" panose="020B0502040204020203" pitchFamily="34" charset="0"/>
                <a:cs typeface="Segoe UI" panose="020B0502040204020203" pitchFamily="34" charset="0"/>
              </a:rPr>
              <a:t>install </a:t>
            </a:r>
            <a:r>
              <a:rPr lang="en-GB" sz="2400" b="1" dirty="0">
                <a:latin typeface="Segoe UI" panose="020B0502040204020203" pitchFamily="34" charset="0"/>
                <a:ea typeface="Segoe UI" panose="020B0502040204020203" pitchFamily="34" charset="0"/>
                <a:cs typeface="Segoe UI" panose="020B0502040204020203" pitchFamily="34" charset="0"/>
              </a:rPr>
              <a:t>build-essential </a:t>
            </a:r>
            <a:r>
              <a:rPr lang="en-GB" sz="2400" dirty="0" err="1" smtClean="0">
                <a:latin typeface="Segoe UI" panose="020B0502040204020203" pitchFamily="34" charset="0"/>
                <a:ea typeface="Segoe UI" panose="020B0502040204020203" pitchFamily="34" charset="0"/>
                <a:cs typeface="Segoe UI" panose="020B0502040204020203" pitchFamily="34" charset="0"/>
              </a:rPr>
              <a:t>sed</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wget</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cvs</a:t>
            </a:r>
            <a:r>
              <a:rPr lang="en-GB" sz="2400" dirty="0">
                <a:latin typeface="Segoe UI" panose="020B0502040204020203" pitchFamily="34" charset="0"/>
                <a:ea typeface="Segoe UI" panose="020B0502040204020203" pitchFamily="34" charset="0"/>
                <a:cs typeface="Segoe UI" panose="020B0502040204020203" pitchFamily="34" charset="0"/>
              </a:rPr>
              <a:t> subversion git-core </a:t>
            </a:r>
            <a:r>
              <a:rPr lang="en-GB" sz="2400" dirty="0" err="1" smtClean="0">
                <a:latin typeface="Segoe UI" panose="020B0502040204020203" pitchFamily="34" charset="0"/>
                <a:ea typeface="Segoe UI" panose="020B0502040204020203" pitchFamily="34" charset="0"/>
                <a:cs typeface="Segoe UI" panose="020B0502040204020203" pitchFamily="34" charset="0"/>
              </a:rPr>
              <a:t>coreutils</a:t>
            </a:r>
            <a:r>
              <a:rPr lang="en-GB" sz="2400" dirty="0" smtClean="0">
                <a:latin typeface="Segoe UI" panose="020B0502040204020203" pitchFamily="34" charset="0"/>
                <a:ea typeface="Segoe UI" panose="020B0502040204020203" pitchFamily="34" charset="0"/>
                <a:cs typeface="Segoe UI" panose="020B0502040204020203" pitchFamily="34" charset="0"/>
              </a:rPr>
              <a:t> unzip </a:t>
            </a:r>
            <a:r>
              <a:rPr lang="en-GB" sz="2400" dirty="0">
                <a:latin typeface="Segoe UI" panose="020B0502040204020203" pitchFamily="34" charset="0"/>
                <a:ea typeface="Segoe UI" panose="020B0502040204020203" pitchFamily="34" charset="0"/>
                <a:cs typeface="Segoe UI" panose="020B0502040204020203" pitchFamily="34" charset="0"/>
              </a:rPr>
              <a:t>texi2html </a:t>
            </a:r>
            <a:r>
              <a:rPr lang="en-GB" sz="2400" dirty="0" err="1">
                <a:latin typeface="Segoe UI" panose="020B0502040204020203" pitchFamily="34" charset="0"/>
                <a:ea typeface="Segoe UI" panose="020B0502040204020203" pitchFamily="34" charset="0"/>
                <a:cs typeface="Segoe UI" panose="020B0502040204020203" pitchFamily="34" charset="0"/>
              </a:rPr>
              <a:t>texinfo</a:t>
            </a:r>
            <a:r>
              <a:rPr lang="en-GB" sz="2400" dirty="0">
                <a:latin typeface="Segoe UI" panose="020B0502040204020203" pitchFamily="34" charset="0"/>
                <a:ea typeface="Segoe UI" panose="020B0502040204020203" pitchFamily="34" charset="0"/>
                <a:cs typeface="Segoe UI" panose="020B0502040204020203" pitchFamily="34" charset="0"/>
              </a:rPr>
              <a:t> libsdl1.2-dev </a:t>
            </a:r>
            <a:r>
              <a:rPr lang="en-GB" sz="2400" dirty="0" err="1">
                <a:latin typeface="Segoe UI" panose="020B0502040204020203" pitchFamily="34" charset="0"/>
                <a:ea typeface="Segoe UI" panose="020B0502040204020203" pitchFamily="34" charset="0"/>
                <a:cs typeface="Segoe UI" panose="020B0502040204020203" pitchFamily="34" charset="0"/>
              </a:rPr>
              <a:t>docbook-utils</a:t>
            </a:r>
            <a:r>
              <a:rPr lang="en-GB" sz="2400" dirty="0">
                <a:latin typeface="Segoe UI" panose="020B0502040204020203" pitchFamily="34" charset="0"/>
                <a:ea typeface="Segoe UI" panose="020B0502040204020203" pitchFamily="34" charset="0"/>
                <a:cs typeface="Segoe UI" panose="020B0502040204020203" pitchFamily="34" charset="0"/>
              </a:rPr>
              <a:t> gawk python-pysqlite2 </a:t>
            </a:r>
            <a:r>
              <a:rPr lang="en-GB" sz="2400" dirty="0" err="1">
                <a:latin typeface="Segoe UI" panose="020B0502040204020203" pitchFamily="34" charset="0"/>
                <a:ea typeface="Segoe UI" panose="020B0502040204020203" pitchFamily="34" charset="0"/>
                <a:cs typeface="Segoe UI" panose="020B0502040204020203" pitchFamily="34" charset="0"/>
              </a:rPr>
              <a:t>diffstat</a:t>
            </a:r>
            <a:r>
              <a:rPr lang="en-GB" sz="2400" dirty="0">
                <a:latin typeface="Segoe UI" panose="020B0502040204020203" pitchFamily="34" charset="0"/>
                <a:ea typeface="Segoe UI" panose="020B0502040204020203" pitchFamily="34" charset="0"/>
                <a:cs typeface="Segoe UI" panose="020B0502040204020203" pitchFamily="34" charset="0"/>
              </a:rPr>
              <a:t> help2man make </a:t>
            </a:r>
            <a:r>
              <a:rPr lang="en-GB" sz="2400" dirty="0" err="1">
                <a:latin typeface="Segoe UI" panose="020B0502040204020203" pitchFamily="34" charset="0"/>
                <a:ea typeface="Segoe UI" panose="020B0502040204020203" pitchFamily="34" charset="0"/>
                <a:cs typeface="Segoe UI" panose="020B0502040204020203" pitchFamily="34" charset="0"/>
              </a:rPr>
              <a:t>gcc</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g</a:t>
            </a:r>
            <a:r>
              <a:rPr lang="en-GB" sz="2400" dirty="0">
                <a:latin typeface="Segoe UI" panose="020B0502040204020203" pitchFamily="34" charset="0"/>
                <a:ea typeface="Segoe UI" panose="020B0502040204020203" pitchFamily="34" charset="0"/>
                <a:cs typeface="Segoe UI" panose="020B0502040204020203" pitchFamily="34" charset="0"/>
              </a:rPr>
              <a:t>++ desktop-file-</a:t>
            </a:r>
            <a:r>
              <a:rPr lang="en-GB" sz="2400" dirty="0" err="1">
                <a:latin typeface="Segoe UI" panose="020B0502040204020203" pitchFamily="34" charset="0"/>
                <a:ea typeface="Segoe UI" panose="020B0502040204020203" pitchFamily="34" charset="0"/>
                <a:cs typeface="Segoe UI" panose="020B0502040204020203" pitchFamily="34" charset="0"/>
              </a:rPr>
              <a:t>utils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chrpath</a:t>
            </a:r>
            <a:r>
              <a:rPr lang="en-GB" sz="2400" dirty="0">
                <a:latin typeface="Segoe UI" panose="020B0502040204020203" pitchFamily="34" charset="0"/>
                <a:ea typeface="Segoe UI" panose="020B0502040204020203" pitchFamily="34" charset="0"/>
                <a:cs typeface="Segoe UI" panose="020B0502040204020203" pitchFamily="34" charset="0"/>
              </a:rPr>
              <a:t> libgl1-mesa-dev libglu1-mesa-dev mercurial </a:t>
            </a:r>
            <a:r>
              <a:rPr lang="en-GB" sz="2400" dirty="0" err="1">
                <a:latin typeface="Segoe UI" panose="020B0502040204020203" pitchFamily="34" charset="0"/>
                <a:ea typeface="Segoe UI" panose="020B0502040204020203" pitchFamily="34" charset="0"/>
                <a:cs typeface="Segoe UI" panose="020B0502040204020203" pitchFamily="34" charset="0"/>
              </a:rPr>
              <a:t>autoconf</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automake</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groff</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libtool</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xterm</a:t>
            </a:r>
            <a:r>
              <a:rPr lang="en-GB" sz="2400" dirty="0">
                <a:latin typeface="Segoe UI" panose="020B0502040204020203" pitchFamily="34" charset="0"/>
                <a:ea typeface="Segoe UI" panose="020B0502040204020203" pitchFamily="34" charset="0"/>
                <a:cs typeface="Segoe UI" panose="020B0502040204020203" pitchFamily="34" charset="0"/>
              </a:rPr>
              <a:t> p7zip-full </a:t>
            </a:r>
            <a:r>
              <a:rPr lang="en-GB" sz="2400" dirty="0" err="1" smtClean="0">
                <a:latin typeface="Segoe UI" panose="020B0502040204020203" pitchFamily="34" charset="0"/>
                <a:ea typeface="Segoe UI" panose="020B0502040204020203" pitchFamily="34" charset="0"/>
                <a:cs typeface="Segoe UI" panose="020B0502040204020203" pitchFamily="34" charset="0"/>
              </a:rPr>
              <a:t>bitbake</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034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Rebuilding (with) Yocto</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Procedure</a:t>
            </a:r>
            <a:r>
              <a:rPr lang="fr-FR" dirty="0" smtClean="0">
                <a:solidFill>
                  <a:schemeClr val="tx1">
                    <a:lumMod val="75000"/>
                    <a:lumOff val="25000"/>
                  </a:schemeClr>
                </a:solidFill>
              </a:rPr>
              <a:t> (1/5)</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Uncompress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7z x </a:t>
            </a:r>
            <a:r>
              <a:rPr lang="en-GB" sz="2400" dirty="0" err="1" smtClean="0">
                <a:latin typeface="Segoe UI" panose="020B0502040204020203" pitchFamily="34" charset="0"/>
                <a:ea typeface="Segoe UI" panose="020B0502040204020203" pitchFamily="34" charset="0"/>
                <a:cs typeface="Segoe UI" panose="020B0502040204020203" pitchFamily="34" charset="0"/>
              </a:rPr>
              <a:t>Board_Support_Package_Sources</a:t>
            </a:r>
            <a:r>
              <a:rPr lang="en-GB" sz="2400" dirty="0" smtClean="0">
                <a:latin typeface="Segoe UI" panose="020B0502040204020203" pitchFamily="34" charset="0"/>
                <a:ea typeface="Segoe UI" panose="020B0502040204020203" pitchFamily="34" charset="0"/>
                <a:cs typeface="Segoe UI" panose="020B0502040204020203" pitchFamily="34" charset="0"/>
              </a:rPr>
              <a:t>*.7z</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a:solidFill>
                  <a:srgbClr val="00518E"/>
                </a:solidFill>
                <a:latin typeface="Segoe UI Semibold" pitchFamily="34" charset="0"/>
                <a:ea typeface="Segoe UI" pitchFamily="34" charset="0"/>
                <a:cs typeface="Segoe UI" pitchFamily="34" charset="0"/>
              </a:rPr>
              <a:t>Rename</a:t>
            </a:r>
            <a:r>
              <a:rPr lang="fr-FR" sz="2400" dirty="0">
                <a:solidFill>
                  <a:srgbClr val="00518E"/>
                </a:solidFill>
                <a:latin typeface="Segoe UI Semibold" pitchFamily="34" charset="0"/>
                <a:ea typeface="Segoe UI" pitchFamily="34" charset="0"/>
                <a:cs typeface="Segoe UI" pitchFamily="34" charset="0"/>
              </a:rPr>
              <a:t> </a:t>
            </a:r>
            <a:r>
              <a:rPr lang="fr-FR" sz="2400" dirty="0" err="1">
                <a:solidFill>
                  <a:srgbClr val="00518E"/>
                </a:solidFill>
                <a:latin typeface="Segoe UI Semibold" pitchFamily="34" charset="0"/>
                <a:ea typeface="Segoe UI" pitchFamily="34" charset="0"/>
                <a:cs typeface="Segoe UI" pitchFamily="34" charset="0"/>
              </a:rPr>
              <a:t>your</a:t>
            </a:r>
            <a:r>
              <a:rPr lang="fr-FR" sz="2400" dirty="0">
                <a:solidFill>
                  <a:srgbClr val="00518E"/>
                </a:solidFill>
                <a:latin typeface="Segoe UI Semibold" pitchFamily="34" charset="0"/>
                <a:ea typeface="Segoe UI" pitchFamily="34" charset="0"/>
                <a:cs typeface="Segoe UI" pitchFamily="34" charset="0"/>
              </a:rPr>
              <a:t> BSP </a:t>
            </a:r>
            <a:r>
              <a:rPr lang="fr-FR" sz="2400" dirty="0" err="1">
                <a:solidFill>
                  <a:srgbClr val="00518E"/>
                </a:solidFill>
                <a:latin typeface="Segoe UI Semibold" pitchFamily="34" charset="0"/>
                <a:ea typeface="Segoe UI" pitchFamily="34" charset="0"/>
                <a:cs typeface="Segoe UI" pitchFamily="34" charset="0"/>
              </a:rPr>
              <a:t>folder</a:t>
            </a:r>
            <a:r>
              <a:rPr lang="fr-FR" sz="2400" dirty="0">
                <a:solidFill>
                  <a:srgbClr val="00518E"/>
                </a:solidFill>
                <a:latin typeface="Segoe UI Semibold" pitchFamily="34" charset="0"/>
                <a:ea typeface="Segoe UI" pitchFamily="34" charset="0"/>
                <a:cs typeface="Segoe UI" pitchFamily="34" charset="0"/>
              </a:rPr>
              <a:t> </a:t>
            </a:r>
            <a:r>
              <a:rPr lang="fr-FR" sz="2400" dirty="0" err="1">
                <a:solidFill>
                  <a:srgbClr val="00518E"/>
                </a:solidFill>
                <a:latin typeface="Segoe UI Semibold" pitchFamily="34" charset="0"/>
                <a:ea typeface="Segoe UI" pitchFamily="34" charset="0"/>
                <a:cs typeface="Segoe UI" pitchFamily="34" charset="0"/>
              </a:rPr>
              <a:t>with</a:t>
            </a:r>
            <a:r>
              <a:rPr lang="fr-FR" sz="2400" dirty="0">
                <a:solidFill>
                  <a:srgbClr val="00518E"/>
                </a:solidFill>
                <a:latin typeface="Segoe UI Semibold" pitchFamily="34" charset="0"/>
                <a:ea typeface="Segoe UI" pitchFamily="34" charset="0"/>
                <a:cs typeface="Segoe UI" pitchFamily="34" charset="0"/>
              </a:rPr>
              <a:t> a </a:t>
            </a:r>
            <a:r>
              <a:rPr lang="fr-FR" sz="2400" dirty="0" err="1">
                <a:solidFill>
                  <a:srgbClr val="00518E"/>
                </a:solidFill>
                <a:latin typeface="Segoe UI Semibold" pitchFamily="34" charset="0"/>
                <a:ea typeface="Segoe UI" pitchFamily="34" charset="0"/>
                <a:cs typeface="Segoe UI" pitchFamily="34" charset="0"/>
              </a:rPr>
              <a:t>shorter</a:t>
            </a:r>
            <a:r>
              <a:rPr lang="fr-FR" sz="2400" dirty="0">
                <a:solidFill>
                  <a:srgbClr val="00518E"/>
                </a:solidFill>
                <a:latin typeface="Segoe UI Semibold" pitchFamily="34" charset="0"/>
                <a:ea typeface="Segoe UI" pitchFamily="34" charset="0"/>
                <a:cs typeface="Segoe UI" pitchFamily="34" charset="0"/>
              </a:rPr>
              <a:t> </a:t>
            </a:r>
            <a:r>
              <a:rPr lang="fr-FR" sz="2400" dirty="0" err="1">
                <a:solidFill>
                  <a:srgbClr val="00518E"/>
                </a:solidFill>
                <a:latin typeface="Segoe UI Semibold" pitchFamily="34" charset="0"/>
                <a:ea typeface="Segoe UI" pitchFamily="34" charset="0"/>
                <a:cs typeface="Segoe UI" pitchFamily="34" charset="0"/>
              </a:rPr>
              <a:t>name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mv </a:t>
            </a:r>
            <a:r>
              <a:rPr lang="en-GB" sz="2400" dirty="0" err="1">
                <a:solidFill>
                  <a:srgbClr val="FF0000"/>
                </a:solidFill>
                <a:latin typeface="Segoe UI" panose="020B0502040204020203" pitchFamily="34" charset="0"/>
                <a:ea typeface="Segoe UI" panose="020B0502040204020203" pitchFamily="34" charset="0"/>
                <a:cs typeface="Segoe UI" panose="020B0502040204020203" pitchFamily="34" charset="0"/>
              </a:rPr>
              <a:t>Board_Support_Package</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_*** </a:t>
            </a:r>
            <a:r>
              <a:rPr lang="en-GB" sz="2400" dirty="0" err="1">
                <a:solidFill>
                  <a:srgbClr val="FF0000"/>
                </a:solidFill>
                <a:latin typeface="Segoe UI" panose="020B0502040204020203" pitchFamily="34" charset="0"/>
                <a:ea typeface="Segoe UI" panose="020B0502040204020203" pitchFamily="34" charset="0"/>
                <a:cs typeface="Segoe UI" panose="020B0502040204020203" pitchFamily="34" charset="0"/>
              </a:rPr>
              <a:t>BSP_Galileo</a:t>
            </a:r>
            <a:endPar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Unpack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tar -</a:t>
            </a:r>
            <a:r>
              <a:rPr lang="en-GB" sz="2400" dirty="0" err="1" smtClean="0">
                <a:latin typeface="Segoe UI" panose="020B0502040204020203" pitchFamily="34" charset="0"/>
                <a:ea typeface="Segoe UI" panose="020B0502040204020203" pitchFamily="34" charset="0"/>
                <a:cs typeface="Segoe UI" panose="020B0502040204020203" pitchFamily="34" charset="0"/>
              </a:rPr>
              <a:t>xvzf</a:t>
            </a:r>
            <a:r>
              <a:rPr lang="en-GB" sz="2400" dirty="0" smtClean="0">
                <a:latin typeface="Segoe UI" panose="020B0502040204020203" pitchFamily="34" charset="0"/>
                <a:ea typeface="Segoe UI" panose="020B0502040204020203" pitchFamily="34" charset="0"/>
                <a:cs typeface="Segoe UI" panose="020B0502040204020203" pitchFamily="34" charset="0"/>
              </a:rPr>
              <a:t> meta-clanton_*.tar.gz</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Go to the new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home </a:t>
            </a:r>
            <a:r>
              <a:rPr lang="fr-FR" sz="2400" dirty="0" err="1" smtClean="0">
                <a:solidFill>
                  <a:srgbClr val="00518E"/>
                </a:solidFill>
                <a:latin typeface="Segoe UI Semibold" pitchFamily="34" charset="0"/>
                <a:ea typeface="Segoe UI" pitchFamily="34" charset="0"/>
                <a:cs typeface="Segoe UI" pitchFamily="34" charset="0"/>
              </a:rPr>
              <a:t>folder</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cd meta-</a:t>
            </a:r>
            <a:r>
              <a:rPr lang="en-GB" sz="2400" dirty="0" err="1" smtClean="0">
                <a:latin typeface="Segoe UI" panose="020B0502040204020203" pitchFamily="34" charset="0"/>
                <a:ea typeface="Segoe UI" panose="020B0502040204020203" pitchFamily="34" charset="0"/>
                <a:cs typeface="Segoe UI" panose="020B0502040204020203" pitchFamily="34" charset="0"/>
              </a:rPr>
              <a:t>clanton</a:t>
            </a:r>
            <a:r>
              <a:rPr lang="en-GB" sz="2400" dirty="0" smtClean="0">
                <a:latin typeface="Segoe UI" panose="020B0502040204020203" pitchFamily="34" charset="0"/>
                <a:ea typeface="Segoe UI" panose="020B0502040204020203" pitchFamily="34" charset="0"/>
                <a:cs typeface="Segoe UI" panose="020B0502040204020203" pitchFamily="34" charset="0"/>
              </a:rPr>
              <a:t>_...</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a:solidFill>
                  <a:srgbClr val="00518E"/>
                </a:solidFill>
                <a:latin typeface="Segoe UI Semibold" pitchFamily="34" charset="0"/>
                <a:ea typeface="Segoe UI" pitchFamily="34" charset="0"/>
                <a:cs typeface="Segoe UI" pitchFamily="34" charset="0"/>
              </a:rPr>
              <a:t>Download</a:t>
            </a:r>
            <a:r>
              <a:rPr lang="fr-FR" sz="2400" dirty="0">
                <a:solidFill>
                  <a:srgbClr val="00518E"/>
                </a:solidFill>
                <a:latin typeface="Segoe UI Semibold" pitchFamily="34" charset="0"/>
                <a:ea typeface="Segoe UI" pitchFamily="34" charset="0"/>
                <a:cs typeface="Segoe UI" pitchFamily="34" charset="0"/>
              </a:rPr>
              <a:t>, compile and set up </a:t>
            </a:r>
            <a:r>
              <a:rPr lang="fr-FR" sz="2400" dirty="0" err="1">
                <a:solidFill>
                  <a:srgbClr val="00518E"/>
                </a:solidFill>
                <a:latin typeface="Segoe UI Semibold" pitchFamily="34" charset="0"/>
                <a:ea typeface="Segoe UI" pitchFamily="34" charset="0"/>
                <a:cs typeface="Segoe UI" pitchFamily="34" charset="0"/>
              </a:rPr>
              <a:t>Poky</a:t>
            </a:r>
            <a:r>
              <a:rPr lang="fr-FR" sz="2400" dirty="0">
                <a:solidFill>
                  <a:srgbClr val="00518E"/>
                </a:solidFill>
                <a:latin typeface="Segoe UI Semibold" pitchFamily="34" charset="0"/>
                <a:ea typeface="Segoe UI" pitchFamily="34" charset="0"/>
                <a:cs typeface="Segoe UI" pitchFamily="34" charset="0"/>
              </a:rPr>
              <a:t>, a </a:t>
            </a:r>
            <a:r>
              <a:rPr lang="fr-FR" sz="2400" dirty="0" err="1">
                <a:solidFill>
                  <a:srgbClr val="00518E"/>
                </a:solidFill>
                <a:latin typeface="Segoe UI Semibold" pitchFamily="34" charset="0"/>
                <a:ea typeface="Segoe UI" pitchFamily="34" charset="0"/>
                <a:cs typeface="Segoe UI" pitchFamily="34" charset="0"/>
              </a:rPr>
              <a:t>tool</a:t>
            </a:r>
            <a:r>
              <a:rPr lang="fr-FR" sz="2400" dirty="0">
                <a:solidFill>
                  <a:srgbClr val="00518E"/>
                </a:solidFill>
                <a:latin typeface="Segoe UI Semibold" pitchFamily="34" charset="0"/>
                <a:ea typeface="Segoe UI" pitchFamily="34" charset="0"/>
                <a:cs typeface="Segoe UI" pitchFamily="34" charset="0"/>
              </a:rPr>
              <a:t> </a:t>
            </a:r>
            <a:r>
              <a:rPr lang="fr-FR" sz="2400" dirty="0" err="1">
                <a:solidFill>
                  <a:srgbClr val="00518E"/>
                </a:solidFill>
                <a:latin typeface="Segoe UI Semibold" pitchFamily="34" charset="0"/>
                <a:ea typeface="Segoe UI" pitchFamily="34" charset="0"/>
                <a:cs typeface="Segoe UI" pitchFamily="34" charset="0"/>
              </a:rPr>
              <a:t>used</a:t>
            </a:r>
            <a:r>
              <a:rPr lang="fr-FR" sz="2400" dirty="0">
                <a:solidFill>
                  <a:srgbClr val="00518E"/>
                </a:solidFill>
                <a:latin typeface="Segoe UI Semibold" pitchFamily="34" charset="0"/>
                <a:ea typeface="Segoe UI" pitchFamily="34" charset="0"/>
                <a:cs typeface="Segoe UI" pitchFamily="34" charset="0"/>
              </a:rPr>
              <a:t> by </a:t>
            </a:r>
            <a:r>
              <a:rPr lang="fr-FR" sz="2400" dirty="0" err="1" smtClean="0">
                <a:solidFill>
                  <a:srgbClr val="00518E"/>
                </a:solidFill>
                <a:latin typeface="Segoe UI Semibold" pitchFamily="34" charset="0"/>
                <a:ea typeface="Segoe UI" pitchFamily="34" charset="0"/>
                <a:cs typeface="Segoe UI"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./setup.sh</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source poky/</a:t>
            </a:r>
            <a:r>
              <a:rPr lang="en-GB" sz="2400" dirty="0" err="1" smtClean="0">
                <a:latin typeface="Segoe UI" panose="020B0502040204020203" pitchFamily="34" charset="0"/>
                <a:ea typeface="Segoe UI" panose="020B0502040204020203" pitchFamily="34" charset="0"/>
                <a:cs typeface="Segoe UI" panose="020B0502040204020203" pitchFamily="34" charset="0"/>
              </a:rPr>
              <a:t>oe</a:t>
            </a: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err="1" smtClean="0">
                <a:latin typeface="Segoe UI" panose="020B0502040204020203" pitchFamily="34" charset="0"/>
                <a:ea typeface="Segoe UI" panose="020B0502040204020203" pitchFamily="34" charset="0"/>
                <a:cs typeface="Segoe UI" panose="020B0502040204020203" pitchFamily="34" charset="0"/>
              </a:rPr>
              <a:t>init</a:t>
            </a:r>
            <a:r>
              <a:rPr lang="en-GB" sz="2400" dirty="0" smtClean="0">
                <a:latin typeface="Segoe UI" panose="020B0502040204020203" pitchFamily="34" charset="0"/>
                <a:ea typeface="Segoe UI" panose="020B0502040204020203" pitchFamily="34" charset="0"/>
                <a:cs typeface="Segoe UI" panose="020B0502040204020203" pitchFamily="34" charset="0"/>
              </a:rPr>
              <a:t>-build-</a:t>
            </a:r>
            <a:r>
              <a:rPr lang="en-GB" sz="2400" dirty="0" err="1" smtClean="0">
                <a:latin typeface="Segoe UI" panose="020B0502040204020203" pitchFamily="34" charset="0"/>
                <a:ea typeface="Segoe UI" panose="020B0502040204020203" pitchFamily="34" charset="0"/>
                <a:cs typeface="Segoe UI" panose="020B0502040204020203" pitchFamily="34" charset="0"/>
              </a:rPr>
              <a:t>env</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yocto_build</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350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4816</TotalTime>
  <Words>713</Words>
  <Application>Microsoft Office PowerPoint</Application>
  <PresentationFormat>On-screen Show (4:3)</PresentationFormat>
  <Paragraphs>169</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UI</vt:lpstr>
      <vt:lpstr>Segoe UI Semibold</vt:lpstr>
      <vt:lpstr>Office Theme</vt:lpstr>
      <vt:lpstr>Intel Do-It-Yourself Challenge Rebuild (with) Yocto</vt:lpstr>
      <vt:lpstr>Why ? Should I ?</vt:lpstr>
      <vt:lpstr>Yocto ?</vt:lpstr>
      <vt:lpstr>Rebuild (with) Yocto</vt:lpstr>
      <vt:lpstr>Yocto output files</vt:lpstr>
      <vt:lpstr>You’ll need</vt:lpstr>
      <vt:lpstr>You’ll need</vt:lpstr>
      <vt:lpstr>Rebuilding (with) Yocto</vt:lpstr>
      <vt:lpstr>Procedure (1/5)</vt:lpstr>
      <vt:lpstr>Procedure (2/5)</vt:lpstr>
      <vt:lpstr>Procedure (3/5)</vt:lpstr>
      <vt:lpstr>Procedure (4/5)</vt:lpstr>
      <vt:lpstr>Procedure (5/5)</vt:lpstr>
      <vt:lpstr>How to use the Linux image</vt:lpstr>
      <vt:lpstr>How to use Linux image files</vt:lpstr>
      <vt:lpstr>Tips</vt:lpstr>
      <vt:lpstr>Tips &amp; Troubleshooting</vt:lpstr>
      <vt:lpstr>Tips &amp; Troubleshooting</vt:lpstr>
      <vt:lpstr>Tips &amp; Troubleshooting</vt:lpstr>
      <vt:lpstr>Tips &amp; Troubleshooting</vt:lpstr>
      <vt:lpstr>Tips &amp; Troubleshooting</vt:lpstr>
      <vt:lpstr>Good to read</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Win8 on Intel Programming Course</dc:title>
  <dc:creator>Guermonprez, Paul</dc:creator>
  <cp:lastModifiedBy>Guermonprez, Paul</cp:lastModifiedBy>
  <cp:revision>278</cp:revision>
  <dcterms:created xsi:type="dcterms:W3CDTF">2006-08-16T00:00:00Z</dcterms:created>
  <dcterms:modified xsi:type="dcterms:W3CDTF">2014-02-20T17:57:20Z</dcterms:modified>
</cp:coreProperties>
</file>