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80" r:id="rId3"/>
    <p:sldId id="282" r:id="rId4"/>
    <p:sldId id="281" r:id="rId5"/>
    <p:sldId id="285" r:id="rId6"/>
    <p:sldId id="287" r:id="rId7"/>
    <p:sldId id="292" r:id="rId8"/>
    <p:sldId id="288" r:id="rId9"/>
    <p:sldId id="289" r:id="rId10"/>
    <p:sldId id="290" r:id="rId11"/>
    <p:sldId id="291" r:id="rId12"/>
    <p:sldId id="286" r:id="rId13"/>
    <p:sldId id="283" r:id="rId14"/>
    <p:sldId id="284" r:id="rId15"/>
    <p:sldId id="293" r:id="rId16"/>
    <p:sldId id="294" r:id="rId17"/>
    <p:sldId id="258"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ntel.com/content/www/us/en/do-it-yourself/edis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arduino.cc/en/Main/arduinoBoardUno"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intel.com/content/www/us/en/do-it-yourself/galileo-maker-quark-board.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Galileo and Edison</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Paul Guermonprez</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Network</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Ethernet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An Ethernet port included in your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No shield needed. Galileo is a full little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x86 server.</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err="1"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rPr>
              <a:t>WiFi</a:t>
            </a:r>
            <a:endParaRPr lang="en-GB" sz="2400" dirty="0"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mini PCI-express port is usually used to plug a laptop-style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 It’s very cheap and very small.</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There’s lot of drivers for most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cards.</a:t>
            </a:r>
          </a:p>
        </p:txBody>
      </p:sp>
      <p:pic>
        <p:nvPicPr>
          <p:cNvPr id="2050" name="Picture 2" descr="http://www.intel.com/products/wireless/wireless_n/pix/circuit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76800"/>
            <a:ext cx="966788" cy="163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9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IO</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572000"/>
          </a:xfrm>
        </p:spPr>
        <p:txBody>
          <a:bodyPr>
            <a:normAutofit fontScale="62500" lnSpcReduction="20000"/>
          </a:bodyPr>
          <a:lstStyle/>
          <a:p>
            <a:pPr marL="0" indent="0">
              <a:buNone/>
            </a:pPr>
            <a:r>
              <a:rPr lang="en-US" sz="2400" dirty="0">
                <a:latin typeface="Segoe UI" panose="020B0502040204020203" pitchFamily="34" charset="0"/>
                <a:cs typeface="Segoe UI" panose="020B0502040204020203" pitchFamily="34" charset="0"/>
              </a:rPr>
              <a:t>JTAG </a:t>
            </a:r>
            <a:r>
              <a:rPr lang="en-US" sz="2400" dirty="0" smtClean="0">
                <a:latin typeface="Segoe UI" panose="020B0502040204020203" pitchFamily="34" charset="0"/>
                <a:cs typeface="Segoe UI" panose="020B0502040204020203" pitchFamily="34" charset="0"/>
              </a:rPr>
              <a:t>connection : t</a:t>
            </a:r>
            <a:r>
              <a:rPr lang="en-GB" sz="2400" dirty="0" err="1" smtClean="0">
                <a:latin typeface="Segoe UI" panose="020B0502040204020203" pitchFamily="34" charset="0"/>
                <a:cs typeface="Segoe UI" panose="020B0502040204020203" pitchFamily="34" charset="0"/>
              </a:rPr>
              <a:t>est</a:t>
            </a:r>
            <a:r>
              <a:rPr lang="en-GB" sz="2400" dirty="0" smtClean="0">
                <a:latin typeface="Segoe UI" panose="020B0502040204020203" pitchFamily="34" charset="0"/>
                <a:cs typeface="Segoe UI" panose="020B0502040204020203" pitchFamily="34" charset="0"/>
              </a:rPr>
              <a:t> </a:t>
            </a:r>
            <a:r>
              <a:rPr lang="en-GB" sz="2400" dirty="0">
                <a:latin typeface="Segoe UI" panose="020B0502040204020203" pitchFamily="34" charset="0"/>
                <a:cs typeface="Segoe UI" panose="020B0502040204020203" pitchFamily="34" charset="0"/>
              </a:rPr>
              <a:t>access port to determine if your card has been well manufactured. It’s also useful to check logical signal on all I/O of the </a:t>
            </a:r>
            <a:r>
              <a:rPr lang="en-GB" sz="2400" dirty="0" smtClean="0">
                <a:latin typeface="Segoe UI" panose="020B0502040204020203" pitchFamily="34" charset="0"/>
                <a:cs typeface="Segoe UI" panose="020B0502040204020203" pitchFamily="34" charset="0"/>
              </a:rPr>
              <a:t>board.</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Real </a:t>
            </a:r>
            <a:r>
              <a:rPr lang="en-GB" sz="2400" dirty="0">
                <a:latin typeface="Segoe UI" panose="020B0502040204020203" pitchFamily="34" charset="0"/>
                <a:cs typeface="Segoe UI" panose="020B0502040204020203" pitchFamily="34" charset="0"/>
              </a:rPr>
              <a:t>time clock (2-pin coin cell battery </a:t>
            </a:r>
            <a:r>
              <a:rPr lang="en-GB" sz="2400" dirty="0" smtClean="0">
                <a:latin typeface="Segoe UI" panose="020B0502040204020203" pitchFamily="34" charset="0"/>
                <a:cs typeface="Segoe UI" panose="020B0502040204020203" pitchFamily="34" charset="0"/>
              </a:rPr>
              <a:t>connector) : connect </a:t>
            </a:r>
            <a:r>
              <a:rPr lang="en-GB" sz="2400" dirty="0">
                <a:latin typeface="Segoe UI" panose="020B0502040204020203" pitchFamily="34" charset="0"/>
                <a:cs typeface="Segoe UI" panose="020B0502040204020203" pitchFamily="34" charset="0"/>
              </a:rPr>
              <a:t>a </a:t>
            </a:r>
            <a:r>
              <a:rPr lang="en-GB" sz="2400" dirty="0" smtClean="0">
                <a:latin typeface="Segoe UI" panose="020B0502040204020203" pitchFamily="34" charset="0"/>
                <a:cs typeface="Segoe UI" panose="020B0502040204020203" pitchFamily="34" charset="0"/>
              </a:rPr>
              <a:t>3.0V </a:t>
            </a:r>
            <a:r>
              <a:rPr lang="en-GB" sz="2400" dirty="0">
                <a:latin typeface="Segoe UI" panose="020B0502040204020203" pitchFamily="34" charset="0"/>
                <a:cs typeface="Segoe UI" panose="020B0502040204020203" pitchFamily="34" charset="0"/>
              </a:rPr>
              <a:t>cell battery here to keep Real Time clock updated, even when the </a:t>
            </a:r>
            <a:r>
              <a:rPr lang="en-GB" sz="2400" dirty="0" smtClean="0">
                <a:latin typeface="Segoe UI" panose="020B0502040204020203" pitchFamily="34" charset="0"/>
                <a:cs typeface="Segoe UI" panose="020B0502040204020203" pitchFamily="34" charset="0"/>
              </a:rPr>
              <a:t>board </a:t>
            </a:r>
            <a:r>
              <a:rPr lang="en-US" sz="2400" dirty="0" smtClean="0">
                <a:latin typeface="Segoe UI" panose="020B0502040204020203" pitchFamily="34" charset="0"/>
                <a:cs typeface="Segoe UI" panose="020B0502040204020203" pitchFamily="34" charset="0"/>
              </a:rPr>
              <a:t>Is off.</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
            </a:r>
            <a:br>
              <a:rPr lang="en-US"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6-pin </a:t>
            </a:r>
            <a:r>
              <a:rPr lang="en-GB" sz="2400" dirty="0">
                <a:latin typeface="Segoe UI" panose="020B0502040204020203" pitchFamily="34" charset="0"/>
                <a:cs typeface="Segoe UI" panose="020B0502040204020203" pitchFamily="34" charset="0"/>
              </a:rPr>
              <a:t>ICSP connector (stands for In-Circuit Serial </a:t>
            </a:r>
            <a:r>
              <a:rPr lang="en-GB" sz="2400" dirty="0" smtClean="0">
                <a:latin typeface="Segoe UI" panose="020B0502040204020203" pitchFamily="34" charset="0"/>
                <a:cs typeface="Segoe UI" panose="020B0502040204020203" pitchFamily="34" charset="0"/>
              </a:rPr>
              <a:t>Programming) : program </a:t>
            </a:r>
            <a:r>
              <a:rPr lang="en-GB" sz="2400" dirty="0">
                <a:latin typeface="Segoe UI" panose="020B0502040204020203" pitchFamily="34" charset="0"/>
                <a:cs typeface="Segoe UI" panose="020B0502040204020203" pitchFamily="34" charset="0"/>
              </a:rPr>
              <a:t>the board using an ICSP programmer, connected to your computer via </a:t>
            </a:r>
            <a:r>
              <a:rPr lang="en-GB" sz="2400" dirty="0" smtClean="0">
                <a:latin typeface="Segoe UI" panose="020B0502040204020203" pitchFamily="34" charset="0"/>
                <a:cs typeface="Segoe UI" panose="020B0502040204020203" pitchFamily="34" charset="0"/>
              </a:rPr>
              <a:t>USB.</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TWI/I2C </a:t>
            </a:r>
            <a:r>
              <a:rPr lang="en-GB" sz="2400" dirty="0">
                <a:latin typeface="Segoe UI" panose="020B0502040204020203" pitchFamily="34" charset="0"/>
                <a:cs typeface="Segoe UI" panose="020B0502040204020203" pitchFamily="34" charset="0"/>
              </a:rPr>
              <a:t>(stands for Two Wire Interface / Inter Integrated </a:t>
            </a:r>
            <a:r>
              <a:rPr lang="en-GB" sz="2400" dirty="0" smtClean="0">
                <a:latin typeface="Segoe UI" panose="020B0502040204020203" pitchFamily="34" charset="0"/>
                <a:cs typeface="Segoe UI" panose="020B0502040204020203" pitchFamily="34" charset="0"/>
              </a:rPr>
              <a:t>Circuit) : Developed </a:t>
            </a:r>
            <a:r>
              <a:rPr lang="en-GB" sz="2400" dirty="0">
                <a:latin typeface="Segoe UI" panose="020B0502040204020203" pitchFamily="34" charset="0"/>
                <a:cs typeface="Segoe UI" panose="020B0502040204020203" pitchFamily="34" charset="0"/>
              </a:rPr>
              <a:t>by Philips in 1982, it is a data bus commonly used by multimedia devices (such like TVs and </a:t>
            </a:r>
            <a:r>
              <a:rPr lang="en-GB" sz="2400" dirty="0" err="1">
                <a:latin typeface="Segoe UI" panose="020B0502040204020203" pitchFamily="34" charset="0"/>
                <a:cs typeface="Segoe UI" panose="020B0502040204020203" pitchFamily="34" charset="0"/>
              </a:rPr>
              <a:t>hifi</a:t>
            </a:r>
            <a:r>
              <a:rPr lang="en-GB" sz="2400" dirty="0" smtClean="0">
                <a:latin typeface="Segoe UI" panose="020B0502040204020203" pitchFamily="34" charset="0"/>
                <a:cs typeface="Segoe UI" panose="020B0502040204020203" pitchFamily="34" charset="0"/>
              </a:rPr>
              <a:t>). In </a:t>
            </a:r>
            <a:r>
              <a:rPr lang="en-GB" sz="2400" dirty="0">
                <a:latin typeface="Segoe UI" panose="020B0502040204020203" pitchFamily="34" charset="0"/>
                <a:cs typeface="Segoe UI" panose="020B0502040204020203" pitchFamily="34" charset="0"/>
              </a:rPr>
              <a:t>theory, you can </a:t>
            </a:r>
            <a:r>
              <a:rPr lang="en-GB" sz="2400" dirty="0" smtClean="0">
                <a:latin typeface="Segoe UI" panose="020B0502040204020203" pitchFamily="34" charset="0"/>
                <a:cs typeface="Segoe UI" panose="020B0502040204020203" pitchFamily="34" charset="0"/>
              </a:rPr>
              <a:t>control your </a:t>
            </a:r>
            <a:r>
              <a:rPr lang="en-GB" sz="2400" dirty="0">
                <a:latin typeface="Segoe UI" panose="020B0502040204020203" pitchFamily="34" charset="0"/>
                <a:cs typeface="Segoe UI" panose="020B0502040204020203" pitchFamily="34" charset="0"/>
              </a:rPr>
              <a:t>devices </a:t>
            </a:r>
            <a:r>
              <a:rPr lang="en-GB" sz="2400" dirty="0" smtClean="0">
                <a:latin typeface="Segoe UI" panose="020B0502040204020203" pitchFamily="34" charset="0"/>
                <a:cs typeface="Segoe UI" panose="020B0502040204020203" pitchFamily="34" charset="0"/>
              </a:rPr>
              <a:t>using </a:t>
            </a:r>
            <a:r>
              <a:rPr lang="en-GB" sz="2400" dirty="0">
                <a:latin typeface="Segoe UI" panose="020B0502040204020203" pitchFamily="34" charset="0"/>
                <a:cs typeface="Segoe UI" panose="020B0502040204020203" pitchFamily="34" charset="0"/>
              </a:rPr>
              <a:t>this connector. </a:t>
            </a: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14 </a:t>
            </a:r>
            <a:r>
              <a:rPr lang="en-US" sz="2400" dirty="0">
                <a:latin typeface="Segoe UI" panose="020B0502040204020203" pitchFamily="34" charset="0"/>
                <a:cs typeface="Segoe UI" panose="020B0502040204020203" pitchFamily="34" charset="0"/>
              </a:rPr>
              <a:t>I/O pins (digital connectors) 6 I/O pins (analog </a:t>
            </a:r>
            <a:r>
              <a:rPr lang="en-US" sz="2400" dirty="0" smtClean="0">
                <a:latin typeface="Segoe UI" panose="020B0502040204020203" pitchFamily="34" charset="0"/>
                <a:cs typeface="Segoe UI" panose="020B0502040204020203" pitchFamily="34" charset="0"/>
              </a:rPr>
              <a:t>connectors) : </a:t>
            </a:r>
            <a:r>
              <a:rPr lang="en-GB" sz="2400" dirty="0" smtClean="0">
                <a:latin typeface="Segoe UI" panose="020B0502040204020203" pitchFamily="34" charset="0"/>
                <a:cs typeface="Segoe UI" panose="020B0502040204020203" pitchFamily="34" charset="0"/>
              </a:rPr>
              <a:t>Originally </a:t>
            </a:r>
            <a:r>
              <a:rPr lang="en-GB" sz="2400" dirty="0">
                <a:latin typeface="Segoe UI" panose="020B0502040204020203" pitchFamily="34" charset="0"/>
                <a:cs typeface="Segoe UI" panose="020B0502040204020203" pitchFamily="34" charset="0"/>
              </a:rPr>
              <a:t>from </a:t>
            </a:r>
            <a:r>
              <a:rPr lang="en-GB" sz="2400" dirty="0" err="1">
                <a:latin typeface="Segoe UI" panose="020B0502040204020203" pitchFamily="34" charset="0"/>
                <a:cs typeface="Segoe UI" panose="020B0502040204020203" pitchFamily="34" charset="0"/>
              </a:rPr>
              <a:t>Arduino</a:t>
            </a:r>
            <a:r>
              <a:rPr lang="en-GB" sz="2400" dirty="0">
                <a:latin typeface="Segoe UI" panose="020B0502040204020203" pitchFamily="34" charset="0"/>
                <a:cs typeface="Segoe UI" panose="020B0502040204020203" pitchFamily="34" charset="0"/>
              </a:rPr>
              <a:t> board, allow you to connect </a:t>
            </a:r>
            <a:r>
              <a:rPr lang="en-GB" sz="2400" dirty="0" err="1">
                <a:latin typeface="Segoe UI" panose="020B0502040204020203" pitchFamily="34" charset="0"/>
                <a:cs typeface="Segoe UI" panose="020B0502040204020203" pitchFamily="34" charset="0"/>
              </a:rPr>
              <a:t>Arduino</a:t>
            </a:r>
            <a:r>
              <a:rPr lang="en-GB" sz="2400" dirty="0">
                <a:latin typeface="Segoe UI" panose="020B0502040204020203" pitchFamily="34" charset="0"/>
                <a:cs typeface="Segoe UI" panose="020B0502040204020203" pitchFamily="34" charset="0"/>
              </a:rPr>
              <a:t> shield, but can also be </a:t>
            </a:r>
            <a:r>
              <a:rPr lang="en-GB" sz="2400" dirty="0" smtClean="0">
                <a:latin typeface="Segoe UI" panose="020B0502040204020203" pitchFamily="34" charset="0"/>
                <a:cs typeface="Segoe UI" panose="020B0502040204020203" pitchFamily="34" charset="0"/>
              </a:rPr>
              <a:t>used directly </a:t>
            </a:r>
            <a:r>
              <a:rPr lang="en-GB" sz="2400" dirty="0">
                <a:latin typeface="Segoe UI" panose="020B0502040204020203" pitchFamily="34" charset="0"/>
                <a:cs typeface="Segoe UI" panose="020B0502040204020203" pitchFamily="34" charset="0"/>
              </a:rPr>
              <a:t>with wires to connect everything you want to your Galileo </a:t>
            </a:r>
            <a:r>
              <a:rPr lang="en-GB" sz="2400" dirty="0" smtClean="0">
                <a:latin typeface="Segoe UI" panose="020B0502040204020203" pitchFamily="34" charset="0"/>
                <a:cs typeface="Segoe UI" panose="020B0502040204020203" pitchFamily="34" charset="0"/>
              </a:rPr>
              <a:t>board.</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6 </a:t>
            </a:r>
            <a:r>
              <a:rPr lang="en-GB" sz="2400" dirty="0">
                <a:latin typeface="Segoe UI" panose="020B0502040204020203" pitchFamily="34" charset="0"/>
                <a:cs typeface="Segoe UI" panose="020B0502040204020203" pitchFamily="34" charset="0"/>
              </a:rPr>
              <a:t>I/O digital pins can be used with </a:t>
            </a:r>
            <a:r>
              <a:rPr lang="en-GB" sz="2400" dirty="0" err="1">
                <a:latin typeface="Segoe UI" panose="020B0502040204020203" pitchFamily="34" charset="0"/>
                <a:cs typeface="Segoe UI" panose="020B0502040204020203" pitchFamily="34" charset="0"/>
              </a:rPr>
              <a:t>Pulde</a:t>
            </a:r>
            <a:r>
              <a:rPr lang="en-GB" sz="2400" dirty="0">
                <a:latin typeface="Segoe UI" panose="020B0502040204020203" pitchFamily="34" charset="0"/>
                <a:cs typeface="Segoe UI" panose="020B0502040204020203" pitchFamily="34" charset="0"/>
              </a:rPr>
              <a:t>-Width Modulation (PWM, ~ on the board).</a:t>
            </a:r>
          </a:p>
          <a:p>
            <a:pPr marL="0" indent="0">
              <a:buNone/>
            </a:pPr>
            <a:r>
              <a:rPr lang="en-GB" sz="2400" dirty="0" smtClean="0">
                <a:latin typeface="Segoe UI" panose="020B0502040204020203" pitchFamily="34" charset="0"/>
                <a:cs typeface="Segoe UI" panose="020B0502040204020203" pitchFamily="34" charset="0"/>
              </a:rPr>
              <a:t>IOREF </a:t>
            </a:r>
            <a:r>
              <a:rPr lang="en-GB" sz="2400" dirty="0">
                <a:latin typeface="Segoe UI" panose="020B0502040204020203" pitchFamily="34" charset="0"/>
                <a:cs typeface="Segoe UI" panose="020B0502040204020203" pitchFamily="34" charset="0"/>
              </a:rPr>
              <a:t>allow a shield to adapt voltage provided by the board (switch between 3.3 and 5V</a:t>
            </a:r>
            <a:r>
              <a:rPr lang="en-GB" sz="2400" dirty="0" smtClean="0">
                <a:latin typeface="Segoe UI" panose="020B0502040204020203" pitchFamily="34" charset="0"/>
                <a:cs typeface="Segoe UI" panose="020B0502040204020203" pitchFamily="34" charset="0"/>
              </a:rPr>
              <a:t>).</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
            </a:r>
            <a:br>
              <a:rPr lang="en-GB" sz="2400" dirty="0" smtClean="0">
                <a:latin typeface="Segoe UI" panose="020B0502040204020203" pitchFamily="34" charset="0"/>
                <a:cs typeface="Segoe UI" panose="020B0502040204020203" pitchFamily="34" charset="0"/>
              </a:rPr>
            </a:br>
            <a:r>
              <a:rPr lang="en-GB" sz="2400" dirty="0" smtClean="0">
                <a:latin typeface="Segoe UI" panose="020B0502040204020203" pitchFamily="34" charset="0"/>
                <a:cs typeface="Segoe UI" panose="020B0502040204020203" pitchFamily="34" charset="0"/>
              </a:rPr>
              <a:t>AREF </a:t>
            </a:r>
            <a:r>
              <a:rPr lang="en-GB" sz="2400" dirty="0">
                <a:latin typeface="Segoe UI" panose="020B0502040204020203" pitchFamily="34" charset="0"/>
                <a:cs typeface="Segoe UI" panose="020B0502040204020203" pitchFamily="34" charset="0"/>
              </a:rPr>
              <a:t>is not supported by Intel Galileo</a:t>
            </a:r>
          </a:p>
        </p:txBody>
      </p:sp>
    </p:spTree>
    <p:extLst>
      <p:ext uri="{BB962C8B-B14F-4D97-AF65-F5344CB8AC3E}">
        <p14:creationId xmlns:p14="http://schemas.microsoft.com/office/powerpoint/2010/main" val="773341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52400"/>
            <a:ext cx="8229600" cy="6670653"/>
          </a:xfrm>
          <a:prstGeom prst="rect">
            <a:avLst/>
          </a:prstGeom>
        </p:spPr>
      </p:pic>
    </p:spTree>
    <p:extLst>
      <p:ext uri="{BB962C8B-B14F-4D97-AF65-F5344CB8AC3E}">
        <p14:creationId xmlns:p14="http://schemas.microsoft.com/office/powerpoint/2010/main" val="342588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en-US" sz="4000" dirty="0" smtClean="0">
                <a:solidFill>
                  <a:srgbClr val="00518E"/>
                </a:solidFill>
                <a:latin typeface="Segoe UI Semibold" pitchFamily="34" charset="0"/>
              </a:rPr>
              <a:t>Potential</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123284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err="1" smtClean="0">
                <a:solidFill>
                  <a:schemeClr val="tx1">
                    <a:lumMod val="75000"/>
                    <a:lumOff val="25000"/>
                  </a:schemeClr>
                </a:solidFill>
              </a:rPr>
              <a:t>Arduino</a:t>
            </a:r>
            <a:r>
              <a:rPr lang="fr-FR" dirty="0" smtClean="0">
                <a:solidFill>
                  <a:schemeClr val="tx1">
                    <a:lumMod val="75000"/>
                    <a:lumOff val="25000"/>
                  </a:schemeClr>
                </a:solidFill>
              </a:rPr>
              <a:t> + x86 server !</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fr-FR" sz="2800" dirty="0" smtClean="0">
                <a:solidFill>
                  <a:srgbClr val="00518E"/>
                </a:solidFill>
                <a:latin typeface="Segoe UI Semibold" pitchFamily="34" charset="0"/>
                <a:ea typeface="Segoe UI" pitchFamily="34" charset="0"/>
                <a:cs typeface="Segoe UI" pitchFamily="34" charset="0"/>
              </a:rPr>
              <a:t>Software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It’s good to be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compatible for scripts, but having full x86 capability to run existing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binaries allows you to do a lot more and reuse code from PCs and servers.</a:t>
            </a:r>
          </a:p>
          <a:p>
            <a:pPr marL="0" indent="0">
              <a:buNone/>
            </a:pPr>
            <a:r>
              <a:rPr lang="fr-FR" sz="2800" dirty="0" err="1" smtClean="0">
                <a:solidFill>
                  <a:srgbClr val="00518E"/>
                </a:solidFill>
                <a:latin typeface="Segoe UI Semibold" pitchFamily="34" charset="0"/>
                <a:ea typeface="Segoe UI" pitchFamily="34" charset="0"/>
                <a:cs typeface="Segoe UI" pitchFamily="34" charset="0"/>
              </a:rPr>
              <a:t>Processing</a:t>
            </a:r>
            <a:r>
              <a:rPr lang="fr-FR" sz="2800" dirty="0" smtClean="0">
                <a:solidFill>
                  <a:srgbClr val="00518E"/>
                </a:solidFill>
                <a:latin typeface="Segoe UI Semibold" pitchFamily="34" charset="0"/>
                <a:ea typeface="Segoe UI" pitchFamily="34" charset="0"/>
                <a:cs typeface="Segoe UI" pitchFamily="34" charset="0"/>
              </a:rPr>
              <a:t> power</a:t>
            </a:r>
            <a:endParaRPr lang="fr-FR" sz="28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 Pentium class 32bit core running at 400MHz will allow you do analyse the sound, images, run a web server,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800" dirty="0" smtClean="0">
                <a:solidFill>
                  <a:srgbClr val="00518E"/>
                </a:solidFill>
                <a:latin typeface="Segoe UI Semibold" pitchFamily="34" charset="0"/>
                <a:ea typeface="Segoe UI" pitchFamily="34" charset="0"/>
                <a:cs typeface="Segoe UI" pitchFamily="34" charset="0"/>
              </a:rPr>
              <a:t>Hardware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Ethernet is already on the board, but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mini </a:t>
            </a:r>
            <a:r>
              <a:rPr lang="en-GB" sz="2400" dirty="0" err="1" smtClean="0">
                <a:latin typeface="Segoe UI" panose="020B0502040204020203" pitchFamily="34" charset="0"/>
                <a:ea typeface="Segoe UI" panose="020B0502040204020203" pitchFamily="34" charset="0"/>
                <a:cs typeface="Segoe UI" panose="020B0502040204020203" pitchFamily="34" charset="0"/>
              </a:rPr>
              <a:t>PCIe</a:t>
            </a:r>
            <a:r>
              <a:rPr lang="en-GB" sz="2400" dirty="0" smtClean="0">
                <a:latin typeface="Segoe UI" panose="020B0502040204020203" pitchFamily="34" charset="0"/>
                <a:ea typeface="Segoe UI" panose="020B0502040204020203" pitchFamily="34" charset="0"/>
                <a:cs typeface="Segoe UI" panose="020B0502040204020203" pitchFamily="34" charset="0"/>
              </a:rPr>
              <a:t> laptop-style cards are small and cheap.</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9282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rPr>
              <a:t>Focus on linux</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fr-FR" sz="2800" dirty="0" err="1" smtClean="0">
                <a:solidFill>
                  <a:srgbClr val="00518E"/>
                </a:solidFill>
                <a:latin typeface="Segoe UI Semibold" pitchFamily="34" charset="0"/>
                <a:ea typeface="Segoe UI" pitchFamily="34" charset="0"/>
                <a:cs typeface="Segoe UI" pitchFamily="34" charset="0"/>
              </a:rPr>
              <a:t>Arduino</a:t>
            </a:r>
            <a:r>
              <a:rPr lang="fr-FR" sz="2800" dirty="0" smtClean="0">
                <a:solidFill>
                  <a:srgbClr val="00518E"/>
                </a:solidFill>
                <a:latin typeface="Segoe UI Semibold" pitchFamily="34" charset="0"/>
                <a:ea typeface="Segoe UI" pitchFamily="34" charset="0"/>
                <a:cs typeface="Segoe UI" pitchFamily="34" charset="0"/>
              </a:rPr>
              <a:t> scripts or direct linux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focus in the following courses on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projects, connecting directly to the embedded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on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We’ll use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to show you</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how to run Hello World.</a:t>
            </a:r>
          </a:p>
          <a:p>
            <a:pPr marL="0" indent="0">
              <a:buNone/>
            </a:pPr>
            <a:r>
              <a:rPr lang="fr-FR" sz="2800" dirty="0" err="1" smtClean="0">
                <a:solidFill>
                  <a:srgbClr val="00518E"/>
                </a:solidFill>
                <a:latin typeface="Segoe UI Semibold" pitchFamily="34" charset="0"/>
                <a:ea typeface="Segoe UI" pitchFamily="34" charset="0"/>
                <a:cs typeface="Segoe UI" pitchFamily="34" charset="0"/>
              </a:rPr>
              <a:t>Yocto</a:t>
            </a:r>
            <a:endParaRPr lang="fr-FR" sz="28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Yocto</a:t>
            </a:r>
            <a:r>
              <a:rPr lang="en-US" sz="2400" dirty="0" smtClean="0">
                <a:latin typeface="Segoe UI" panose="020B0502040204020203" pitchFamily="34" charset="0"/>
                <a:ea typeface="Segoe UI" panose="020B0502040204020203" pitchFamily="34" charset="0"/>
                <a:cs typeface="Segoe UI" panose="020B0502040204020203" pitchFamily="34" charset="0"/>
              </a:rPr>
              <a:t> is free (as in speech) and it’s a regular </a:t>
            </a:r>
            <a:r>
              <a:rPr lang="en-US" sz="2400" dirty="0" err="1" smtClean="0">
                <a:latin typeface="Segoe UI" panose="020B0502040204020203" pitchFamily="34" charset="0"/>
                <a:ea typeface="Segoe UI" panose="020B0502040204020203" pitchFamily="34" charset="0"/>
                <a:cs typeface="Segoe UI" panose="020B0502040204020203" pitchFamily="34" charset="0"/>
              </a:rPr>
              <a:t>linux</a:t>
            </a:r>
            <a:r>
              <a:rPr lang="en-US" sz="2400" dirty="0" smtClean="0">
                <a:latin typeface="Segoe UI" panose="020B0502040204020203" pitchFamily="34" charset="0"/>
                <a:ea typeface="Segoe UI" panose="020B0502040204020203" pitchFamily="34" charset="0"/>
                <a:cs typeface="Segoe UI" panose="020B0502040204020203" pitchFamily="34" charset="0"/>
              </a:rPr>
              <a:t>,</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no surprises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6609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rPr>
              <a:t>Intel Edison</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a:bodyPr>
          <a:lstStyle/>
          <a:p>
            <a:pPr marL="0" indent="0">
              <a:buNone/>
            </a:pPr>
            <a:r>
              <a:rPr lang="fr-FR" sz="2800" dirty="0" smtClean="0">
                <a:solidFill>
                  <a:srgbClr val="00518E"/>
                </a:solidFill>
                <a:latin typeface="Segoe UI Semibold" pitchFamily="34" charset="0"/>
                <a:ea typeface="Segoe UI" pitchFamily="34" charset="0"/>
                <a:cs typeface="Segoe UI" pitchFamily="34" charset="0"/>
              </a:rPr>
              <a:t>Galileo </a:t>
            </a:r>
            <a:r>
              <a:rPr lang="fr-FR" sz="2800" dirty="0" err="1" smtClean="0">
                <a:solidFill>
                  <a:srgbClr val="00518E"/>
                </a:solidFill>
                <a:latin typeface="Segoe UI Semibold" pitchFamily="34" charset="0"/>
                <a:ea typeface="Segoe UI" pitchFamily="34" charset="0"/>
                <a:cs typeface="Segoe UI" pitchFamily="34" charset="0"/>
              </a:rPr>
              <a:t>great</a:t>
            </a:r>
            <a:r>
              <a:rPr lang="fr-FR" sz="2800" dirty="0" smtClean="0">
                <a:solidFill>
                  <a:srgbClr val="00518E"/>
                </a:solidFill>
                <a:latin typeface="Segoe UI Semibold" pitchFamily="34" charset="0"/>
                <a:ea typeface="Segoe UI" pitchFamily="34" charset="0"/>
                <a:cs typeface="Segoe UI" pitchFamily="34" charset="0"/>
              </a:rPr>
              <a:t> for </a:t>
            </a:r>
            <a:r>
              <a:rPr lang="fr-FR" sz="2800" dirty="0" err="1" smtClean="0">
                <a:solidFill>
                  <a:srgbClr val="00518E"/>
                </a:solidFill>
                <a:latin typeface="Segoe UI Semibold" pitchFamily="34" charset="0"/>
                <a:ea typeface="Segoe UI" pitchFamily="34" charset="0"/>
                <a:cs typeface="Segoe UI" pitchFamily="34" charset="0"/>
              </a:rPr>
              <a:t>PoCs</a:t>
            </a:r>
            <a:r>
              <a:rPr lang="fr-FR" sz="2800" dirty="0" smtClean="0">
                <a:solidFill>
                  <a:srgbClr val="00518E"/>
                </a:solidFill>
                <a:latin typeface="Segoe UI Semibold" pitchFamily="34" charset="0"/>
                <a:ea typeface="Segoe UI" pitchFamily="34" charset="0"/>
                <a:cs typeface="Segoe UI" pitchFamily="34" charset="0"/>
              </a:rPr>
              <a:t> but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It’s great to have all the IO and ports of Galileo to test and prototype, but it may be difficult to build a very compact product with it.</a:t>
            </a:r>
          </a:p>
          <a:p>
            <a:pPr marL="0" indent="0">
              <a:buNone/>
            </a:pPr>
            <a:r>
              <a:rPr lang="fr-FR" sz="2800" dirty="0" smtClean="0">
                <a:solidFill>
                  <a:srgbClr val="00518E"/>
                </a:solidFill>
                <a:latin typeface="Segoe UI Semibold" pitchFamily="34" charset="0"/>
                <a:ea typeface="Segoe UI" pitchFamily="34" charset="0"/>
                <a:cs typeface="Segoe UI" pitchFamily="34" charset="0"/>
              </a:rPr>
              <a:t>Edison !</a:t>
            </a:r>
            <a:endParaRPr lang="fr-FR" sz="28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So Intel will release soon Edison,</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 SD-card sized computer</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with Intel Quark inside.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Develop your proof of concept with Galileo,</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use Edison if you need something </a:t>
            </a:r>
            <a:r>
              <a:rPr lang="en-GB" sz="2400" dirty="0">
                <a:latin typeface="Segoe UI" panose="020B0502040204020203" pitchFamily="34" charset="0"/>
                <a:ea typeface="Segoe UI" panose="020B0502040204020203" pitchFamily="34" charset="0"/>
                <a:cs typeface="Segoe UI" panose="020B0502040204020203" pitchFamily="34" charset="0"/>
              </a:rPr>
              <a:t>smaller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www.intel.com/content/www/us/en/do-it-yourself/edison.html</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3076" name="Picture 4" descr="http://www.geek.com/wp-content/uploads/2014/01/intel-edison-590x3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286" y="3048000"/>
            <a:ext cx="3241514"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9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Intel Galileo ? </a:t>
            </a:r>
            <a:r>
              <a:rPr lang="fr-FR" dirty="0" err="1" smtClean="0">
                <a:solidFill>
                  <a:schemeClr val="tx1">
                    <a:lumMod val="75000"/>
                    <a:lumOff val="25000"/>
                  </a:schemeClr>
                </a:solidFill>
              </a:rPr>
              <a:t>Arduino</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may know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 but do you know there’s an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with an Intel processor on it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That’s the Galileo board, with Intel Quark processor (</a:t>
            </a:r>
            <a:r>
              <a:rPr lang="en-GB" sz="2400" dirty="0" err="1" smtClean="0">
                <a:latin typeface="Segoe UI" panose="020B0502040204020203" pitchFamily="34" charset="0"/>
                <a:ea typeface="Segoe UI" panose="020B0502040204020203" pitchFamily="34" charset="0"/>
                <a:cs typeface="Segoe UI" panose="020B0502040204020203" pitchFamily="34" charset="0"/>
              </a:rPr>
              <a:t>SoC</a:t>
            </a:r>
            <a:r>
              <a:rPr lang="en-GB" sz="2400" dirty="0" smtClean="0">
                <a:latin typeface="Segoe UI" panose="020B0502040204020203" pitchFamily="34" charset="0"/>
                <a:ea typeface="Segoe UI" panose="020B0502040204020203" pitchFamily="34" charset="0"/>
                <a:cs typeface="Segoe UI" panose="020B0502040204020203" pitchFamily="34" charset="0"/>
              </a:rPr>
              <a:t>).</a:t>
            </a:r>
          </a:p>
        </p:txBody>
      </p:sp>
      <p:pic>
        <p:nvPicPr>
          <p:cNvPr id="1026" name="Picture 2" descr="http://www.seeedstudio.com/depot/images/product/Galileo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971800"/>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904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a:solidFill>
                  <a:srgbClr val="00518E"/>
                </a:solidFill>
                <a:latin typeface="Segoe UI Semibold" pitchFamily="34" charset="0"/>
              </a:rPr>
              <a:t>Intel Galileo </a:t>
            </a:r>
            <a:r>
              <a:rPr lang="pt-BR" sz="4000" dirty="0" smtClean="0">
                <a:solidFill>
                  <a:srgbClr val="00518E"/>
                </a:solidFill>
                <a:latin typeface="Segoe UI Semibold" pitchFamily="34" charset="0"/>
              </a:rPr>
              <a:t>/ </a:t>
            </a:r>
            <a:r>
              <a:rPr lang="pt-BR" sz="4000" dirty="0">
                <a:solidFill>
                  <a:srgbClr val="00518E"/>
                </a:solidFill>
                <a:latin typeface="Segoe UI Semibold" pitchFamily="34" charset="0"/>
              </a:rPr>
              <a:t>Arduino R3</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Processors and IO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Arduino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Uno</a:t>
            </a:r>
            <a:r>
              <a:rPr lang="fr-FR" sz="2400" dirty="0" smtClean="0">
                <a:solidFill>
                  <a:srgbClr val="00518E"/>
                </a:solidFill>
                <a:latin typeface="Segoe UI Semibold" pitchFamily="34" charset="0"/>
                <a:ea typeface="Segoe UI" pitchFamily="34" charset="0"/>
                <a:cs typeface="Segoe UI" pitchFamily="34" charset="0"/>
              </a:rPr>
              <a:t> R3</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Based </a:t>
            </a:r>
            <a:r>
              <a:rPr lang="en-GB" sz="2400" dirty="0">
                <a:latin typeface="Segoe UI" panose="020B0502040204020203" pitchFamily="34" charset="0"/>
                <a:ea typeface="Segoe UI" panose="020B0502040204020203" pitchFamily="34" charset="0"/>
                <a:cs typeface="Segoe UI" panose="020B0502040204020203" pitchFamily="34" charset="0"/>
              </a:rPr>
              <a:t>on the </a:t>
            </a:r>
            <a:r>
              <a:rPr lang="en-GB" sz="2400" b="1" dirty="0" smtClean="0">
                <a:latin typeface="Segoe UI" panose="020B0502040204020203" pitchFamily="34" charset="0"/>
                <a:ea typeface="Segoe UI" panose="020B0502040204020203" pitchFamily="34" charset="0"/>
                <a:cs typeface="Segoe UI" panose="020B0502040204020203" pitchFamily="34" charset="0"/>
              </a:rPr>
              <a:t>ATmega328 8-bit microcontroller</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USB port, </a:t>
            </a:r>
            <a:r>
              <a:rPr lang="en-GB" sz="2400" dirty="0">
                <a:latin typeface="Segoe UI" panose="020B0502040204020203" pitchFamily="34" charset="0"/>
                <a:ea typeface="Segoe UI" panose="020B0502040204020203" pitchFamily="34" charset="0"/>
                <a:cs typeface="Segoe UI" panose="020B0502040204020203" pitchFamily="34" charset="0"/>
              </a:rPr>
              <a:t>power jack, 14 I/O pins, ICSP header.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arduino.cc/en/Main/arduinoBoardUno</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Intel Galileo</a:t>
            </a:r>
          </a:p>
          <a:p>
            <a:pPr marL="0" indent="0">
              <a:buNone/>
            </a:pPr>
            <a:r>
              <a:rPr lang="en-GB" sz="2400" b="1" dirty="0" smtClean="0">
                <a:latin typeface="Segoe UI" panose="020B0502040204020203" pitchFamily="34" charset="0"/>
                <a:ea typeface="Segoe UI" panose="020B0502040204020203" pitchFamily="34" charset="0"/>
                <a:cs typeface="Segoe UI" panose="020B0502040204020203" pitchFamily="34" charset="0"/>
              </a:rPr>
              <a:t>Intel Quark System-on-Chip (</a:t>
            </a:r>
            <a:r>
              <a:rPr lang="en-GB" sz="2400" b="1" dirty="0" err="1" smtClean="0">
                <a:latin typeface="Segoe UI" panose="020B0502040204020203" pitchFamily="34" charset="0"/>
                <a:ea typeface="Segoe UI" panose="020B0502040204020203" pitchFamily="34" charset="0"/>
                <a:cs typeface="Segoe UI" panose="020B0502040204020203" pitchFamily="34" charset="0"/>
              </a:rPr>
              <a:t>SoC</a:t>
            </a:r>
            <a:r>
              <a:rPr lang="en-GB" sz="2400" b="1" dirty="0" smtClean="0">
                <a:latin typeface="Segoe UI" panose="020B0502040204020203" pitchFamily="34" charset="0"/>
                <a:ea typeface="Segoe UI" panose="020B0502040204020203" pitchFamily="34" charset="0"/>
                <a:cs typeface="Segoe UI" panose="020B0502040204020203" pitchFamily="34" charset="0"/>
              </a:rPr>
              <a:t>) x1000</a:t>
            </a:r>
            <a:br>
              <a:rPr lang="en-GB" sz="2400" b="1"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with a 32bit core running at 400MHz.</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Connections </a:t>
            </a:r>
            <a:r>
              <a:rPr lang="en-GB" sz="2400" dirty="0">
                <a:latin typeface="Segoe UI" panose="020B0502040204020203" pitchFamily="34" charset="0"/>
                <a:ea typeface="Segoe UI" panose="020B0502040204020203" pitchFamily="34" charset="0"/>
                <a:cs typeface="Segoe UI" panose="020B0502040204020203" pitchFamily="34" charset="0"/>
              </a:rPr>
              <a:t>: mini-PCI Express, 100Mb Ethernet port, Micro-SD slot, RS-232 serial </a:t>
            </a:r>
            <a:r>
              <a:rPr lang="en-GB" sz="2400" dirty="0" smtClean="0">
                <a:latin typeface="Segoe UI" panose="020B0502040204020203" pitchFamily="34" charset="0"/>
                <a:ea typeface="Segoe UI" panose="020B0502040204020203" pitchFamily="34" charset="0"/>
                <a:cs typeface="Segoe UI" panose="020B0502040204020203" pitchFamily="34" charset="0"/>
              </a:rPr>
              <a:t>port, USB Host, </a:t>
            </a:r>
            <a:r>
              <a:rPr lang="en-GB" sz="2400" dirty="0">
                <a:latin typeface="Segoe UI" panose="020B0502040204020203" pitchFamily="34" charset="0"/>
                <a:ea typeface="Segoe UI" panose="020B0502040204020203" pitchFamily="34" charset="0"/>
                <a:cs typeface="Segoe UI" panose="020B0502040204020203" pitchFamily="34" charset="0"/>
              </a:rPr>
              <a:t>USB </a:t>
            </a:r>
            <a:r>
              <a:rPr lang="en-GB" sz="2400" dirty="0" smtClean="0">
                <a:latin typeface="Segoe UI" panose="020B0502040204020203" pitchFamily="34" charset="0"/>
                <a:ea typeface="Segoe UI" panose="020B0502040204020203" pitchFamily="34" charset="0"/>
                <a:cs typeface="Segoe UI" panose="020B0502040204020203" pitchFamily="34" charset="0"/>
              </a:rPr>
              <a:t>Client.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hlinkClick r:id="rId4"/>
              </a:rPr>
              <a:t>http://www.intel.com/content/www/us/en/do-it-yourself/galileo-maker-quark-board.html</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1487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Compatiblity</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Hardware </a:t>
            </a:r>
            <a:r>
              <a:rPr lang="en-GB" sz="2400" dirty="0">
                <a:solidFill>
                  <a:srgbClr val="00518E"/>
                </a:solidFill>
                <a:latin typeface="Segoe UI Semibold" pitchFamily="34" charset="0"/>
                <a:ea typeface="Segoe UI" pitchFamily="34" charset="0"/>
                <a:cs typeface="Segoe UI" pitchFamily="34" charset="0"/>
              </a:rPr>
              <a:t>and software with </a:t>
            </a:r>
            <a:r>
              <a:rPr lang="en-GB" sz="2400" dirty="0" err="1">
                <a:solidFill>
                  <a:srgbClr val="00518E"/>
                </a:solidFill>
                <a:latin typeface="Segoe UI Semibold" pitchFamily="34" charset="0"/>
                <a:ea typeface="Segoe UI" pitchFamily="34" charset="0"/>
                <a:cs typeface="Segoe UI" pitchFamily="34" charset="0"/>
              </a:rPr>
              <a:t>Arduino</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Galileo is designed to be </a:t>
            </a:r>
            <a:r>
              <a:rPr lang="en-GB" sz="2400" dirty="0" err="1" smtClean="0">
                <a:latin typeface="Segoe UI" panose="020B0502040204020203" pitchFamily="34" charset="0"/>
                <a:ea typeface="Segoe UI" panose="020B0502040204020203" pitchFamily="34" charset="0"/>
                <a:cs typeface="Segoe UI" panose="020B0502040204020203" pitchFamily="34" charset="0"/>
              </a:rPr>
              <a:t>sw</a:t>
            </a:r>
            <a:r>
              <a:rPr lang="en-GB" sz="2400" dirty="0" smtClean="0">
                <a:latin typeface="Segoe UI" panose="020B0502040204020203" pitchFamily="34" charset="0"/>
                <a:ea typeface="Segoe UI" panose="020B0502040204020203" pitchFamily="34" charset="0"/>
                <a:cs typeface="Segoe UI" panose="020B0502040204020203" pitchFamily="34" charset="0"/>
              </a:rPr>
              <a:t>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hw</a:t>
            </a:r>
            <a:r>
              <a:rPr lang="en-GB" sz="2400" dirty="0" smtClean="0">
                <a:latin typeface="Segoe UI" panose="020B0502040204020203" pitchFamily="34" charset="0"/>
                <a:ea typeface="Segoe UI" panose="020B0502040204020203" pitchFamily="34" charset="0"/>
                <a:cs typeface="Segoe UI" panose="020B0502040204020203" pitchFamily="34" charset="0"/>
              </a:rPr>
              <a:t> compatible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Uno R3 boards.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can plug an extension shield on an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Uno R3, you can plug it on an Intel Galileo.</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reuse your scripts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X86 !</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But it’s also a full x86 processor (Pentium class).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So you can run tons of regular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x86 binaries !</a:t>
            </a:r>
          </a:p>
        </p:txBody>
      </p:sp>
    </p:spTree>
    <p:extLst>
      <p:ext uri="{BB962C8B-B14F-4D97-AF65-F5344CB8AC3E}">
        <p14:creationId xmlns:p14="http://schemas.microsoft.com/office/powerpoint/2010/main" val="333078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Linux </a:t>
            </a:r>
            <a:r>
              <a:rPr lang="fr-FR" dirty="0" err="1" smtClean="0">
                <a:solidFill>
                  <a:schemeClr val="tx1">
                    <a:lumMod val="75000"/>
                    <a:lumOff val="25000"/>
                  </a:schemeClr>
                </a:solidFill>
              </a:rPr>
              <a:t>Yocto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Full </a:t>
            </a:r>
            <a:r>
              <a:rPr lang="en-GB" sz="2400" dirty="0" err="1" smtClean="0">
                <a:solidFill>
                  <a:srgbClr val="00518E"/>
                </a:solidFill>
                <a:latin typeface="Segoe UI Semibold" pitchFamily="34" charset="0"/>
                <a:ea typeface="Segoe UI" pitchFamily="34" charset="0"/>
                <a:cs typeface="Segoe UI" pitchFamily="34" charset="0"/>
              </a:rPr>
              <a:t>linux</a:t>
            </a:r>
            <a:r>
              <a:rPr lang="en-GB" sz="2400" dirty="0" smtClean="0">
                <a:solidFill>
                  <a:srgbClr val="00518E"/>
                </a:solidFill>
                <a:latin typeface="Segoe UI Semibold" pitchFamily="34" charset="0"/>
                <a:ea typeface="Segoe UI" pitchFamily="34" charset="0"/>
                <a:cs typeface="Segoe UI" pitchFamily="34" charset="0"/>
              </a:rPr>
              <a:t> server</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 microcontroller based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can accept and run simple binaries compiled for it by the IDE. But Galileo is a lot more powerful and you have a </a:t>
            </a:r>
            <a:r>
              <a:rPr lang="en-GB" sz="2400" b="1" dirty="0" smtClean="0">
                <a:latin typeface="Segoe UI" panose="020B0502040204020203" pitchFamily="34" charset="0"/>
                <a:ea typeface="Segoe UI" panose="020B0502040204020203" pitchFamily="34" charset="0"/>
                <a:cs typeface="Segoe UI" panose="020B0502040204020203" pitchFamily="34" charset="0"/>
              </a:rPr>
              <a:t>full </a:t>
            </a:r>
            <a:r>
              <a:rPr lang="en-GB" sz="2400" b="1"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b="1" dirty="0" smtClean="0">
                <a:latin typeface="Segoe UI" panose="020B0502040204020203" pitchFamily="34" charset="0"/>
                <a:ea typeface="Segoe UI" panose="020B0502040204020203" pitchFamily="34" charset="0"/>
                <a:cs typeface="Segoe UI" panose="020B0502040204020203" pitchFamily="34" charset="0"/>
              </a:rPr>
              <a:t> system </a:t>
            </a:r>
            <a:r>
              <a:rPr lang="en-GB" sz="2400" dirty="0" smtClean="0">
                <a:latin typeface="Segoe UI" panose="020B0502040204020203" pitchFamily="34" charset="0"/>
                <a:ea typeface="Segoe UI" panose="020B0502040204020203" pitchFamily="34" charset="0"/>
                <a:cs typeface="Segoe UI" panose="020B0502040204020203" pitchFamily="34" charset="0"/>
              </a:rPr>
              <a:t>running on it.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There’s an </a:t>
            </a:r>
            <a:r>
              <a:rPr lang="en-GB" sz="2400" b="1" dirty="0" smtClean="0">
                <a:latin typeface="Segoe UI" panose="020B0502040204020203" pitchFamily="34" charset="0"/>
                <a:ea typeface="Segoe UI" panose="020B0502040204020203" pitchFamily="34" charset="0"/>
                <a:cs typeface="Segoe UI" panose="020B0502040204020203" pitchFamily="34" charset="0"/>
              </a:rPr>
              <a:t>Ethernet</a:t>
            </a:r>
            <a:r>
              <a:rPr lang="en-GB" sz="2400" dirty="0" smtClean="0">
                <a:latin typeface="Segoe UI" panose="020B0502040204020203" pitchFamily="34" charset="0"/>
                <a:ea typeface="Segoe UI" panose="020B0502040204020203" pitchFamily="34" charset="0"/>
                <a:cs typeface="Segoe UI" panose="020B0502040204020203" pitchFamily="34" charset="0"/>
              </a:rPr>
              <a:t> port on the board,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to your Galileo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No need for an additional ARM processor shield for your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you already have a powerful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System-on-Chip.</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Build your own, write SD card, boot with grub</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a:t>
            </a:r>
            <a:r>
              <a:rPr lang="en-GB" sz="2400" dirty="0" err="1" smtClean="0">
                <a:latin typeface="Segoe UI" panose="020B0502040204020203" pitchFamily="34" charset="0"/>
                <a:ea typeface="Segoe UI" panose="020B0502040204020203" pitchFamily="34" charset="0"/>
                <a:cs typeface="Segoe UI" panose="020B0502040204020203" pitchFamily="34" charset="0"/>
              </a:rPr>
              <a:t>distrib</a:t>
            </a:r>
            <a:r>
              <a:rPr lang="en-GB" sz="2400" dirty="0" smtClean="0">
                <a:latin typeface="Segoe UI" panose="020B0502040204020203" pitchFamily="34" charset="0"/>
                <a:ea typeface="Segoe UI" panose="020B0502040204020203" pitchFamily="34" charset="0"/>
                <a:cs typeface="Segoe UI" panose="020B0502040204020203" pitchFamily="34" charset="0"/>
              </a:rPr>
              <a:t> is </a:t>
            </a:r>
            <a:r>
              <a:rPr lang="en-GB" sz="2400" dirty="0" err="1" smtClean="0">
                <a:latin typeface="Segoe UI" panose="020B0502040204020203" pitchFamily="34" charset="0"/>
                <a:ea typeface="Segoe UI" panose="020B0502040204020203" pitchFamily="34" charset="0"/>
                <a:cs typeface="Segoe UI" panose="020B0502040204020203" pitchFamily="34" charset="0"/>
              </a:rPr>
              <a:t>Yocto</a:t>
            </a:r>
            <a:r>
              <a:rPr lang="en-GB" sz="2400" dirty="0" smtClean="0">
                <a:latin typeface="Segoe UI" panose="020B0502040204020203" pitchFamily="34" charset="0"/>
                <a:ea typeface="Segoe UI" panose="020B0502040204020203" pitchFamily="34" charset="0"/>
                <a:cs typeface="Segoe UI" panose="020B0502040204020203" pitchFamily="34" charset="0"/>
              </a:rPr>
              <a:t>, it’s open, you can rebuild your system yourself, write on a SD card and boot from it (grub).</a:t>
            </a:r>
          </a:p>
        </p:txBody>
      </p:sp>
    </p:spTree>
    <p:extLst>
      <p:ext uri="{BB962C8B-B14F-4D97-AF65-F5344CB8AC3E}">
        <p14:creationId xmlns:p14="http://schemas.microsoft.com/office/powerpoint/2010/main" val="881629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en-US" sz="4000" dirty="0" smtClean="0">
                <a:solidFill>
                  <a:srgbClr val="00518E"/>
                </a:solidFill>
                <a:latin typeface="Segoe UI Semibold" pitchFamily="34" charset="0"/>
              </a:rPr>
              <a:t>IO</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319929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Storage and IO</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sz="2400" dirty="0">
                <a:solidFill>
                  <a:srgbClr val="00518E"/>
                </a:solidFill>
                <a:latin typeface="Segoe UI Semibold" pitchFamily="34" charset="0"/>
                <a:ea typeface="Segoe UI" pitchFamily="34" charset="0"/>
                <a:cs typeface="Segoe UI" pitchFamily="34" charset="0"/>
              </a:rPr>
              <a:t>Micro SD slot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Insert here an SD card with a embedded Linux image ! You can custom your own Linux configuration and run it on the board.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solidFill>
                  <a:srgbClr val="00518E"/>
                </a:solidFill>
                <a:latin typeface="Segoe UI Semibold" pitchFamily="34" charset="0"/>
                <a:ea typeface="Segoe UI" pitchFamily="34" charset="0"/>
                <a:cs typeface="Segoe UI" pitchFamily="34" charset="0"/>
              </a:rPr>
              <a:t>Mini PCI Express </a:t>
            </a:r>
            <a:r>
              <a:rPr lang="en-GB" sz="2400" dirty="0" smtClean="0">
                <a:solidFill>
                  <a:srgbClr val="00518E"/>
                </a:solidFill>
                <a:latin typeface="Segoe UI Semibold" pitchFamily="34" charset="0"/>
                <a:ea typeface="Segoe UI" pitchFamily="34" charset="0"/>
                <a:cs typeface="Segoe UI" pitchFamily="34" charset="0"/>
              </a:rPr>
              <a:t>slot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Located on the bottom side of the board, this slot allow you to plug any compatible mini PCI express card to use it with your Linux system. Commonly, we like to plug here a </a:t>
            </a:r>
            <a:r>
              <a:rPr lang="en-GB" sz="2400" dirty="0" err="1">
                <a:latin typeface="Segoe UI" panose="020B0502040204020203" pitchFamily="34" charset="0"/>
                <a:ea typeface="Segoe UI" panose="020B0502040204020203" pitchFamily="34" charset="0"/>
                <a:cs typeface="Segoe UI" panose="020B0502040204020203" pitchFamily="34" charset="0"/>
              </a:rPr>
              <a:t>WiFi</a:t>
            </a:r>
            <a:r>
              <a:rPr lang="en-GB" sz="2400" dirty="0">
                <a:latin typeface="Segoe UI" panose="020B0502040204020203" pitchFamily="34" charset="0"/>
                <a:ea typeface="Segoe UI" panose="020B0502040204020203" pitchFamily="34" charset="0"/>
                <a:cs typeface="Segoe UI" panose="020B0502040204020203" pitchFamily="34" charset="0"/>
              </a:rPr>
              <a:t> or Bluetooth or GSM adaptor.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itchFamily="34" charset="0"/>
                <a:ea typeface="Segoe UI" pitchFamily="34" charset="0"/>
                <a:cs typeface="Segoe UI" pitchFamily="34" charset="0"/>
              </a:rPr>
              <a:t>RS232 – Serial port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 usually use USB or </a:t>
            </a:r>
            <a:r>
              <a:rPr lang="en-GB" sz="2400" dirty="0" err="1" smtClean="0">
                <a:latin typeface="Segoe UI" panose="020B0502040204020203" pitchFamily="34" charset="0"/>
                <a:ea typeface="Segoe UI" panose="020B0502040204020203" pitchFamily="34" charset="0"/>
                <a:cs typeface="Segoe UI" panose="020B0502040204020203" pitchFamily="34" charset="0"/>
              </a:rPr>
              <a:t>ethernet</a:t>
            </a:r>
            <a:r>
              <a:rPr lang="en-GB" sz="2400" dirty="0" smtClean="0">
                <a:latin typeface="Segoe UI" panose="020B0502040204020203" pitchFamily="34" charset="0"/>
                <a:ea typeface="Segoe UI" panose="020B0502040204020203" pitchFamily="34" charset="0"/>
                <a:cs typeface="Segoe UI" panose="020B0502040204020203" pitchFamily="34" charset="0"/>
              </a:rPr>
              <a:t> to access the board, but there’s a </a:t>
            </a:r>
            <a:r>
              <a:rPr lang="en-GB" sz="2400" dirty="0">
                <a:latin typeface="Segoe UI" panose="020B0502040204020203" pitchFamily="34" charset="0"/>
                <a:ea typeface="Segoe UI" panose="020B0502040204020203" pitchFamily="34" charset="0"/>
                <a:cs typeface="Segoe UI" panose="020B0502040204020203" pitchFamily="34" charset="0"/>
              </a:rPr>
              <a:t>serial port too </a:t>
            </a:r>
            <a:r>
              <a:rPr lang="en-GB" sz="2400" dirty="0" smtClean="0">
                <a:latin typeface="Segoe UI" panose="020B0502040204020203" pitchFamily="34" charset="0"/>
                <a:ea typeface="Segoe UI" panose="020B0502040204020203" pitchFamily="34" charset="0"/>
                <a:cs typeface="Segoe UI" panose="020B0502040204020203" pitchFamily="34" charset="0"/>
              </a:rPr>
              <a:t>(you may need </a:t>
            </a:r>
            <a:r>
              <a:rPr lang="en-GB" sz="2400" dirty="0">
                <a:latin typeface="Segoe UI" panose="020B0502040204020203" pitchFamily="34" charset="0"/>
                <a:ea typeface="Segoe UI" panose="020B0502040204020203" pitchFamily="34" charset="0"/>
                <a:cs typeface="Segoe UI" panose="020B0502040204020203" pitchFamily="34" charset="0"/>
              </a:rPr>
              <a:t>an UART-USB adaptor)</a:t>
            </a:r>
          </a:p>
        </p:txBody>
      </p:sp>
    </p:spTree>
    <p:extLst>
      <p:ext uri="{BB962C8B-B14F-4D97-AF65-F5344CB8AC3E}">
        <p14:creationId xmlns:p14="http://schemas.microsoft.com/office/powerpoint/2010/main" val="671240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USB</a:t>
            </a:r>
            <a:endParaRPr lang="fr-FR"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smtClean="0">
                <a:solidFill>
                  <a:srgbClr val="00518E"/>
                </a:solidFill>
                <a:latin typeface="Segoe UI Semibold" pitchFamily="34" charset="0"/>
                <a:ea typeface="Segoe UI" pitchFamily="34" charset="0"/>
                <a:cs typeface="Segoe UI" pitchFamily="34" charset="0"/>
              </a:rPr>
              <a:t>USB Client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Connector you have to use to plug the board to your computer. The board will act as a client for your computer (your board is a device for your computer). </a:t>
            </a: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solidFill>
                  <a:srgbClr val="00518E"/>
                </a:solidFill>
                <a:latin typeface="Segoe UI Semibold" panose="020B0702040204020203" pitchFamily="34" charset="0"/>
                <a:ea typeface="Segoe UI" panose="020B0502040204020203" pitchFamily="34" charset="0"/>
                <a:cs typeface="Segoe UI Semibold" panose="020B0702040204020203" pitchFamily="34" charset="0"/>
              </a:rPr>
              <a:t>USB Host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The board will act as a host with this connector. You can connect here a keyboard, a mouse or even a smartphone</a:t>
            </a:r>
            <a:r>
              <a:rPr lang="en-GB" sz="2400" dirty="0" smtClean="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693852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Semibold</vt:lpstr>
      <vt:lpstr>Office Theme</vt:lpstr>
      <vt:lpstr>Intel Do-It-Yourself Challenge Intel Galileo and Edison</vt:lpstr>
      <vt:lpstr>Intel Galileo ? Arduino ?</vt:lpstr>
      <vt:lpstr>Intel Galileo / Arduino R3</vt:lpstr>
      <vt:lpstr>Processors and IO</vt:lpstr>
      <vt:lpstr>Compatiblity</vt:lpstr>
      <vt:lpstr>Linux Yocto</vt:lpstr>
      <vt:lpstr>IO</vt:lpstr>
      <vt:lpstr>Storage and IO</vt:lpstr>
      <vt:lpstr>USB</vt:lpstr>
      <vt:lpstr>Network</vt:lpstr>
      <vt:lpstr>IO</vt:lpstr>
      <vt:lpstr>PowerPoint Presentation</vt:lpstr>
      <vt:lpstr>Potential</vt:lpstr>
      <vt:lpstr>Arduino + x86 server !</vt:lpstr>
      <vt:lpstr>Focus on linux</vt:lpstr>
      <vt:lpstr>Intel Edison</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2014-02-20T16:55:44Z</dcterms:created>
  <dcterms:modified xsi:type="dcterms:W3CDTF">2014-02-20T16:55:51Z</dcterms:modified>
</cp:coreProperties>
</file>