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sldIdLst>
    <p:sldId id="256" r:id="rId2"/>
    <p:sldId id="294" r:id="rId3"/>
    <p:sldId id="295" r:id="rId4"/>
    <p:sldId id="282" r:id="rId5"/>
    <p:sldId id="299" r:id="rId6"/>
    <p:sldId id="296" r:id="rId7"/>
    <p:sldId id="300" r:id="rId8"/>
    <p:sldId id="301" r:id="rId9"/>
    <p:sldId id="258" r:id="rId10"/>
    <p:sldId id="259"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1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158"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2/20/2014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2/20/2014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2/20/2014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nodejs.org/"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insidehpc.com/images/intelS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152400" y="1676400"/>
            <a:ext cx="8458200" cy="1470025"/>
          </a:xfrm>
        </p:spPr>
        <p:txBody>
          <a:bodyPr>
            <a:normAutofit/>
          </a:bodyPr>
          <a:lstStyle/>
          <a:p>
            <a:pPr algn="r"/>
            <a:r>
              <a:rPr lang="en-US" sz="3800" dirty="0" smtClean="0">
                <a:solidFill>
                  <a:schemeClr val="tx1">
                    <a:lumMod val="75000"/>
                    <a:lumOff val="25000"/>
                  </a:schemeClr>
                </a:solidFill>
                <a:latin typeface="Segoe UI Semibold" pitchFamily="34" charset="0"/>
                <a:ea typeface="Segoe UI" pitchFamily="34" charset="0"/>
                <a:cs typeface="Segoe UI" pitchFamily="34" charset="0"/>
              </a:rPr>
              <a:t>Intel Do-It-Yourself Challenge</a:t>
            </a:r>
            <a:br>
              <a:rPr lang="en-US" sz="3800" dirty="0" smtClean="0">
                <a:solidFill>
                  <a:schemeClr val="tx1">
                    <a:lumMod val="75000"/>
                    <a:lumOff val="25000"/>
                  </a:schemeClr>
                </a:solidFill>
                <a:latin typeface="Segoe UI Semibold" pitchFamily="34" charset="0"/>
                <a:ea typeface="Segoe UI" pitchFamily="34" charset="0"/>
                <a:cs typeface="Segoe UI" pitchFamily="34" charset="0"/>
              </a:rPr>
            </a:br>
            <a:r>
              <a:rPr lang="en-US" sz="3800" dirty="0" smtClean="0">
                <a:solidFill>
                  <a:schemeClr val="tx1">
                    <a:lumMod val="75000"/>
                    <a:lumOff val="25000"/>
                  </a:schemeClr>
                </a:solidFill>
                <a:latin typeface="Segoe UI Semibold" pitchFamily="34" charset="0"/>
                <a:ea typeface="Segoe UI" pitchFamily="34" charset="0"/>
                <a:cs typeface="Segoe UI" pitchFamily="34" charset="0"/>
              </a:rPr>
              <a:t>node.js</a:t>
            </a:r>
            <a:endParaRPr lang="en-US" sz="3800" dirty="0">
              <a:solidFill>
                <a:schemeClr val="tx1">
                  <a:lumMod val="75000"/>
                  <a:lumOff val="25000"/>
                </a:schemeClr>
              </a:solidFill>
              <a:latin typeface="Segoe UI Semibold" pitchFamily="34" charset="0"/>
              <a:ea typeface="Segoe UI" pitchFamily="34" charset="0"/>
              <a:cs typeface="Segoe UI" pitchFamily="34" charset="0"/>
            </a:endParaRPr>
          </a:p>
        </p:txBody>
      </p:sp>
      <p:sp>
        <p:nvSpPr>
          <p:cNvPr id="3" name="Subtitle 2"/>
          <p:cNvSpPr>
            <a:spLocks noGrp="1"/>
          </p:cNvSpPr>
          <p:nvPr>
            <p:ph type="subTitle" idx="1"/>
          </p:nvPr>
        </p:nvSpPr>
        <p:spPr>
          <a:xfrm>
            <a:off x="1371600" y="3505200"/>
            <a:ext cx="7239000" cy="1752600"/>
          </a:xfrm>
        </p:spPr>
        <p:txBody>
          <a:bodyPr>
            <a:normAutofit/>
          </a:bodyPr>
          <a:lstStyle/>
          <a:p>
            <a:pPr algn="r"/>
            <a:r>
              <a:rPr lang="fr-FR" dirty="0" smtClean="0">
                <a:solidFill>
                  <a:srgbClr val="00518E"/>
                </a:solidFill>
                <a:latin typeface="Segoe UI Semibold" pitchFamily="34" charset="0"/>
                <a:ea typeface="Segoe UI" pitchFamily="34" charset="0"/>
                <a:cs typeface="Segoe UI" pitchFamily="34" charset="0"/>
              </a:rPr>
              <a:t>Nicolas Vailliet</a:t>
            </a:r>
            <a:r>
              <a:rPr lang="fr-FR" dirty="0" smtClean="0">
                <a:latin typeface="Segoe UI" pitchFamily="34" charset="0"/>
                <a:ea typeface="Segoe UI" pitchFamily="34" charset="0"/>
                <a:cs typeface="Segoe UI" pitchFamily="34" charset="0"/>
              </a:rPr>
              <a:t/>
            </a:r>
            <a:br>
              <a:rPr lang="fr-FR" dirty="0" smtClean="0">
                <a:latin typeface="Segoe UI" pitchFamily="34" charset="0"/>
                <a:ea typeface="Segoe UI" pitchFamily="34" charset="0"/>
                <a:cs typeface="Segoe UI" pitchFamily="34" charset="0"/>
              </a:rPr>
            </a:br>
            <a:r>
              <a:rPr lang="fr-FR" sz="1900" dirty="0" smtClean="0">
                <a:solidFill>
                  <a:schemeClr val="tx1">
                    <a:lumMod val="75000"/>
                    <a:lumOff val="25000"/>
                  </a:schemeClr>
                </a:solidFill>
                <a:latin typeface="Segoe UI" pitchFamily="34" charset="0"/>
                <a:ea typeface="Segoe UI" pitchFamily="34" charset="0"/>
                <a:cs typeface="Segoe UI" pitchFamily="34" charset="0"/>
              </a:rPr>
              <a:t>www.Intel-Software-Academic-Program.com</a:t>
            </a:r>
            <a:br>
              <a:rPr lang="fr-FR" sz="1900" dirty="0" smtClean="0">
                <a:solidFill>
                  <a:schemeClr val="tx1">
                    <a:lumMod val="75000"/>
                    <a:lumOff val="25000"/>
                  </a:schemeClr>
                </a:solidFill>
                <a:latin typeface="Segoe UI" pitchFamily="34" charset="0"/>
                <a:ea typeface="Segoe UI" pitchFamily="34" charset="0"/>
                <a:cs typeface="Segoe UI" pitchFamily="34" charset="0"/>
              </a:rPr>
            </a:br>
            <a:r>
              <a:rPr lang="fr-FR" sz="1900" dirty="0" smtClean="0">
                <a:solidFill>
                  <a:schemeClr val="tx1">
                    <a:lumMod val="75000"/>
                    <a:lumOff val="25000"/>
                  </a:schemeClr>
                </a:solidFill>
                <a:latin typeface="Segoe UI" pitchFamily="34" charset="0"/>
                <a:ea typeface="Segoe UI" pitchFamily="34" charset="0"/>
                <a:cs typeface="Segoe UI" pitchFamily="34" charset="0"/>
              </a:rPr>
              <a:t>paul.guermonprez@intel.com</a:t>
            </a:r>
            <a:br>
              <a:rPr lang="fr-FR" sz="1900" dirty="0" smtClean="0">
                <a:solidFill>
                  <a:schemeClr val="tx1">
                    <a:lumMod val="75000"/>
                    <a:lumOff val="25000"/>
                  </a:schemeClr>
                </a:solidFill>
                <a:latin typeface="Segoe UI" pitchFamily="34" charset="0"/>
                <a:ea typeface="Segoe UI" pitchFamily="34" charset="0"/>
                <a:cs typeface="Segoe UI" pitchFamily="34" charset="0"/>
              </a:rPr>
            </a:br>
            <a:r>
              <a:rPr lang="fr-FR" sz="1900" dirty="0" smtClean="0">
                <a:solidFill>
                  <a:schemeClr val="tx1">
                    <a:lumMod val="75000"/>
                    <a:lumOff val="25000"/>
                  </a:schemeClr>
                </a:solidFill>
                <a:latin typeface="Segoe UI" pitchFamily="34" charset="0"/>
                <a:ea typeface="Segoe UI" pitchFamily="34" charset="0"/>
                <a:cs typeface="Segoe UI" pitchFamily="34" charset="0"/>
              </a:rPr>
              <a:t>Intel Software</a:t>
            </a:r>
            <a:br>
              <a:rPr lang="fr-FR" sz="1900" dirty="0" smtClean="0">
                <a:solidFill>
                  <a:schemeClr val="tx1">
                    <a:lumMod val="75000"/>
                    <a:lumOff val="25000"/>
                  </a:schemeClr>
                </a:solidFill>
                <a:latin typeface="Segoe UI" pitchFamily="34" charset="0"/>
                <a:ea typeface="Segoe UI" pitchFamily="34" charset="0"/>
                <a:cs typeface="Segoe UI" pitchFamily="34" charset="0"/>
              </a:rPr>
            </a:br>
            <a:r>
              <a:rPr lang="fr-FR" sz="1900" dirty="0" smtClean="0">
                <a:solidFill>
                  <a:schemeClr val="tx1">
                    <a:lumMod val="75000"/>
                    <a:lumOff val="25000"/>
                  </a:schemeClr>
                </a:solidFill>
                <a:latin typeface="Segoe UI" pitchFamily="34" charset="0"/>
                <a:ea typeface="Segoe UI" pitchFamily="34" charset="0"/>
                <a:cs typeface="Segoe UI" pitchFamily="34" charset="0"/>
              </a:rPr>
              <a:t>2014-02-01</a:t>
            </a:r>
            <a:endParaRPr lang="en-GB" sz="1900" dirty="0">
              <a:solidFill>
                <a:schemeClr val="tx1">
                  <a:lumMod val="75000"/>
                  <a:lumOff val="25000"/>
                </a:schemeClr>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096588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smtClean="0">
                <a:solidFill>
                  <a:schemeClr val="tx1">
                    <a:lumMod val="75000"/>
                    <a:lumOff val="25000"/>
                  </a:schemeClr>
                </a:solidFill>
                <a:latin typeface="Segoe UI" pitchFamily="34" charset="0"/>
                <a:ea typeface="Segoe UI" pitchFamily="34" charset="0"/>
                <a:cs typeface="Segoe UI" pitchFamily="34" charset="0"/>
              </a:rPr>
              <a:t>License </a:t>
            </a:r>
            <a:r>
              <a:rPr lang="fr-FR" dirty="0" err="1" smtClean="0">
                <a:solidFill>
                  <a:schemeClr val="tx1">
                    <a:lumMod val="75000"/>
                    <a:lumOff val="25000"/>
                  </a:schemeClr>
                </a:solidFill>
                <a:latin typeface="Segoe UI" pitchFamily="34" charset="0"/>
                <a:ea typeface="Segoe UI" pitchFamily="34" charset="0"/>
                <a:cs typeface="Segoe UI" pitchFamily="34" charset="0"/>
              </a:rPr>
              <a:t>Creative</a:t>
            </a:r>
            <a:r>
              <a:rPr lang="fr-FR" dirty="0" smtClean="0">
                <a:solidFill>
                  <a:schemeClr val="tx1">
                    <a:lumMod val="75000"/>
                    <a:lumOff val="25000"/>
                  </a:schemeClr>
                </a:solidFill>
                <a:latin typeface="Segoe UI" pitchFamily="34" charset="0"/>
                <a:ea typeface="Segoe UI" pitchFamily="34" charset="0"/>
                <a:cs typeface="Segoe UI" pitchFamily="34" charset="0"/>
              </a:rPr>
              <a:t> Commons – By 3.0</a:t>
            </a:r>
            <a:endParaRPr lang="en-GB" dirty="0">
              <a:solidFill>
                <a:schemeClr val="tx1">
                  <a:lumMod val="75000"/>
                  <a:lumOff val="25000"/>
                </a:schemeClr>
              </a:solidFill>
              <a:latin typeface="Segoe UI" pitchFamily="34" charset="0"/>
              <a:ea typeface="Segoe UI" pitchFamily="34" charset="0"/>
              <a:cs typeface="Segoe UI" pitchFamily="34" charset="0"/>
            </a:endParaRPr>
          </a:p>
        </p:txBody>
      </p:sp>
      <p:sp>
        <p:nvSpPr>
          <p:cNvPr id="3" name="Content Placeholder 2"/>
          <p:cNvSpPr>
            <a:spLocks noGrp="1"/>
          </p:cNvSpPr>
          <p:nvPr>
            <p:ph idx="1"/>
          </p:nvPr>
        </p:nvSpPr>
        <p:spPr/>
        <p:txBody>
          <a:bodyPr>
            <a:normAutofit fontScale="47500" lnSpcReduction="20000"/>
          </a:bodyPr>
          <a:lstStyle/>
          <a:p>
            <a:pPr marL="0" indent="0">
              <a:buNone/>
            </a:pPr>
            <a:r>
              <a:rPr lang="en-GB" b="1" dirty="0">
                <a:solidFill>
                  <a:srgbClr val="00518E"/>
                </a:solidFill>
              </a:rPr>
              <a:t>You are free:</a:t>
            </a:r>
          </a:p>
          <a:p>
            <a:r>
              <a:rPr lang="en-GB" b="1" dirty="0">
                <a:solidFill>
                  <a:schemeClr val="tx1">
                    <a:lumMod val="75000"/>
                    <a:lumOff val="25000"/>
                  </a:schemeClr>
                </a:solidFill>
              </a:rPr>
              <a:t>to Share</a:t>
            </a:r>
            <a:r>
              <a:rPr lang="en-GB" dirty="0">
                <a:solidFill>
                  <a:schemeClr val="tx1">
                    <a:lumMod val="75000"/>
                    <a:lumOff val="25000"/>
                  </a:schemeClr>
                </a:solidFill>
              </a:rPr>
              <a:t> — to copy, distribute and transmit the work </a:t>
            </a:r>
          </a:p>
          <a:p>
            <a:r>
              <a:rPr lang="en-GB" b="1" dirty="0">
                <a:solidFill>
                  <a:schemeClr val="tx1">
                    <a:lumMod val="75000"/>
                    <a:lumOff val="25000"/>
                  </a:schemeClr>
                </a:solidFill>
              </a:rPr>
              <a:t>to Remix</a:t>
            </a:r>
            <a:r>
              <a:rPr lang="en-GB" dirty="0">
                <a:solidFill>
                  <a:schemeClr val="tx1">
                    <a:lumMod val="75000"/>
                    <a:lumOff val="25000"/>
                  </a:schemeClr>
                </a:solidFill>
              </a:rPr>
              <a:t> — to adapt the work </a:t>
            </a:r>
          </a:p>
          <a:p>
            <a:r>
              <a:rPr lang="en-GB" dirty="0">
                <a:solidFill>
                  <a:schemeClr val="tx1">
                    <a:lumMod val="75000"/>
                    <a:lumOff val="25000"/>
                  </a:schemeClr>
                </a:solidFill>
              </a:rPr>
              <a:t>to make commercial use of the work </a:t>
            </a:r>
            <a:endParaRPr lang="en-GB" dirty="0" smtClean="0">
              <a:solidFill>
                <a:schemeClr val="tx1">
                  <a:lumMod val="75000"/>
                  <a:lumOff val="25000"/>
                </a:schemeClr>
              </a:solidFill>
            </a:endParaRPr>
          </a:p>
          <a:p>
            <a:pPr marL="0" indent="0">
              <a:buNone/>
            </a:pPr>
            <a:r>
              <a:rPr lang="en-GB" b="1" dirty="0">
                <a:solidFill>
                  <a:srgbClr val="00518E"/>
                </a:solidFill>
              </a:rPr>
              <a:t>Under the following conditions</a:t>
            </a:r>
            <a:r>
              <a:rPr lang="en-GB" b="1" dirty="0" smtClean="0">
                <a:solidFill>
                  <a:srgbClr val="00518E"/>
                </a:solidFill>
              </a:rPr>
              <a:t>:</a:t>
            </a:r>
            <a:endParaRPr lang="en-GB" dirty="0">
              <a:solidFill>
                <a:srgbClr val="00518E"/>
              </a:solidFill>
            </a:endParaRPr>
          </a:p>
          <a:p>
            <a:r>
              <a:rPr lang="en-GB" b="1" dirty="0">
                <a:solidFill>
                  <a:schemeClr val="tx1">
                    <a:lumMod val="75000"/>
                    <a:lumOff val="25000"/>
                  </a:schemeClr>
                </a:solidFill>
              </a:rPr>
              <a:t>Attribution</a:t>
            </a:r>
            <a:r>
              <a:rPr lang="en-GB" dirty="0">
                <a:solidFill>
                  <a:schemeClr val="tx1">
                    <a:lumMod val="75000"/>
                    <a:lumOff val="25000"/>
                  </a:schemeClr>
                </a:solidFill>
              </a:rPr>
              <a:t> — You must attribute the work in the manner specified by the author or licensor (but not in any way that suggests that they endorse you or your use of the work</a:t>
            </a:r>
            <a:r>
              <a:rPr lang="en-GB" dirty="0" smtClean="0">
                <a:solidFill>
                  <a:schemeClr val="tx1">
                    <a:lumMod val="75000"/>
                    <a:lumOff val="25000"/>
                  </a:schemeClr>
                </a:solidFill>
              </a:rPr>
              <a:t>).</a:t>
            </a:r>
          </a:p>
          <a:p>
            <a:pPr marL="0" indent="0">
              <a:buNone/>
            </a:pPr>
            <a:r>
              <a:rPr lang="en-GB" b="1" dirty="0">
                <a:solidFill>
                  <a:srgbClr val="00518E"/>
                </a:solidFill>
              </a:rPr>
              <a:t>With the understanding that: </a:t>
            </a:r>
          </a:p>
          <a:p>
            <a:r>
              <a:rPr lang="en-GB" b="1" dirty="0">
                <a:solidFill>
                  <a:schemeClr val="tx1">
                    <a:lumMod val="75000"/>
                    <a:lumOff val="25000"/>
                  </a:schemeClr>
                </a:solidFill>
              </a:rPr>
              <a:t>Waiver</a:t>
            </a:r>
            <a:r>
              <a:rPr lang="en-GB" dirty="0">
                <a:solidFill>
                  <a:schemeClr val="tx1">
                    <a:lumMod val="75000"/>
                    <a:lumOff val="25000"/>
                  </a:schemeClr>
                </a:solidFill>
              </a:rPr>
              <a:t> — Any of the above conditions can be waived if you get permission from the copyright holder. </a:t>
            </a:r>
          </a:p>
          <a:p>
            <a:r>
              <a:rPr lang="en-GB" b="1" dirty="0">
                <a:solidFill>
                  <a:schemeClr val="tx1">
                    <a:lumMod val="75000"/>
                    <a:lumOff val="25000"/>
                  </a:schemeClr>
                </a:solidFill>
              </a:rPr>
              <a:t>Public Domain</a:t>
            </a:r>
            <a:r>
              <a:rPr lang="en-GB" dirty="0">
                <a:solidFill>
                  <a:schemeClr val="tx1">
                    <a:lumMod val="75000"/>
                    <a:lumOff val="25000"/>
                  </a:schemeClr>
                </a:solidFill>
              </a:rPr>
              <a:t> — Where the work or any of its elements is in the public domain under applicable law, that status is in no way affected by the license. </a:t>
            </a:r>
          </a:p>
          <a:p>
            <a:r>
              <a:rPr lang="en-GB" b="1" dirty="0">
                <a:solidFill>
                  <a:schemeClr val="tx1">
                    <a:lumMod val="75000"/>
                    <a:lumOff val="25000"/>
                  </a:schemeClr>
                </a:solidFill>
              </a:rPr>
              <a:t>Other Rights</a:t>
            </a:r>
            <a:r>
              <a:rPr lang="en-GB" dirty="0">
                <a:solidFill>
                  <a:schemeClr val="tx1">
                    <a:lumMod val="75000"/>
                    <a:lumOff val="25000"/>
                  </a:schemeClr>
                </a:solidFill>
              </a:rPr>
              <a:t> — In no way are any of the following rights affected by the license: </a:t>
            </a:r>
          </a:p>
          <a:p>
            <a:pPr lvl="1"/>
            <a:r>
              <a:rPr lang="en-GB" dirty="0">
                <a:solidFill>
                  <a:schemeClr val="tx1">
                    <a:lumMod val="75000"/>
                    <a:lumOff val="25000"/>
                  </a:schemeClr>
                </a:solidFill>
              </a:rPr>
              <a:t>Your fair dealing or fair use rights, or other applicable copyright exceptions and limitations; </a:t>
            </a:r>
          </a:p>
          <a:p>
            <a:pPr lvl="1"/>
            <a:r>
              <a:rPr lang="en-GB" dirty="0">
                <a:solidFill>
                  <a:schemeClr val="tx1">
                    <a:lumMod val="75000"/>
                    <a:lumOff val="25000"/>
                  </a:schemeClr>
                </a:solidFill>
              </a:rPr>
              <a:t>The author's moral rights; </a:t>
            </a:r>
          </a:p>
          <a:p>
            <a:pPr lvl="1"/>
            <a:r>
              <a:rPr lang="en-GB" dirty="0">
                <a:solidFill>
                  <a:schemeClr val="tx1">
                    <a:lumMod val="75000"/>
                    <a:lumOff val="25000"/>
                  </a:schemeClr>
                </a:solidFill>
              </a:rPr>
              <a:t>Rights other persons may have either in the work itself or in how the work is used, such as publicity or privacy rights. </a:t>
            </a:r>
          </a:p>
          <a:p>
            <a:r>
              <a:rPr lang="en-GB" b="1" dirty="0">
                <a:solidFill>
                  <a:schemeClr val="tx1">
                    <a:lumMod val="75000"/>
                    <a:lumOff val="25000"/>
                  </a:schemeClr>
                </a:solidFill>
              </a:rPr>
              <a:t>Notice</a:t>
            </a:r>
            <a:r>
              <a:rPr lang="en-GB" dirty="0">
                <a:solidFill>
                  <a:schemeClr val="tx1">
                    <a:lumMod val="75000"/>
                    <a:lumOff val="25000"/>
                  </a:schemeClr>
                </a:solidFill>
              </a:rPr>
              <a:t> — For any reuse or distribution, you must make clear to others the license terms of this work. The best way to do this is with a link to this web page. </a:t>
            </a:r>
            <a:endParaRPr lang="en-GB" dirty="0" smtClean="0">
              <a:solidFill>
                <a:schemeClr val="tx1">
                  <a:lumMod val="75000"/>
                  <a:lumOff val="25000"/>
                </a:schemeClr>
              </a:solidFill>
            </a:endParaRPr>
          </a:p>
          <a:p>
            <a:endParaRPr lang="fr-FR" dirty="0">
              <a:solidFill>
                <a:schemeClr val="tx1">
                  <a:lumMod val="75000"/>
                  <a:lumOff val="25000"/>
                </a:schemeClr>
              </a:solidFill>
            </a:endParaRPr>
          </a:p>
          <a:p>
            <a:pPr marL="0" indent="0" algn="ctr">
              <a:buNone/>
            </a:pPr>
            <a:r>
              <a:rPr lang="en-GB" dirty="0">
                <a:solidFill>
                  <a:schemeClr val="tx1">
                    <a:lumMod val="75000"/>
                    <a:lumOff val="25000"/>
                  </a:schemeClr>
                </a:solidFill>
                <a:hlinkClick r:id="rId2"/>
              </a:rPr>
              <a:t>http://creativecommons.org/licenses/by/3.0</a:t>
            </a:r>
            <a:r>
              <a:rPr lang="en-GB" dirty="0" smtClean="0">
                <a:solidFill>
                  <a:schemeClr val="tx1">
                    <a:lumMod val="75000"/>
                    <a:lumOff val="25000"/>
                  </a:schemeClr>
                </a:solidFill>
                <a:hlinkClick r:id="rId2"/>
              </a:rPr>
              <a:t>/</a:t>
            </a:r>
            <a:endParaRPr lang="en-GB" dirty="0" smtClean="0">
              <a:solidFill>
                <a:schemeClr val="tx1">
                  <a:lumMod val="75000"/>
                  <a:lumOff val="25000"/>
                </a:schemeClr>
              </a:solidFill>
            </a:endParaRPr>
          </a:p>
          <a:p>
            <a:pPr marL="0" indent="0" algn="ctr">
              <a:buNone/>
            </a:pPr>
            <a:endParaRPr lang="en-GB" dirty="0">
              <a:solidFill>
                <a:schemeClr val="tx1">
                  <a:lumMod val="75000"/>
                  <a:lumOff val="25000"/>
                </a:schemeClr>
              </a:solidFill>
            </a:endParaRPr>
          </a:p>
        </p:txBody>
      </p:sp>
    </p:spTree>
    <p:extLst>
      <p:ext uri="{BB962C8B-B14F-4D97-AF65-F5344CB8AC3E}">
        <p14:creationId xmlns:p14="http://schemas.microsoft.com/office/powerpoint/2010/main" val="718505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nsidehpc.com/images/intelS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dirty="0" err="1" smtClean="0">
                <a:solidFill>
                  <a:schemeClr val="tx1">
                    <a:lumMod val="75000"/>
                    <a:lumOff val="25000"/>
                  </a:schemeClr>
                </a:solidFill>
              </a:rPr>
              <a:t>Why</a:t>
            </a:r>
            <a:r>
              <a:rPr lang="fr-FR" dirty="0" smtClean="0">
                <a:solidFill>
                  <a:schemeClr val="tx1">
                    <a:lumMod val="75000"/>
                    <a:lumOff val="25000"/>
                  </a:schemeClr>
                </a:solidFill>
              </a:rPr>
              <a:t> </a:t>
            </a:r>
            <a:r>
              <a:rPr lang="fr-FR" dirty="0" err="1" smtClean="0">
                <a:solidFill>
                  <a:schemeClr val="tx1">
                    <a:lumMod val="75000"/>
                    <a:lumOff val="25000"/>
                  </a:schemeClr>
                </a:solidFill>
              </a:rPr>
              <a:t>OpenCV</a:t>
            </a:r>
            <a:r>
              <a:rPr lang="fr-FR" dirty="0" smtClean="0">
                <a:solidFill>
                  <a:schemeClr val="tx1">
                    <a:lumMod val="75000"/>
                    <a:lumOff val="25000"/>
                  </a:schemeClr>
                </a:solidFill>
              </a:rPr>
              <a:t> and node.js ?</a:t>
            </a:r>
            <a:endParaRPr lang="fr-FR" dirty="0">
              <a:solidFill>
                <a:schemeClr val="tx1">
                  <a:lumMod val="75000"/>
                  <a:lumOff val="25000"/>
                </a:schemeClr>
              </a:solidFill>
            </a:endParaRPr>
          </a:p>
        </p:txBody>
      </p:sp>
      <p:sp>
        <p:nvSpPr>
          <p:cNvPr id="3" name="Content Placeholder 2"/>
          <p:cNvSpPr>
            <a:spLocks noGrp="1"/>
          </p:cNvSpPr>
          <p:nvPr>
            <p:ph idx="1"/>
          </p:nvPr>
        </p:nvSpPr>
        <p:spPr>
          <a:xfrm>
            <a:off x="457200" y="1600200"/>
            <a:ext cx="8229600" cy="4800600"/>
          </a:xfrm>
        </p:spPr>
        <p:txBody>
          <a:bodyPr>
            <a:normAutofit fontScale="92500" lnSpcReduction="10000"/>
          </a:bodyPr>
          <a:lstStyle/>
          <a:p>
            <a:pPr marL="0" indent="0">
              <a:buNone/>
            </a:pPr>
            <a:r>
              <a:rPr lang="fr-FR" sz="2400" dirty="0" err="1" smtClean="0">
                <a:solidFill>
                  <a:srgbClr val="00518E"/>
                </a:solidFill>
                <a:latin typeface="Segoe UI Semibold" pitchFamily="34" charset="0"/>
                <a:ea typeface="Segoe UI" pitchFamily="34" charset="0"/>
                <a:cs typeface="Segoe UI" pitchFamily="34" charset="0"/>
              </a:rPr>
              <a:t>Arduino</a:t>
            </a:r>
            <a:r>
              <a:rPr lang="fr-FR" sz="2400" dirty="0" smtClean="0">
                <a:solidFill>
                  <a:srgbClr val="00518E"/>
                </a:solidFill>
                <a:latin typeface="Segoe UI Semibold" pitchFamily="34" charset="0"/>
                <a:ea typeface="Segoe UI" pitchFamily="34" charset="0"/>
                <a:cs typeface="Segoe UI" pitchFamily="34" charset="0"/>
              </a:rPr>
              <a:t> … and more</a:t>
            </a:r>
            <a:endParaRPr lang="fr-FR" sz="2400" dirty="0">
              <a:solidFill>
                <a:srgbClr val="00518E"/>
              </a:solidFill>
              <a:latin typeface="Segoe UI Semibold" pitchFamily="34" charset="0"/>
              <a:ea typeface="Segoe UI" pitchFamily="34" charset="0"/>
              <a:cs typeface="Segoe UI" pitchFamily="34" charset="0"/>
            </a:endParaRP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The typical way to use an </a:t>
            </a:r>
            <a:r>
              <a:rPr lang="en-GB" sz="2400" dirty="0" err="1" smtClean="0">
                <a:latin typeface="Segoe UI" panose="020B0502040204020203" pitchFamily="34" charset="0"/>
                <a:ea typeface="Segoe UI" panose="020B0502040204020203" pitchFamily="34" charset="0"/>
                <a:cs typeface="Segoe UI" panose="020B0502040204020203" pitchFamily="34" charset="0"/>
              </a:rPr>
              <a:t>Arduino</a:t>
            </a:r>
            <a:r>
              <a:rPr lang="en-GB" sz="2400" dirty="0" smtClean="0">
                <a:latin typeface="Segoe UI" panose="020B0502040204020203" pitchFamily="34" charset="0"/>
                <a:ea typeface="Segoe UI" panose="020B0502040204020203" pitchFamily="34" charset="0"/>
                <a:cs typeface="Segoe UI" panose="020B0502040204020203" pitchFamily="34" charset="0"/>
              </a:rPr>
              <a:t> board is to compile and upload sketches. But the Galileo has a powerful Quark processor with Ethernet and </a:t>
            </a:r>
            <a:r>
              <a:rPr lang="en-GB" sz="2400" dirty="0" err="1" smtClean="0">
                <a:latin typeface="Segoe UI" panose="020B0502040204020203" pitchFamily="34" charset="0"/>
                <a:ea typeface="Segoe UI" panose="020B0502040204020203" pitchFamily="34" charset="0"/>
                <a:cs typeface="Segoe UI" panose="020B0502040204020203" pitchFamily="34" charset="0"/>
              </a:rPr>
              <a:t>WiFi</a:t>
            </a:r>
            <a:r>
              <a:rPr lang="en-GB" sz="2400" dirty="0" smtClean="0">
                <a:latin typeface="Segoe UI" panose="020B0502040204020203" pitchFamily="34" charset="0"/>
                <a:ea typeface="Segoe UI" panose="020B0502040204020203" pitchFamily="34" charset="0"/>
                <a:cs typeface="Segoe UI" panose="020B0502040204020203" pitchFamily="34" charset="0"/>
              </a:rPr>
              <a:t> links.</a:t>
            </a:r>
          </a:p>
          <a:p>
            <a:pPr marL="0" indent="0">
              <a:buNone/>
            </a:pPr>
            <a:endParaRPr lang="en-GB"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fr-FR" sz="2400" dirty="0" smtClean="0">
                <a:solidFill>
                  <a:srgbClr val="00518E"/>
                </a:solidFill>
                <a:latin typeface="Segoe UI Semibold" pitchFamily="34" charset="0"/>
                <a:ea typeface="Segoe UI" pitchFamily="34" charset="0"/>
                <a:cs typeface="Segoe UI" pitchFamily="34" charset="0"/>
              </a:rPr>
              <a:t>Processor</a:t>
            </a:r>
            <a:endParaRPr lang="fr-FR" sz="2400" dirty="0">
              <a:solidFill>
                <a:srgbClr val="00518E"/>
              </a:solidFill>
              <a:latin typeface="Segoe UI Semibold" pitchFamily="34" charset="0"/>
              <a:ea typeface="Segoe UI" pitchFamily="34" charset="0"/>
              <a:cs typeface="Segoe UI" pitchFamily="34" charset="0"/>
            </a:endParaRP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With a fast processor, you can process images, sound, data from sensors on the board itself. Here we’ll use the computer vision library </a:t>
            </a:r>
            <a:r>
              <a:rPr lang="en-GB" sz="2400" dirty="0" err="1" smtClean="0">
                <a:latin typeface="Segoe UI" panose="020B0502040204020203" pitchFamily="34" charset="0"/>
                <a:ea typeface="Segoe UI" panose="020B0502040204020203" pitchFamily="34" charset="0"/>
                <a:cs typeface="Segoe UI" panose="020B0502040204020203" pitchFamily="34" charset="0"/>
              </a:rPr>
              <a:t>OpenCV</a:t>
            </a:r>
            <a:r>
              <a:rPr lang="en-GB" sz="2400" dirty="0" smtClean="0">
                <a:latin typeface="Segoe UI" panose="020B0502040204020203" pitchFamily="34" charset="0"/>
                <a:ea typeface="Segoe UI" panose="020B0502040204020203" pitchFamily="34" charset="0"/>
                <a:cs typeface="Segoe UI" panose="020B0502040204020203" pitchFamily="34" charset="0"/>
              </a:rPr>
              <a:t>.</a:t>
            </a:r>
            <a:br>
              <a:rPr lang="en-GB" sz="2400" dirty="0" smtClean="0">
                <a:latin typeface="Segoe UI" panose="020B0502040204020203" pitchFamily="34" charset="0"/>
                <a:ea typeface="Segoe UI" panose="020B0502040204020203" pitchFamily="34" charset="0"/>
                <a:cs typeface="Segoe UI" panose="020B0502040204020203" pitchFamily="34" charset="0"/>
              </a:rPr>
            </a:br>
            <a:r>
              <a:rPr lang="en-GB" sz="2400" dirty="0" smtClean="0">
                <a:latin typeface="Segoe UI" panose="020B0502040204020203" pitchFamily="34" charset="0"/>
                <a:ea typeface="Segoe UI" panose="020B0502040204020203" pitchFamily="34" charset="0"/>
                <a:cs typeface="Segoe UI" panose="020B0502040204020203" pitchFamily="34" charset="0"/>
              </a:rPr>
              <a:t>Originally developed by Intel, it is now Open Source.</a:t>
            </a:r>
          </a:p>
          <a:p>
            <a:pPr marL="0" indent="0">
              <a:buNone/>
            </a:pPr>
            <a:endParaRPr lang="en-GB"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fr-FR" sz="2400" dirty="0" smtClean="0">
                <a:solidFill>
                  <a:srgbClr val="00518E"/>
                </a:solidFill>
                <a:latin typeface="Segoe UI Semibold" pitchFamily="34" charset="0"/>
                <a:ea typeface="Segoe UI" pitchFamily="34" charset="0"/>
                <a:cs typeface="Segoe UI" pitchFamily="34" charset="0"/>
              </a:rPr>
              <a:t>Network</a:t>
            </a:r>
            <a:endParaRPr lang="fr-FR" sz="2400" dirty="0">
              <a:solidFill>
                <a:srgbClr val="00518E"/>
              </a:solidFill>
              <a:latin typeface="Segoe UI Semibold" pitchFamily="34" charset="0"/>
              <a:ea typeface="Segoe UI" pitchFamily="34" charset="0"/>
              <a:cs typeface="Segoe UI" pitchFamily="34" charset="0"/>
            </a:endParaRP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We’ll use the node.js framework to use</a:t>
            </a:r>
            <a:r>
              <a:rPr lang="en-GB" sz="2400" dirty="0">
                <a:latin typeface="Segoe UI" panose="020B0502040204020203" pitchFamily="34" charset="0"/>
                <a:ea typeface="Segoe UI" panose="020B0502040204020203" pitchFamily="34" charset="0"/>
                <a:cs typeface="Segoe UI" panose="020B0502040204020203" pitchFamily="34" charset="0"/>
              </a:rPr>
              <a:t> </a:t>
            </a:r>
            <a:r>
              <a:rPr lang="en-GB" sz="2400" dirty="0" smtClean="0">
                <a:latin typeface="Segoe UI" panose="020B0502040204020203" pitchFamily="34" charset="0"/>
                <a:ea typeface="Segoe UI" panose="020B0502040204020203" pitchFamily="34" charset="0"/>
                <a:cs typeface="Segoe UI" panose="020B0502040204020203" pitchFamily="34" charset="0"/>
              </a:rPr>
              <a:t>network</a:t>
            </a:r>
            <a:br>
              <a:rPr lang="en-GB" sz="2400" dirty="0" smtClean="0">
                <a:latin typeface="Segoe UI" panose="020B0502040204020203" pitchFamily="34" charset="0"/>
                <a:ea typeface="Segoe UI" panose="020B0502040204020203" pitchFamily="34" charset="0"/>
                <a:cs typeface="Segoe UI" panose="020B0502040204020203" pitchFamily="34" charset="0"/>
              </a:rPr>
            </a:br>
            <a:r>
              <a:rPr lang="en-GB" sz="2400" dirty="0" smtClean="0">
                <a:latin typeface="Segoe UI" panose="020B0502040204020203" pitchFamily="34" charset="0"/>
                <a:ea typeface="Segoe UI" panose="020B0502040204020203" pitchFamily="34" charset="0"/>
                <a:cs typeface="Segoe UI" panose="020B0502040204020203" pitchFamily="34" charset="0"/>
              </a:rPr>
              <a:t>capabilities. Node.js is built on the Chrome JS runtime.</a:t>
            </a:r>
          </a:p>
        </p:txBody>
      </p:sp>
    </p:spTree>
    <p:extLst>
      <p:ext uri="{BB962C8B-B14F-4D97-AF65-F5344CB8AC3E}">
        <p14:creationId xmlns:p14="http://schemas.microsoft.com/office/powerpoint/2010/main" val="21258772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nsidehpc.com/images/intelS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dirty="0" err="1" smtClean="0">
                <a:solidFill>
                  <a:schemeClr val="tx1">
                    <a:lumMod val="75000"/>
                    <a:lumOff val="25000"/>
                  </a:schemeClr>
                </a:solidFill>
              </a:rPr>
              <a:t>You’ll</a:t>
            </a:r>
            <a:r>
              <a:rPr lang="fr-FR" dirty="0" smtClean="0">
                <a:solidFill>
                  <a:schemeClr val="tx1">
                    <a:lumMod val="75000"/>
                    <a:lumOff val="25000"/>
                  </a:schemeClr>
                </a:solidFill>
              </a:rPr>
              <a:t> </a:t>
            </a:r>
            <a:r>
              <a:rPr lang="fr-FR" dirty="0" err="1" smtClean="0">
                <a:solidFill>
                  <a:schemeClr val="tx1">
                    <a:lumMod val="75000"/>
                    <a:lumOff val="25000"/>
                  </a:schemeClr>
                </a:solidFill>
              </a:rPr>
              <a:t>need</a:t>
            </a:r>
            <a:endParaRPr lang="fr-FR" dirty="0">
              <a:solidFill>
                <a:schemeClr val="tx1">
                  <a:lumMod val="75000"/>
                  <a:lumOff val="25000"/>
                </a:schemeClr>
              </a:solidFill>
            </a:endParaRPr>
          </a:p>
        </p:txBody>
      </p:sp>
      <p:sp>
        <p:nvSpPr>
          <p:cNvPr id="3" name="Content Placeholder 2"/>
          <p:cNvSpPr>
            <a:spLocks noGrp="1"/>
          </p:cNvSpPr>
          <p:nvPr>
            <p:ph idx="1"/>
          </p:nvPr>
        </p:nvSpPr>
        <p:spPr>
          <a:xfrm>
            <a:off x="457200" y="1600200"/>
            <a:ext cx="8229600" cy="4800600"/>
          </a:xfrm>
        </p:spPr>
        <p:txBody>
          <a:bodyPr>
            <a:normAutofit/>
          </a:bodyPr>
          <a:lstStyle/>
          <a:p>
            <a:pPr marL="0" indent="0">
              <a:buNone/>
            </a:pPr>
            <a:r>
              <a:rPr lang="en-US" sz="2400" dirty="0" smtClean="0">
                <a:solidFill>
                  <a:srgbClr val="00518E"/>
                </a:solidFill>
                <a:latin typeface="Segoe UI Semibold" pitchFamily="34" charset="0"/>
                <a:ea typeface="Segoe UI" pitchFamily="34" charset="0"/>
                <a:cs typeface="Segoe UI" pitchFamily="34" charset="0"/>
              </a:rPr>
              <a:t>Ethernet and </a:t>
            </a:r>
            <a:r>
              <a:rPr lang="en-US" sz="2400" dirty="0" err="1" smtClean="0">
                <a:solidFill>
                  <a:srgbClr val="00518E"/>
                </a:solidFill>
                <a:latin typeface="Segoe UI Semibold" pitchFamily="34" charset="0"/>
                <a:ea typeface="Segoe UI" pitchFamily="34" charset="0"/>
                <a:cs typeface="Segoe UI" pitchFamily="34" charset="0"/>
              </a:rPr>
              <a:t>ssh</a:t>
            </a:r>
            <a:endParaRPr lang="en-US" sz="2400" dirty="0" smtClean="0">
              <a:solidFill>
                <a:srgbClr val="00518E"/>
              </a:solidFill>
              <a:latin typeface="Segoe UI Semibold" pitchFamily="34" charset="0"/>
              <a:ea typeface="Segoe UI" pitchFamily="34" charset="0"/>
              <a:cs typeface="Segoe UI" pitchFamily="34" charset="0"/>
            </a:endParaRPr>
          </a:p>
          <a:p>
            <a:pPr marL="0" indent="0">
              <a:buNone/>
            </a:pPr>
            <a:r>
              <a:rPr lang="en-US" sz="2400" dirty="0" smtClean="0">
                <a:latin typeface="Segoe UI" panose="020B0502040204020203" pitchFamily="34" charset="0"/>
                <a:ea typeface="Segoe UI" panose="020B0502040204020203" pitchFamily="34" charset="0"/>
                <a:cs typeface="Segoe UI" panose="020B0502040204020203" pitchFamily="34" charset="0"/>
              </a:rPr>
              <a:t>You’ll need a Galileo board with the network configured.</a:t>
            </a:r>
            <a:br>
              <a:rPr lang="en-US" sz="2400" dirty="0" smtClean="0">
                <a:latin typeface="Segoe UI" panose="020B0502040204020203" pitchFamily="34" charset="0"/>
                <a:ea typeface="Segoe UI" panose="020B0502040204020203" pitchFamily="34" charset="0"/>
                <a:cs typeface="Segoe UI" panose="020B0502040204020203" pitchFamily="34" charset="0"/>
              </a:rPr>
            </a:br>
            <a:r>
              <a:rPr lang="en-US" sz="2400" dirty="0" smtClean="0">
                <a:latin typeface="Segoe UI" panose="020B0502040204020203" pitchFamily="34" charset="0"/>
                <a:ea typeface="Segoe UI" panose="020B0502040204020203" pitchFamily="34" charset="0"/>
                <a:cs typeface="Segoe UI" panose="020B0502040204020203" pitchFamily="34" charset="0"/>
              </a:rPr>
              <a:t>You should be able to connect to the board with </a:t>
            </a:r>
            <a:r>
              <a:rPr lang="en-US" sz="2400" dirty="0" err="1" smtClean="0">
                <a:latin typeface="Segoe UI" panose="020B0502040204020203" pitchFamily="34" charset="0"/>
                <a:ea typeface="Segoe UI" panose="020B0502040204020203" pitchFamily="34" charset="0"/>
                <a:cs typeface="Segoe UI" panose="020B0502040204020203" pitchFamily="34" charset="0"/>
              </a:rPr>
              <a:t>ssh</a:t>
            </a:r>
            <a:r>
              <a:rPr lang="en-US" sz="2400" dirty="0" smtClean="0">
                <a:latin typeface="Segoe UI" panose="020B0502040204020203" pitchFamily="34" charset="0"/>
                <a:ea typeface="Segoe UI" panose="020B0502040204020203" pitchFamily="34" charset="0"/>
                <a:cs typeface="Segoe UI" panose="020B0502040204020203" pitchFamily="34" charset="0"/>
              </a:rPr>
              <a:t>.</a:t>
            </a:r>
            <a:br>
              <a:rPr lang="en-US" sz="2400" dirty="0" smtClean="0">
                <a:latin typeface="Segoe UI" panose="020B0502040204020203" pitchFamily="34" charset="0"/>
                <a:ea typeface="Segoe UI" panose="020B0502040204020203" pitchFamily="34" charset="0"/>
                <a:cs typeface="Segoe UI" panose="020B0502040204020203" pitchFamily="34" charset="0"/>
              </a:rPr>
            </a:br>
            <a:r>
              <a:rPr lang="en-US" sz="2400" dirty="0" smtClean="0">
                <a:latin typeface="Segoe UI" panose="020B0502040204020203" pitchFamily="34" charset="0"/>
                <a:ea typeface="Segoe UI" panose="020B0502040204020203" pitchFamily="34" charset="0"/>
                <a:cs typeface="Segoe UI" panose="020B0502040204020203" pitchFamily="34" charset="0"/>
              </a:rPr>
              <a:t>Both </a:t>
            </a:r>
            <a:r>
              <a:rPr lang="en-US" sz="2400" dirty="0" err="1" smtClean="0">
                <a:latin typeface="Segoe UI" panose="020B0502040204020203" pitchFamily="34" charset="0"/>
                <a:ea typeface="Segoe UI" panose="020B0502040204020203" pitchFamily="34" charset="0"/>
                <a:cs typeface="Segoe UI" panose="020B0502040204020203" pitchFamily="34" charset="0"/>
              </a:rPr>
              <a:t>WiFi</a:t>
            </a:r>
            <a:r>
              <a:rPr lang="en-US" sz="2400" dirty="0" smtClean="0">
                <a:latin typeface="Segoe UI" panose="020B0502040204020203" pitchFamily="34" charset="0"/>
                <a:ea typeface="Segoe UI" panose="020B0502040204020203" pitchFamily="34" charset="0"/>
                <a:cs typeface="Segoe UI" panose="020B0502040204020203" pitchFamily="34" charset="0"/>
              </a:rPr>
              <a:t> and Ethernet are OK.</a:t>
            </a:r>
            <a:br>
              <a:rPr lang="en-US" sz="2400" dirty="0" smtClean="0">
                <a:latin typeface="Segoe UI" panose="020B0502040204020203" pitchFamily="34" charset="0"/>
                <a:ea typeface="Segoe UI" panose="020B0502040204020203" pitchFamily="34" charset="0"/>
                <a:cs typeface="Segoe UI" panose="020B0502040204020203" pitchFamily="34" charset="0"/>
              </a:rPr>
            </a:br>
            <a:r>
              <a:rPr lang="en-US" sz="2400" dirty="0" smtClean="0">
                <a:latin typeface="Segoe UI" panose="020B0502040204020203" pitchFamily="34" charset="0"/>
                <a:ea typeface="Segoe UI" panose="020B0502040204020203" pitchFamily="34" charset="0"/>
                <a:cs typeface="Segoe UI" panose="020B0502040204020203" pitchFamily="34" charset="0"/>
              </a:rPr>
              <a:t>To transfer files between your PC and the board you can use the “</a:t>
            </a:r>
            <a:r>
              <a:rPr lang="en-US" sz="2400" dirty="0" err="1" smtClean="0">
                <a:latin typeface="Segoe UI" panose="020B0502040204020203" pitchFamily="34" charset="0"/>
                <a:ea typeface="Segoe UI" panose="020B0502040204020203" pitchFamily="34" charset="0"/>
                <a:cs typeface="Segoe UI" panose="020B0502040204020203" pitchFamily="34" charset="0"/>
              </a:rPr>
              <a:t>scp</a:t>
            </a:r>
            <a:r>
              <a:rPr lang="en-US" sz="2400" dirty="0" smtClean="0">
                <a:latin typeface="Segoe UI" panose="020B0502040204020203" pitchFamily="34" charset="0"/>
                <a:ea typeface="Segoe UI" panose="020B0502040204020203" pitchFamily="34" charset="0"/>
                <a:cs typeface="Segoe UI" panose="020B0502040204020203" pitchFamily="34" charset="0"/>
              </a:rPr>
              <a:t>” command on </a:t>
            </a:r>
            <a:r>
              <a:rPr lang="en-US" sz="2400" dirty="0" err="1" smtClean="0">
                <a:latin typeface="Segoe UI" panose="020B0502040204020203" pitchFamily="34" charset="0"/>
                <a:ea typeface="Segoe UI" panose="020B0502040204020203" pitchFamily="34" charset="0"/>
                <a:cs typeface="Segoe UI" panose="020B0502040204020203" pitchFamily="34" charset="0"/>
              </a:rPr>
              <a:t>linux</a:t>
            </a:r>
            <a:r>
              <a:rPr lang="en-US" sz="2400" dirty="0" smtClean="0">
                <a:latin typeface="Segoe UI" panose="020B0502040204020203" pitchFamily="34" charset="0"/>
                <a:ea typeface="Segoe UI" panose="020B0502040204020203" pitchFamily="34" charset="0"/>
                <a:cs typeface="Segoe UI" panose="020B0502040204020203" pitchFamily="34" charset="0"/>
              </a:rPr>
              <a:t> or </a:t>
            </a:r>
            <a:r>
              <a:rPr lang="en-US" sz="2400" dirty="0" err="1" smtClean="0">
                <a:latin typeface="Segoe UI" panose="020B0502040204020203" pitchFamily="34" charset="0"/>
                <a:ea typeface="Segoe UI" panose="020B0502040204020203" pitchFamily="34" charset="0"/>
                <a:cs typeface="Segoe UI" panose="020B0502040204020203" pitchFamily="34" charset="0"/>
              </a:rPr>
              <a:t>Filezilla</a:t>
            </a:r>
            <a:r>
              <a:rPr lang="en-US" sz="2400" dirty="0" smtClean="0">
                <a:latin typeface="Segoe UI" panose="020B0502040204020203" pitchFamily="34" charset="0"/>
                <a:ea typeface="Segoe UI" panose="020B0502040204020203" pitchFamily="34" charset="0"/>
                <a:cs typeface="Segoe UI" panose="020B0502040204020203" pitchFamily="34" charset="0"/>
              </a:rPr>
              <a:t> on Windows.</a:t>
            </a:r>
          </a:p>
          <a:p>
            <a:pPr marL="0" indent="0">
              <a:buNone/>
            </a:pPr>
            <a:endParaRPr lang="en-US" sz="2400" dirty="0" smtClean="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US" sz="2400" dirty="0" smtClean="0">
                <a:solidFill>
                  <a:srgbClr val="00518E"/>
                </a:solidFill>
                <a:latin typeface="Segoe UI Semibold" pitchFamily="34" charset="0"/>
                <a:ea typeface="Segoe UI" pitchFamily="34" charset="0"/>
                <a:cs typeface="Segoe UI" pitchFamily="34" charset="0"/>
              </a:rPr>
              <a:t>C/C++ development environment</a:t>
            </a:r>
          </a:p>
          <a:p>
            <a:pPr marL="0" indent="0">
              <a:buNone/>
            </a:pPr>
            <a:r>
              <a:rPr lang="en-US" sz="2400" dirty="0" smtClean="0">
                <a:latin typeface="Segoe UI" panose="020B0502040204020203" pitchFamily="34" charset="0"/>
                <a:ea typeface="Segoe UI" panose="020B0502040204020203" pitchFamily="34" charset="0"/>
                <a:cs typeface="Segoe UI" panose="020B0502040204020203" pitchFamily="34" charset="0"/>
              </a:rPr>
              <a:t>For </a:t>
            </a:r>
            <a:r>
              <a:rPr lang="en-US" sz="2400" dirty="0" err="1" smtClean="0">
                <a:latin typeface="Segoe UI" panose="020B0502040204020203" pitchFamily="34" charset="0"/>
                <a:ea typeface="Segoe UI" panose="020B0502040204020203" pitchFamily="34" charset="0"/>
                <a:cs typeface="Segoe UI" panose="020B0502040204020203" pitchFamily="34" charset="0"/>
              </a:rPr>
              <a:t>OpenCV</a:t>
            </a:r>
            <a:r>
              <a:rPr lang="en-US" sz="2400" dirty="0" smtClean="0">
                <a:latin typeface="Segoe UI" panose="020B0502040204020203" pitchFamily="34" charset="0"/>
                <a:ea typeface="Segoe UI" panose="020B0502040204020203" pitchFamily="34" charset="0"/>
                <a:cs typeface="Segoe UI" panose="020B0502040204020203" pitchFamily="34" charset="0"/>
              </a:rPr>
              <a:t> </a:t>
            </a:r>
            <a:r>
              <a:rPr lang="en-US" sz="2400" dirty="0">
                <a:latin typeface="Segoe UI" panose="020B0502040204020203" pitchFamily="34" charset="0"/>
                <a:ea typeface="Segoe UI" panose="020B0502040204020203" pitchFamily="34" charset="0"/>
                <a:cs typeface="Segoe UI" panose="020B0502040204020203" pitchFamily="34" charset="0"/>
              </a:rPr>
              <a:t>y</a:t>
            </a:r>
            <a:r>
              <a:rPr lang="en-US" sz="2400" dirty="0" smtClean="0">
                <a:latin typeface="Segoe UI" panose="020B0502040204020203" pitchFamily="34" charset="0"/>
                <a:ea typeface="Segoe UI" panose="020B0502040204020203" pitchFamily="34" charset="0"/>
                <a:cs typeface="Segoe UI" panose="020B0502040204020203" pitchFamily="34" charset="0"/>
              </a:rPr>
              <a:t>ou may edit, compile and execute on the Galileo itself. But it’s faster to develop on your computer and upload the binary to the Galileo for execution.</a:t>
            </a:r>
            <a:endParaRPr lang="en-US" sz="240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9384654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667000"/>
            <a:ext cx="8229600" cy="1143000"/>
          </a:xfrm>
        </p:spPr>
        <p:txBody>
          <a:bodyPr>
            <a:normAutofit/>
          </a:bodyPr>
          <a:lstStyle/>
          <a:p>
            <a:r>
              <a:rPr lang="pt-BR" sz="4000" dirty="0">
                <a:solidFill>
                  <a:srgbClr val="00518E"/>
                </a:solidFill>
                <a:latin typeface="Segoe UI Semibold" pitchFamily="34" charset="0"/>
              </a:rPr>
              <a:t>n</a:t>
            </a:r>
            <a:r>
              <a:rPr lang="pt-BR" sz="4000" dirty="0" smtClean="0">
                <a:solidFill>
                  <a:srgbClr val="00518E"/>
                </a:solidFill>
                <a:latin typeface="Segoe UI Semibold" pitchFamily="34" charset="0"/>
              </a:rPr>
              <a:t>ode.js</a:t>
            </a:r>
            <a:endParaRPr lang="en-US" sz="4000" dirty="0">
              <a:solidFill>
                <a:srgbClr val="00518E"/>
              </a:solidFill>
              <a:latin typeface="Segoe UI Semibold" pitchFamily="34" charset="0"/>
            </a:endParaRPr>
          </a:p>
        </p:txBody>
      </p:sp>
    </p:spTree>
    <p:extLst>
      <p:ext uri="{BB962C8B-B14F-4D97-AF65-F5344CB8AC3E}">
        <p14:creationId xmlns:p14="http://schemas.microsoft.com/office/powerpoint/2010/main" val="28259882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nsidehpc.com/images/intelS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dirty="0">
                <a:solidFill>
                  <a:schemeClr val="tx1">
                    <a:lumMod val="75000"/>
                    <a:lumOff val="25000"/>
                  </a:schemeClr>
                </a:solidFill>
              </a:rPr>
              <a:t>n</a:t>
            </a:r>
            <a:r>
              <a:rPr lang="fr-FR" dirty="0" smtClean="0">
                <a:solidFill>
                  <a:schemeClr val="tx1">
                    <a:lumMod val="75000"/>
                    <a:lumOff val="25000"/>
                  </a:schemeClr>
                </a:solidFill>
              </a:rPr>
              <a:t>ode.js Hello World</a:t>
            </a:r>
            <a:endParaRPr lang="fr-FR" dirty="0">
              <a:solidFill>
                <a:schemeClr val="tx1">
                  <a:lumMod val="75000"/>
                  <a:lumOff val="25000"/>
                </a:schemeClr>
              </a:solidFill>
            </a:endParaRPr>
          </a:p>
        </p:txBody>
      </p:sp>
      <p:sp>
        <p:nvSpPr>
          <p:cNvPr id="3" name="Content Placeholder 2"/>
          <p:cNvSpPr>
            <a:spLocks noGrp="1"/>
          </p:cNvSpPr>
          <p:nvPr>
            <p:ph idx="1"/>
          </p:nvPr>
        </p:nvSpPr>
        <p:spPr>
          <a:xfrm>
            <a:off x="457200" y="1600200"/>
            <a:ext cx="8229600" cy="4800600"/>
          </a:xfrm>
        </p:spPr>
        <p:txBody>
          <a:bodyPr>
            <a:normAutofit/>
          </a:bodyPr>
          <a:lstStyle/>
          <a:p>
            <a:pPr marL="0" indent="0">
              <a:buNone/>
            </a:pPr>
            <a:r>
              <a:rPr lang="en-US" sz="2400" dirty="0" smtClean="0">
                <a:solidFill>
                  <a:srgbClr val="00518E"/>
                </a:solidFill>
                <a:latin typeface="Segoe UI Semibold" pitchFamily="34" charset="0"/>
                <a:ea typeface="Segoe UI" pitchFamily="34" charset="0"/>
                <a:cs typeface="Segoe UI" pitchFamily="34" charset="0"/>
              </a:rPr>
              <a:t>Goal</a:t>
            </a:r>
            <a:endParaRPr lang="en-US" sz="2400" dirty="0">
              <a:solidFill>
                <a:srgbClr val="00518E"/>
              </a:solidFill>
              <a:latin typeface="Segoe UI Semibold" pitchFamily="34" charset="0"/>
              <a:ea typeface="Segoe UI" pitchFamily="34" charset="0"/>
              <a:cs typeface="Segoe UI" pitchFamily="34" charset="0"/>
            </a:endParaRPr>
          </a:p>
          <a:p>
            <a:pPr marL="0" indent="0">
              <a:buNone/>
            </a:pPr>
            <a:r>
              <a:rPr lang="en-US" sz="2400" dirty="0" smtClean="0">
                <a:latin typeface="Segoe UI" panose="020B0502040204020203" pitchFamily="34" charset="0"/>
                <a:ea typeface="Segoe UI" panose="020B0502040204020203" pitchFamily="34" charset="0"/>
                <a:cs typeface="Segoe UI" panose="020B0502040204020203" pitchFamily="34" charset="0"/>
              </a:rPr>
              <a:t>Node.js is a framework using the Chrome JavaScript runtime and used to communicate over networks.</a:t>
            </a:r>
          </a:p>
          <a:p>
            <a:pPr marL="0" indent="0">
              <a:buNone/>
            </a:pPr>
            <a:r>
              <a:rPr lang="en-US" sz="2400" dirty="0" smtClean="0">
                <a:latin typeface="Segoe UI" panose="020B0502040204020203" pitchFamily="34" charset="0"/>
                <a:ea typeface="Segoe UI" panose="020B0502040204020203" pitchFamily="34" charset="0"/>
                <a:cs typeface="Segoe UI" panose="020B0502040204020203" pitchFamily="34" charset="0"/>
              </a:rPr>
              <a:t>Here we’ll create a web server listening on a port and answering “</a:t>
            </a:r>
            <a:r>
              <a:rPr lang="en-US" sz="2400" dirty="0" err="1" smtClean="0">
                <a:latin typeface="Segoe UI" panose="020B0502040204020203" pitchFamily="34" charset="0"/>
                <a:ea typeface="Segoe UI" panose="020B0502040204020203" pitchFamily="34" charset="0"/>
                <a:cs typeface="Segoe UI" panose="020B0502040204020203" pitchFamily="34" charset="0"/>
              </a:rPr>
              <a:t>HelloWorld</a:t>
            </a:r>
            <a:r>
              <a:rPr lang="en-US" sz="2400" dirty="0" smtClean="0">
                <a:latin typeface="Segoe UI" panose="020B0502040204020203" pitchFamily="34" charset="0"/>
                <a:ea typeface="Segoe UI" panose="020B0502040204020203" pitchFamily="34" charset="0"/>
                <a:cs typeface="Segoe UI" panose="020B0502040204020203" pitchFamily="34" charset="0"/>
              </a:rPr>
              <a:t>” in your browser.</a:t>
            </a:r>
            <a:endParaRPr lang="en-US"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endParaRPr lang="en-US" sz="2400" dirty="0" smtClean="0">
              <a:solidFill>
                <a:srgbClr val="00518E"/>
              </a:solidFill>
              <a:latin typeface="Segoe UI Semibold" pitchFamily="34" charset="0"/>
              <a:ea typeface="Segoe UI" pitchFamily="34" charset="0"/>
              <a:cs typeface="Segoe UI" pitchFamily="34" charset="0"/>
            </a:endParaRPr>
          </a:p>
          <a:p>
            <a:pPr marL="0" indent="0">
              <a:buNone/>
            </a:pPr>
            <a:r>
              <a:rPr lang="en-US" sz="2400" dirty="0" smtClean="0">
                <a:solidFill>
                  <a:srgbClr val="00518E"/>
                </a:solidFill>
                <a:latin typeface="Segoe UI Semibold" pitchFamily="34" charset="0"/>
                <a:ea typeface="Segoe UI" pitchFamily="34" charset="0"/>
                <a:cs typeface="Segoe UI" pitchFamily="34" charset="0"/>
              </a:rPr>
              <a:t>Steps</a:t>
            </a:r>
            <a:endParaRPr lang="en-US" sz="2400" dirty="0">
              <a:solidFill>
                <a:srgbClr val="00518E"/>
              </a:solidFill>
              <a:latin typeface="Segoe UI Semibold" pitchFamily="34" charset="0"/>
              <a:ea typeface="Segoe UI" pitchFamily="34" charset="0"/>
              <a:cs typeface="Segoe UI" pitchFamily="34" charset="0"/>
            </a:endParaRPr>
          </a:p>
          <a:p>
            <a:pPr marL="0" indent="0">
              <a:buNone/>
            </a:pPr>
            <a:r>
              <a:rPr lang="en-US" sz="2400" dirty="0" smtClean="0">
                <a:latin typeface="Segoe UI" panose="020B0502040204020203" pitchFamily="34" charset="0"/>
                <a:ea typeface="Segoe UI" panose="020B0502040204020203" pitchFamily="34" charset="0"/>
                <a:cs typeface="Segoe UI" panose="020B0502040204020203" pitchFamily="34" charset="0"/>
              </a:rPr>
              <a:t>Create a folder, copy paste the content of the next slide</a:t>
            </a:r>
            <a:br>
              <a:rPr lang="en-US" sz="2400" dirty="0" smtClean="0">
                <a:latin typeface="Segoe UI" panose="020B0502040204020203" pitchFamily="34" charset="0"/>
                <a:ea typeface="Segoe UI" panose="020B0502040204020203" pitchFamily="34" charset="0"/>
                <a:cs typeface="Segoe UI" panose="020B0502040204020203" pitchFamily="34" charset="0"/>
              </a:rPr>
            </a:br>
            <a:r>
              <a:rPr lang="en-US" sz="2400" dirty="0" smtClean="0">
                <a:latin typeface="Segoe UI" panose="020B0502040204020203" pitchFamily="34" charset="0"/>
                <a:ea typeface="Segoe UI" panose="020B0502040204020203" pitchFamily="34" charset="0"/>
                <a:cs typeface="Segoe UI" panose="020B0502040204020203" pitchFamily="34" charset="0"/>
              </a:rPr>
              <a:t>in a file called “hello.js”</a:t>
            </a:r>
          </a:p>
          <a:p>
            <a:pPr marL="0" indent="0">
              <a:buNone/>
            </a:pPr>
            <a:r>
              <a:rPr lang="en-US" sz="2400" dirty="0" smtClean="0">
                <a:latin typeface="Segoe UI" panose="020B0502040204020203" pitchFamily="34" charset="0"/>
                <a:ea typeface="Segoe UI" panose="020B0502040204020203" pitchFamily="34" charset="0"/>
                <a:cs typeface="Segoe UI" panose="020B0502040204020203" pitchFamily="34" charset="0"/>
              </a:rPr>
              <a:t>Replace the X.X.X.X IP in the file with your board IP.</a:t>
            </a:r>
            <a:endParaRPr lang="en-US" sz="240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5350569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nsidehpc.com/images/intelS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dirty="0">
                <a:solidFill>
                  <a:schemeClr val="tx1">
                    <a:lumMod val="75000"/>
                    <a:lumOff val="25000"/>
                  </a:schemeClr>
                </a:solidFill>
              </a:rPr>
              <a:t>n</a:t>
            </a:r>
            <a:r>
              <a:rPr lang="fr-FR" dirty="0" smtClean="0">
                <a:solidFill>
                  <a:schemeClr val="tx1">
                    <a:lumMod val="75000"/>
                    <a:lumOff val="25000"/>
                  </a:schemeClr>
                </a:solidFill>
              </a:rPr>
              <a:t>ode.js Hello World</a:t>
            </a:r>
            <a:endParaRPr lang="fr-FR" dirty="0">
              <a:solidFill>
                <a:schemeClr val="tx1">
                  <a:lumMod val="75000"/>
                  <a:lumOff val="25000"/>
                </a:schemeClr>
              </a:solidFill>
            </a:endParaRPr>
          </a:p>
        </p:txBody>
      </p:sp>
      <p:sp>
        <p:nvSpPr>
          <p:cNvPr id="3" name="Content Placeholder 2"/>
          <p:cNvSpPr>
            <a:spLocks noGrp="1"/>
          </p:cNvSpPr>
          <p:nvPr>
            <p:ph idx="1"/>
          </p:nvPr>
        </p:nvSpPr>
        <p:spPr>
          <a:xfrm>
            <a:off x="457200" y="1600200"/>
            <a:ext cx="8229600" cy="4800600"/>
          </a:xfrm>
        </p:spPr>
        <p:txBody>
          <a:bodyPr>
            <a:normAutofit/>
          </a:bodyPr>
          <a:lstStyle/>
          <a:p>
            <a:pPr marL="0" indent="0">
              <a:buNone/>
            </a:pPr>
            <a:r>
              <a:rPr lang="en-US" sz="2400" dirty="0" err="1" smtClean="0">
                <a:latin typeface="Segoe UI" panose="020B0502040204020203" pitchFamily="34" charset="0"/>
                <a:ea typeface="Segoe UI" panose="020B0502040204020203" pitchFamily="34" charset="0"/>
                <a:cs typeface="Segoe UI" panose="020B0502040204020203" pitchFamily="34" charset="0"/>
              </a:rPr>
              <a:t>var</a:t>
            </a:r>
            <a:r>
              <a:rPr lang="en-US" sz="2400" dirty="0" smtClean="0">
                <a:latin typeface="Segoe UI" panose="020B0502040204020203" pitchFamily="34" charset="0"/>
                <a:ea typeface="Segoe UI" panose="020B0502040204020203" pitchFamily="34" charset="0"/>
                <a:cs typeface="Segoe UI" panose="020B0502040204020203" pitchFamily="34" charset="0"/>
              </a:rPr>
              <a:t> </a:t>
            </a:r>
            <a:r>
              <a:rPr lang="en-US" sz="2400" dirty="0">
                <a:latin typeface="Segoe UI" panose="020B0502040204020203" pitchFamily="34" charset="0"/>
                <a:ea typeface="Segoe UI" panose="020B0502040204020203" pitchFamily="34" charset="0"/>
                <a:cs typeface="Segoe UI" panose="020B0502040204020203" pitchFamily="34" charset="0"/>
              </a:rPr>
              <a:t>http = require('http'); </a:t>
            </a:r>
          </a:p>
          <a:p>
            <a:pPr marL="0" indent="0">
              <a:buNone/>
            </a:pPr>
            <a:r>
              <a:rPr lang="en-US" sz="2400" dirty="0" err="1">
                <a:latin typeface="Segoe UI" panose="020B0502040204020203" pitchFamily="34" charset="0"/>
                <a:ea typeface="Segoe UI" panose="020B0502040204020203" pitchFamily="34" charset="0"/>
                <a:cs typeface="Segoe UI" panose="020B0502040204020203" pitchFamily="34" charset="0"/>
              </a:rPr>
              <a:t>http.createServer</a:t>
            </a:r>
            <a:r>
              <a:rPr lang="en-US" sz="2400" dirty="0" smtClean="0">
                <a:latin typeface="Segoe UI" panose="020B0502040204020203" pitchFamily="34" charset="0"/>
                <a:ea typeface="Segoe UI" panose="020B0502040204020203" pitchFamily="34" charset="0"/>
                <a:cs typeface="Segoe UI" panose="020B0502040204020203" pitchFamily="34" charset="0"/>
              </a:rPr>
              <a:t>(</a:t>
            </a:r>
            <a:endParaRPr lang="en-US"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US" sz="2400" dirty="0" smtClean="0">
                <a:latin typeface="Segoe UI" panose="020B0502040204020203" pitchFamily="34" charset="0"/>
                <a:ea typeface="Segoe UI" panose="020B0502040204020203" pitchFamily="34" charset="0"/>
                <a:cs typeface="Segoe UI" panose="020B0502040204020203" pitchFamily="34" charset="0"/>
              </a:rPr>
              <a:t>  function </a:t>
            </a:r>
            <a:r>
              <a:rPr lang="en-US" sz="2400" dirty="0">
                <a:latin typeface="Segoe UI" panose="020B0502040204020203" pitchFamily="34" charset="0"/>
                <a:ea typeface="Segoe UI" panose="020B0502040204020203" pitchFamily="34" charset="0"/>
                <a:cs typeface="Segoe UI" panose="020B0502040204020203" pitchFamily="34" charset="0"/>
              </a:rPr>
              <a:t>(</a:t>
            </a:r>
            <a:r>
              <a:rPr lang="en-US" sz="2400" dirty="0" err="1">
                <a:latin typeface="Segoe UI" panose="020B0502040204020203" pitchFamily="34" charset="0"/>
                <a:ea typeface="Segoe UI" panose="020B0502040204020203" pitchFamily="34" charset="0"/>
                <a:cs typeface="Segoe UI" panose="020B0502040204020203" pitchFamily="34" charset="0"/>
              </a:rPr>
              <a:t>req</a:t>
            </a:r>
            <a:r>
              <a:rPr lang="en-US" sz="2400" dirty="0">
                <a:latin typeface="Segoe UI" panose="020B0502040204020203" pitchFamily="34" charset="0"/>
                <a:ea typeface="Segoe UI" panose="020B0502040204020203" pitchFamily="34" charset="0"/>
                <a:cs typeface="Segoe UI" panose="020B0502040204020203" pitchFamily="34" charset="0"/>
              </a:rPr>
              <a:t>, res) { </a:t>
            </a:r>
          </a:p>
          <a:p>
            <a:pPr marL="0" indent="0">
              <a:buNone/>
            </a:pPr>
            <a:r>
              <a:rPr lang="en-US" sz="2400" dirty="0" smtClean="0">
                <a:latin typeface="Segoe UI" panose="020B0502040204020203" pitchFamily="34" charset="0"/>
                <a:ea typeface="Segoe UI" panose="020B0502040204020203" pitchFamily="34" charset="0"/>
                <a:cs typeface="Segoe UI" panose="020B0502040204020203" pitchFamily="34" charset="0"/>
              </a:rPr>
              <a:t>    </a:t>
            </a:r>
            <a:r>
              <a:rPr lang="en-US" sz="2400" dirty="0" err="1" smtClean="0">
                <a:latin typeface="Segoe UI" panose="020B0502040204020203" pitchFamily="34" charset="0"/>
                <a:ea typeface="Segoe UI" panose="020B0502040204020203" pitchFamily="34" charset="0"/>
                <a:cs typeface="Segoe UI" panose="020B0502040204020203" pitchFamily="34" charset="0"/>
              </a:rPr>
              <a:t>res.writeHead</a:t>
            </a:r>
            <a:r>
              <a:rPr lang="en-US" sz="2400" dirty="0" smtClean="0">
                <a:latin typeface="Segoe UI" panose="020B0502040204020203" pitchFamily="34" charset="0"/>
                <a:ea typeface="Segoe UI" panose="020B0502040204020203" pitchFamily="34" charset="0"/>
                <a:cs typeface="Segoe UI" panose="020B0502040204020203" pitchFamily="34" charset="0"/>
              </a:rPr>
              <a:t>(200</a:t>
            </a:r>
            <a:r>
              <a:rPr lang="en-US" sz="2400" dirty="0">
                <a:latin typeface="Segoe UI" panose="020B0502040204020203" pitchFamily="34" charset="0"/>
                <a:ea typeface="Segoe UI" panose="020B0502040204020203" pitchFamily="34" charset="0"/>
                <a:cs typeface="Segoe UI" panose="020B0502040204020203" pitchFamily="34" charset="0"/>
              </a:rPr>
              <a:t>,{'Content-Type': 'text/plain'});</a:t>
            </a:r>
          </a:p>
          <a:p>
            <a:pPr marL="0" indent="0">
              <a:buNone/>
            </a:pPr>
            <a:r>
              <a:rPr lang="en-US" sz="2400" dirty="0" smtClean="0">
                <a:latin typeface="Segoe UI" panose="020B0502040204020203" pitchFamily="34" charset="0"/>
                <a:ea typeface="Segoe UI" panose="020B0502040204020203" pitchFamily="34" charset="0"/>
                <a:cs typeface="Segoe UI" panose="020B0502040204020203" pitchFamily="34" charset="0"/>
              </a:rPr>
              <a:t>    </a:t>
            </a:r>
            <a:r>
              <a:rPr lang="en-US" sz="2400" dirty="0" err="1" smtClean="0">
                <a:latin typeface="Segoe UI" panose="020B0502040204020203" pitchFamily="34" charset="0"/>
                <a:ea typeface="Segoe UI" panose="020B0502040204020203" pitchFamily="34" charset="0"/>
                <a:cs typeface="Segoe UI" panose="020B0502040204020203" pitchFamily="34" charset="0"/>
              </a:rPr>
              <a:t>res.end</a:t>
            </a:r>
            <a:r>
              <a:rPr lang="en-US" sz="2400" dirty="0">
                <a:latin typeface="Segoe UI" panose="020B0502040204020203" pitchFamily="34" charset="0"/>
                <a:ea typeface="Segoe UI" panose="020B0502040204020203" pitchFamily="34" charset="0"/>
                <a:cs typeface="Segoe UI" panose="020B0502040204020203" pitchFamily="34" charset="0"/>
              </a:rPr>
              <a:t>('Hello World\n'); </a:t>
            </a:r>
          </a:p>
          <a:p>
            <a:pPr marL="0" indent="0">
              <a:buNone/>
            </a:pPr>
            <a:r>
              <a:rPr lang="en-US" sz="2400" dirty="0" smtClean="0">
                <a:latin typeface="Segoe UI" panose="020B0502040204020203" pitchFamily="34" charset="0"/>
                <a:ea typeface="Segoe UI" panose="020B0502040204020203" pitchFamily="34" charset="0"/>
                <a:cs typeface="Segoe UI" panose="020B0502040204020203" pitchFamily="34" charset="0"/>
              </a:rPr>
              <a:t>  }</a:t>
            </a:r>
            <a:endParaRPr lang="en-US"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US" sz="2400" dirty="0">
                <a:latin typeface="Segoe UI" panose="020B0502040204020203" pitchFamily="34" charset="0"/>
                <a:ea typeface="Segoe UI" panose="020B0502040204020203" pitchFamily="34" charset="0"/>
                <a:cs typeface="Segoe UI" panose="020B0502040204020203" pitchFamily="34" charset="0"/>
              </a:rPr>
              <a:t>).listen(1337, ‘X.X.X.X');</a:t>
            </a:r>
          </a:p>
          <a:p>
            <a:pPr marL="0" indent="0">
              <a:buNone/>
            </a:pPr>
            <a:r>
              <a:rPr lang="en-US" sz="2400" dirty="0" smtClean="0">
                <a:latin typeface="Segoe UI" panose="020B0502040204020203" pitchFamily="34" charset="0"/>
                <a:ea typeface="Segoe UI" panose="020B0502040204020203" pitchFamily="34" charset="0"/>
                <a:cs typeface="Segoe UI" panose="020B0502040204020203" pitchFamily="34" charset="0"/>
              </a:rPr>
              <a:t>console.log</a:t>
            </a:r>
            <a:r>
              <a:rPr lang="en-US" sz="2400" dirty="0">
                <a:latin typeface="Segoe UI" panose="020B0502040204020203" pitchFamily="34" charset="0"/>
                <a:ea typeface="Segoe UI" panose="020B0502040204020203" pitchFamily="34" charset="0"/>
                <a:cs typeface="Segoe UI" panose="020B0502040204020203" pitchFamily="34" charset="0"/>
              </a:rPr>
              <a:t>(‘Server running at http://X.X.X.X:1337/');</a:t>
            </a:r>
          </a:p>
        </p:txBody>
      </p:sp>
    </p:spTree>
    <p:extLst>
      <p:ext uri="{BB962C8B-B14F-4D97-AF65-F5344CB8AC3E}">
        <p14:creationId xmlns:p14="http://schemas.microsoft.com/office/powerpoint/2010/main" val="3475022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nsidehpc.com/images/intelS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dirty="0">
                <a:solidFill>
                  <a:schemeClr val="tx1">
                    <a:lumMod val="75000"/>
                    <a:lumOff val="25000"/>
                  </a:schemeClr>
                </a:solidFill>
              </a:rPr>
              <a:t>n</a:t>
            </a:r>
            <a:r>
              <a:rPr lang="fr-FR" dirty="0" smtClean="0">
                <a:solidFill>
                  <a:schemeClr val="tx1">
                    <a:lumMod val="75000"/>
                    <a:lumOff val="25000"/>
                  </a:schemeClr>
                </a:solidFill>
              </a:rPr>
              <a:t>ode.js Hello World</a:t>
            </a:r>
            <a:endParaRPr lang="fr-FR" dirty="0">
              <a:solidFill>
                <a:schemeClr val="tx1">
                  <a:lumMod val="75000"/>
                  <a:lumOff val="25000"/>
                </a:schemeClr>
              </a:solidFill>
            </a:endParaRPr>
          </a:p>
        </p:txBody>
      </p:sp>
      <p:sp>
        <p:nvSpPr>
          <p:cNvPr id="3" name="Content Placeholder 2"/>
          <p:cNvSpPr>
            <a:spLocks noGrp="1"/>
          </p:cNvSpPr>
          <p:nvPr>
            <p:ph idx="1"/>
          </p:nvPr>
        </p:nvSpPr>
        <p:spPr>
          <a:xfrm>
            <a:off x="457200" y="1600200"/>
            <a:ext cx="8229600" cy="4800600"/>
          </a:xfrm>
        </p:spPr>
        <p:txBody>
          <a:bodyPr>
            <a:normAutofit/>
          </a:bodyPr>
          <a:lstStyle/>
          <a:p>
            <a:pPr marL="0" indent="0">
              <a:buNone/>
            </a:pPr>
            <a:r>
              <a:rPr lang="en-US" sz="2400" dirty="0" smtClean="0">
                <a:solidFill>
                  <a:srgbClr val="00518E"/>
                </a:solidFill>
                <a:latin typeface="Segoe UI Semibold" pitchFamily="34" charset="0"/>
                <a:ea typeface="Segoe UI" pitchFamily="34" charset="0"/>
                <a:cs typeface="Segoe UI" pitchFamily="34" charset="0"/>
              </a:rPr>
              <a:t>Launch the server</a:t>
            </a:r>
            <a:endParaRPr lang="en-US" sz="2400" dirty="0">
              <a:solidFill>
                <a:srgbClr val="00518E"/>
              </a:solidFill>
              <a:latin typeface="Segoe UI Semibold" pitchFamily="34" charset="0"/>
              <a:ea typeface="Segoe UI" pitchFamily="34" charset="0"/>
              <a:cs typeface="Segoe UI" pitchFamily="34" charset="0"/>
            </a:endParaRPr>
          </a:p>
          <a:p>
            <a:pPr marL="0" indent="0">
              <a:buNone/>
            </a:pPr>
            <a:r>
              <a:rPr lang="en-US" sz="2400" dirty="0" smtClean="0">
                <a:latin typeface="Segoe UI" panose="020B0502040204020203" pitchFamily="34" charset="0"/>
                <a:ea typeface="Segoe UI" panose="020B0502040204020203" pitchFamily="34" charset="0"/>
                <a:cs typeface="Segoe UI" panose="020B0502040204020203" pitchFamily="34" charset="0"/>
              </a:rPr>
              <a:t>Launch the command : “node hello.js”</a:t>
            </a:r>
            <a:endParaRPr lang="en-US"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endParaRPr lang="en-US" sz="2400" dirty="0" smtClean="0">
              <a:solidFill>
                <a:srgbClr val="00518E"/>
              </a:solidFill>
              <a:latin typeface="Segoe UI Semibold" pitchFamily="34" charset="0"/>
              <a:ea typeface="Segoe UI" pitchFamily="34" charset="0"/>
              <a:cs typeface="Segoe UI" pitchFamily="34" charset="0"/>
            </a:endParaRPr>
          </a:p>
          <a:p>
            <a:pPr marL="0" indent="0">
              <a:buNone/>
            </a:pPr>
            <a:r>
              <a:rPr lang="en-US" sz="2400" dirty="0" smtClean="0">
                <a:solidFill>
                  <a:srgbClr val="00518E"/>
                </a:solidFill>
                <a:latin typeface="Segoe UI Semibold" pitchFamily="34" charset="0"/>
                <a:ea typeface="Segoe UI" pitchFamily="34" charset="0"/>
                <a:cs typeface="Segoe UI" pitchFamily="34" charset="0"/>
              </a:rPr>
              <a:t>See the result</a:t>
            </a:r>
            <a:endParaRPr lang="en-US" sz="2400" dirty="0">
              <a:solidFill>
                <a:srgbClr val="00518E"/>
              </a:solidFill>
              <a:latin typeface="Segoe UI Semibold" pitchFamily="34" charset="0"/>
              <a:ea typeface="Segoe UI" pitchFamily="34" charset="0"/>
              <a:cs typeface="Segoe UI" pitchFamily="34" charset="0"/>
            </a:endParaRPr>
          </a:p>
          <a:p>
            <a:pPr marL="0" indent="0">
              <a:buNone/>
            </a:pPr>
            <a:r>
              <a:rPr lang="en-US" sz="2400" dirty="0" smtClean="0">
                <a:latin typeface="Segoe UI" panose="020B0502040204020203" pitchFamily="34" charset="0"/>
                <a:ea typeface="Segoe UI" panose="020B0502040204020203" pitchFamily="34" charset="0"/>
                <a:cs typeface="Segoe UI" panose="020B0502040204020203" pitchFamily="34" charset="0"/>
              </a:rPr>
              <a:t>From a PC on the same network, launch a browser with :</a:t>
            </a:r>
            <a:br>
              <a:rPr lang="en-US" sz="2400" dirty="0" smtClean="0">
                <a:latin typeface="Segoe UI" panose="020B0502040204020203" pitchFamily="34" charset="0"/>
                <a:ea typeface="Segoe UI" panose="020B0502040204020203" pitchFamily="34" charset="0"/>
                <a:cs typeface="Segoe UI" panose="020B0502040204020203" pitchFamily="34" charset="0"/>
              </a:rPr>
            </a:br>
            <a:r>
              <a:rPr lang="en-US" sz="2400" dirty="0" smtClean="0">
                <a:latin typeface="Segoe UI" panose="020B0502040204020203" pitchFamily="34" charset="0"/>
                <a:ea typeface="Segoe UI" panose="020B0502040204020203" pitchFamily="34" charset="0"/>
                <a:cs typeface="Segoe UI" panose="020B0502040204020203" pitchFamily="34" charset="0"/>
              </a:rPr>
              <a:t>http://X.X.X.X:1337</a:t>
            </a:r>
          </a:p>
          <a:p>
            <a:pPr marL="0" indent="0">
              <a:buNone/>
            </a:pPr>
            <a:r>
              <a:rPr lang="en-US" sz="2400" dirty="0" smtClean="0">
                <a:latin typeface="Segoe UI" panose="020B0502040204020203" pitchFamily="34" charset="0"/>
                <a:ea typeface="Segoe UI" panose="020B0502040204020203" pitchFamily="34" charset="0"/>
                <a:cs typeface="Segoe UI" panose="020B0502040204020203" pitchFamily="34" charset="0"/>
              </a:rPr>
              <a:t>You should see “Hello World”</a:t>
            </a:r>
            <a:endParaRPr lang="en-US" sz="240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1659433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nsidehpc.com/images/intelS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dirty="0" err="1" smtClean="0">
                <a:solidFill>
                  <a:schemeClr val="tx1">
                    <a:lumMod val="75000"/>
                    <a:lumOff val="25000"/>
                  </a:schemeClr>
                </a:solidFill>
              </a:rPr>
              <a:t>Why</a:t>
            </a:r>
            <a:r>
              <a:rPr lang="fr-FR" dirty="0" smtClean="0">
                <a:solidFill>
                  <a:schemeClr val="tx1">
                    <a:lumMod val="75000"/>
                    <a:lumOff val="25000"/>
                  </a:schemeClr>
                </a:solidFill>
              </a:rPr>
              <a:t> </a:t>
            </a:r>
            <a:r>
              <a:rPr lang="fr-FR" dirty="0" err="1" smtClean="0">
                <a:solidFill>
                  <a:schemeClr val="tx1">
                    <a:lumMod val="75000"/>
                    <a:lumOff val="25000"/>
                  </a:schemeClr>
                </a:solidFill>
              </a:rPr>
              <a:t>is</a:t>
            </a:r>
            <a:r>
              <a:rPr lang="fr-FR" dirty="0" smtClean="0">
                <a:solidFill>
                  <a:schemeClr val="tx1">
                    <a:lumMod val="75000"/>
                    <a:lumOff val="25000"/>
                  </a:schemeClr>
                </a:solidFill>
              </a:rPr>
              <a:t> node.js </a:t>
            </a:r>
            <a:r>
              <a:rPr lang="fr-FR" dirty="0" err="1" smtClean="0">
                <a:solidFill>
                  <a:schemeClr val="tx1">
                    <a:lumMod val="75000"/>
                    <a:lumOff val="25000"/>
                  </a:schemeClr>
                </a:solidFill>
              </a:rPr>
              <a:t>so</a:t>
            </a:r>
            <a:r>
              <a:rPr lang="fr-FR" dirty="0" smtClean="0">
                <a:solidFill>
                  <a:schemeClr val="tx1">
                    <a:lumMod val="75000"/>
                    <a:lumOff val="25000"/>
                  </a:schemeClr>
                </a:solidFill>
              </a:rPr>
              <a:t> good ?</a:t>
            </a:r>
            <a:endParaRPr lang="fr-FR" dirty="0">
              <a:solidFill>
                <a:schemeClr val="tx1">
                  <a:lumMod val="75000"/>
                  <a:lumOff val="25000"/>
                </a:schemeClr>
              </a:solidFill>
            </a:endParaRPr>
          </a:p>
        </p:txBody>
      </p:sp>
      <p:sp>
        <p:nvSpPr>
          <p:cNvPr id="3" name="Content Placeholder 2"/>
          <p:cNvSpPr>
            <a:spLocks noGrp="1"/>
          </p:cNvSpPr>
          <p:nvPr>
            <p:ph idx="1"/>
          </p:nvPr>
        </p:nvSpPr>
        <p:spPr>
          <a:xfrm>
            <a:off x="457200" y="1600200"/>
            <a:ext cx="8229600" cy="4800600"/>
          </a:xfrm>
        </p:spPr>
        <p:txBody>
          <a:bodyPr>
            <a:normAutofit/>
          </a:bodyPr>
          <a:lstStyle/>
          <a:p>
            <a:pPr marL="0" indent="0">
              <a:buNone/>
            </a:pPr>
            <a:r>
              <a:rPr lang="en-US" sz="2400" dirty="0" smtClean="0">
                <a:solidFill>
                  <a:srgbClr val="00518E"/>
                </a:solidFill>
                <a:latin typeface="Segoe UI Semibold" pitchFamily="34" charset="0"/>
                <a:ea typeface="Segoe UI" pitchFamily="34" charset="0"/>
                <a:cs typeface="Segoe UI" pitchFamily="34" charset="0"/>
              </a:rPr>
              <a:t>What is node.js exactly ?</a:t>
            </a:r>
            <a:endParaRPr lang="en-US" sz="2400" dirty="0">
              <a:solidFill>
                <a:srgbClr val="00518E"/>
              </a:solidFill>
              <a:latin typeface="Segoe UI Semibold" pitchFamily="34" charset="0"/>
              <a:ea typeface="Segoe UI" pitchFamily="34" charset="0"/>
              <a:cs typeface="Segoe UI" pitchFamily="34" charset="0"/>
            </a:endParaRPr>
          </a:p>
          <a:p>
            <a:pPr marL="0" indent="0">
              <a:buNone/>
            </a:pPr>
            <a:r>
              <a:rPr lang="en-GB" sz="2400" dirty="0" err="1">
                <a:latin typeface="Segoe UI" panose="020B0502040204020203" pitchFamily="34" charset="0"/>
                <a:ea typeface="Segoe UI" panose="020B0502040204020203" pitchFamily="34" charset="0"/>
                <a:cs typeface="Segoe UI" panose="020B0502040204020203" pitchFamily="34" charset="0"/>
              </a:rPr>
              <a:t>NodeJS</a:t>
            </a:r>
            <a:r>
              <a:rPr lang="en-GB" sz="2400" dirty="0">
                <a:latin typeface="Segoe UI" panose="020B0502040204020203" pitchFamily="34" charset="0"/>
                <a:ea typeface="Segoe UI" panose="020B0502040204020203" pitchFamily="34" charset="0"/>
                <a:cs typeface="Segoe UI" panose="020B0502040204020203" pitchFamily="34" charset="0"/>
              </a:rPr>
              <a:t> is a server-side </a:t>
            </a:r>
            <a:r>
              <a:rPr lang="en-GB" sz="2400" dirty="0" err="1">
                <a:latin typeface="Segoe UI" panose="020B0502040204020203" pitchFamily="34" charset="0"/>
                <a:ea typeface="Segoe UI" panose="020B0502040204020203" pitchFamily="34" charset="0"/>
                <a:cs typeface="Segoe UI" panose="020B0502040204020203" pitchFamily="34" charset="0"/>
              </a:rPr>
              <a:t>Javascript</a:t>
            </a:r>
            <a:r>
              <a:rPr lang="en-GB" sz="2400" dirty="0">
                <a:latin typeface="Segoe UI" panose="020B0502040204020203" pitchFamily="34" charset="0"/>
                <a:ea typeface="Segoe UI" panose="020B0502040204020203" pitchFamily="34" charset="0"/>
                <a:cs typeface="Segoe UI" panose="020B0502040204020203" pitchFamily="34" charset="0"/>
              </a:rPr>
              <a:t> solution, written in </a:t>
            </a:r>
            <a:r>
              <a:rPr lang="en-GB" sz="2400" dirty="0" smtClean="0">
                <a:latin typeface="Segoe UI" panose="020B0502040204020203" pitchFamily="34" charset="0"/>
                <a:ea typeface="Segoe UI" panose="020B0502040204020203" pitchFamily="34" charset="0"/>
                <a:cs typeface="Segoe UI" panose="020B0502040204020203" pitchFamily="34" charset="0"/>
              </a:rPr>
              <a:t>C.</a:t>
            </a:r>
            <a:br>
              <a:rPr lang="en-GB" sz="2400" dirty="0" smtClean="0">
                <a:latin typeface="Segoe UI" panose="020B0502040204020203" pitchFamily="34" charset="0"/>
                <a:ea typeface="Segoe UI" panose="020B0502040204020203" pitchFamily="34" charset="0"/>
                <a:cs typeface="Segoe UI" panose="020B0502040204020203" pitchFamily="34" charset="0"/>
              </a:rPr>
            </a:br>
            <a:r>
              <a:rPr lang="en-GB" sz="2400" dirty="0" smtClean="0">
                <a:latin typeface="Segoe UI" panose="020B0502040204020203" pitchFamily="34" charset="0"/>
                <a:ea typeface="Segoe UI" panose="020B0502040204020203" pitchFamily="34" charset="0"/>
                <a:cs typeface="Segoe UI" panose="020B0502040204020203" pitchFamily="34" charset="0"/>
              </a:rPr>
              <a:t>It </a:t>
            </a:r>
            <a:r>
              <a:rPr lang="en-GB" sz="2400" dirty="0">
                <a:latin typeface="Segoe UI" panose="020B0502040204020203" pitchFamily="34" charset="0"/>
                <a:ea typeface="Segoe UI" panose="020B0502040204020203" pitchFamily="34" charset="0"/>
                <a:cs typeface="Segoe UI" panose="020B0502040204020203" pitchFamily="34" charset="0"/>
              </a:rPr>
              <a:t>allows programmers to write JavaScript program and to execute than as a standalone application on a server</a:t>
            </a:r>
            <a:r>
              <a:rPr lang="en-GB" sz="2400" dirty="0" smtClean="0">
                <a:latin typeface="Segoe UI" panose="020B0502040204020203" pitchFamily="34" charset="0"/>
                <a:ea typeface="Segoe UI" panose="020B0502040204020203" pitchFamily="34" charset="0"/>
                <a:cs typeface="Segoe UI" panose="020B0502040204020203" pitchFamily="34" charset="0"/>
              </a:rPr>
              <a:t>.</a:t>
            </a:r>
          </a:p>
          <a:p>
            <a:pPr marL="0" indent="0">
              <a:buNone/>
            </a:pPr>
            <a:endParaRPr lang="en-GB"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US" sz="2400" dirty="0">
                <a:solidFill>
                  <a:srgbClr val="00518E"/>
                </a:solidFill>
                <a:latin typeface="Segoe UI Semibold" pitchFamily="34" charset="0"/>
                <a:ea typeface="Segoe UI" pitchFamily="34" charset="0"/>
                <a:cs typeface="Segoe UI" pitchFamily="34" charset="0"/>
              </a:rPr>
              <a:t>What </a:t>
            </a:r>
            <a:r>
              <a:rPr lang="en-US" sz="2400" dirty="0" smtClean="0">
                <a:solidFill>
                  <a:srgbClr val="00518E"/>
                </a:solidFill>
                <a:latin typeface="Segoe UI Semibold" pitchFamily="34" charset="0"/>
                <a:ea typeface="Segoe UI" pitchFamily="34" charset="0"/>
                <a:cs typeface="Segoe UI" pitchFamily="34" charset="0"/>
              </a:rPr>
              <a:t>should I do ?</a:t>
            </a:r>
            <a:endParaRPr lang="en-US" sz="2400" dirty="0">
              <a:solidFill>
                <a:srgbClr val="00518E"/>
              </a:solidFill>
              <a:latin typeface="Segoe UI Semibold" pitchFamily="34" charset="0"/>
              <a:ea typeface="Segoe UI" pitchFamily="34" charset="0"/>
              <a:cs typeface="Segoe UI" pitchFamily="34" charset="0"/>
            </a:endParaRP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You easily develop server </a:t>
            </a:r>
            <a:r>
              <a:rPr lang="en-GB" sz="2400" dirty="0" smtClean="0">
                <a:latin typeface="Segoe UI" panose="020B0502040204020203" pitchFamily="34" charset="0"/>
                <a:ea typeface="Segoe UI" panose="020B0502040204020203" pitchFamily="34" charset="0"/>
                <a:cs typeface="Segoe UI" panose="020B0502040204020203" pitchFamily="34" charset="0"/>
              </a:rPr>
              <a:t>application,</a:t>
            </a:r>
            <a:br>
              <a:rPr lang="en-GB" sz="2400" dirty="0" smtClean="0">
                <a:latin typeface="Segoe UI" panose="020B0502040204020203" pitchFamily="34" charset="0"/>
                <a:ea typeface="Segoe UI" panose="020B0502040204020203" pitchFamily="34" charset="0"/>
                <a:cs typeface="Segoe UI" panose="020B0502040204020203" pitchFamily="34" charset="0"/>
              </a:rPr>
            </a:br>
            <a:r>
              <a:rPr lang="en-GB" sz="2400" dirty="0" smtClean="0">
                <a:latin typeface="Segoe UI" panose="020B0502040204020203" pitchFamily="34" charset="0"/>
                <a:ea typeface="Segoe UI" panose="020B0502040204020203" pitchFamily="34" charset="0"/>
                <a:cs typeface="Segoe UI" panose="020B0502040204020203" pitchFamily="34" charset="0"/>
              </a:rPr>
              <a:t>typing </a:t>
            </a:r>
            <a:r>
              <a:rPr lang="en-GB" sz="2400" dirty="0">
                <a:latin typeface="Segoe UI" panose="020B0502040204020203" pitchFamily="34" charset="0"/>
                <a:ea typeface="Segoe UI" panose="020B0502040204020203" pitchFamily="34" charset="0"/>
                <a:cs typeface="Segoe UI" panose="020B0502040204020203" pitchFamily="34" charset="0"/>
              </a:rPr>
              <a:t>less than 20 lines of code ! </a:t>
            </a:r>
            <a:r>
              <a:rPr lang="en-GB" sz="2400" dirty="0">
                <a:latin typeface="Segoe UI" panose="020B0502040204020203" pitchFamily="34" charset="0"/>
                <a:ea typeface="Segoe UI" panose="020B0502040204020203" pitchFamily="34" charset="0"/>
                <a:cs typeface="Segoe UI" panose="020B0502040204020203" pitchFamily="34" charset="0"/>
                <a:hlinkClick r:id="rId3"/>
              </a:rPr>
              <a:t>http://</a:t>
            </a:r>
            <a:r>
              <a:rPr lang="en-GB" sz="2400" dirty="0" smtClean="0">
                <a:latin typeface="Segoe UI" panose="020B0502040204020203" pitchFamily="34" charset="0"/>
                <a:ea typeface="Segoe UI" panose="020B0502040204020203" pitchFamily="34" charset="0"/>
                <a:cs typeface="Segoe UI" panose="020B0502040204020203" pitchFamily="34" charset="0"/>
                <a:hlinkClick r:id="rId3"/>
              </a:rPr>
              <a:t>nodejs.org</a:t>
            </a:r>
            <a:r>
              <a:rPr lang="en-GB" sz="2400" dirty="0" smtClean="0">
                <a:latin typeface="Segoe UI" panose="020B0502040204020203" pitchFamily="34" charset="0"/>
                <a:ea typeface="Segoe UI" panose="020B0502040204020203" pitchFamily="34" charset="0"/>
                <a:cs typeface="Segoe UI" panose="020B0502040204020203" pitchFamily="34" charset="0"/>
              </a:rPr>
              <a:t> </a:t>
            </a:r>
            <a:endParaRPr lang="en-GB"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400" dirty="0" err="1" smtClean="0">
                <a:latin typeface="Segoe UI" panose="020B0502040204020203" pitchFamily="34" charset="0"/>
                <a:ea typeface="Segoe UI" panose="020B0502040204020203" pitchFamily="34" charset="0"/>
                <a:cs typeface="Segoe UI" panose="020B0502040204020203" pitchFamily="34" charset="0"/>
              </a:rPr>
              <a:t>NodeJS</a:t>
            </a:r>
            <a:r>
              <a:rPr lang="en-GB" sz="2400" dirty="0" smtClean="0">
                <a:latin typeface="Segoe UI" panose="020B0502040204020203" pitchFamily="34" charset="0"/>
                <a:ea typeface="Segoe UI" panose="020B0502040204020203" pitchFamily="34" charset="0"/>
                <a:cs typeface="Segoe UI" panose="020B0502040204020203" pitchFamily="34" charset="0"/>
              </a:rPr>
              <a:t> </a:t>
            </a:r>
            <a:r>
              <a:rPr lang="en-GB" sz="2400" dirty="0">
                <a:latin typeface="Segoe UI" panose="020B0502040204020203" pitchFamily="34" charset="0"/>
                <a:ea typeface="Segoe UI" panose="020B0502040204020203" pitchFamily="34" charset="0"/>
                <a:cs typeface="Segoe UI" panose="020B0502040204020203" pitchFamily="34" charset="0"/>
              </a:rPr>
              <a:t>is very </a:t>
            </a:r>
            <a:r>
              <a:rPr lang="en-GB" sz="2400" dirty="0" smtClean="0">
                <a:latin typeface="Segoe UI" panose="020B0502040204020203" pitchFamily="34" charset="0"/>
                <a:ea typeface="Segoe UI" panose="020B0502040204020203" pitchFamily="34" charset="0"/>
                <a:cs typeface="Segoe UI" panose="020B0502040204020203" pitchFamily="34" charset="0"/>
              </a:rPr>
              <a:t>fast : non-blocking</a:t>
            </a:r>
            <a:r>
              <a:rPr lang="en-GB" sz="2400" dirty="0">
                <a:latin typeface="Segoe UI" panose="020B0502040204020203" pitchFamily="34" charset="0"/>
                <a:ea typeface="Segoe UI" panose="020B0502040204020203" pitchFamily="34" charset="0"/>
                <a:cs typeface="Segoe UI" panose="020B0502040204020203" pitchFamily="34" charset="0"/>
              </a:rPr>
              <a:t>, asynchronous </a:t>
            </a:r>
            <a:r>
              <a:rPr lang="en-GB" sz="2400" dirty="0" smtClean="0">
                <a:latin typeface="Segoe UI" panose="020B0502040204020203" pitchFamily="34" charset="0"/>
                <a:ea typeface="Segoe UI" panose="020B0502040204020203" pitchFamily="34" charset="0"/>
                <a:cs typeface="Segoe UI" panose="020B0502040204020203" pitchFamily="34" charset="0"/>
              </a:rPr>
              <a:t>architecture! It’s </a:t>
            </a:r>
            <a:r>
              <a:rPr lang="en-GB" sz="2400" dirty="0">
                <a:latin typeface="Segoe UI" panose="020B0502040204020203" pitchFamily="34" charset="0"/>
                <a:ea typeface="Segoe UI" panose="020B0502040204020203" pitchFamily="34" charset="0"/>
                <a:cs typeface="Segoe UI" panose="020B0502040204020203" pitchFamily="34" charset="0"/>
              </a:rPr>
              <a:t>a way to be able to provide complex tools by using a simple and powerful high level language</a:t>
            </a:r>
            <a:r>
              <a:rPr lang="en-GB" sz="2400" dirty="0" smtClean="0">
                <a:latin typeface="Segoe UI" panose="020B0502040204020203" pitchFamily="34" charset="0"/>
                <a:ea typeface="Segoe UI" panose="020B0502040204020203" pitchFamily="34" charset="0"/>
                <a:cs typeface="Segoe UI" panose="020B0502040204020203" pitchFamily="34" charset="0"/>
              </a:rPr>
              <a:t>.</a:t>
            </a:r>
            <a:endParaRPr lang="en-GB" sz="240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801858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052" name="Picture 4" descr="http://www.pcgameshardware.com/screenshots/original/2009/03/Nehalem_Die.jpg"/>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886"/>
            <a:ext cx="9144000" cy="68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4583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476</Words>
  <Application>Microsoft Office PowerPoint</Application>
  <PresentationFormat>On-screen Show (4:3)</PresentationFormat>
  <Paragraphs>66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Segoe UI</vt:lpstr>
      <vt:lpstr>Segoe UI Semibold</vt:lpstr>
      <vt:lpstr>Office Theme</vt:lpstr>
      <vt:lpstr>Intel Do-It-Yourself Challenge node.js</vt:lpstr>
      <vt:lpstr>Why OpenCV and node.js ?</vt:lpstr>
      <vt:lpstr>You’ll need</vt:lpstr>
      <vt:lpstr>node.js</vt:lpstr>
      <vt:lpstr>node.js Hello World</vt:lpstr>
      <vt:lpstr>node.js Hello World</vt:lpstr>
      <vt:lpstr>node.js Hello World</vt:lpstr>
      <vt:lpstr>Why is node.js so good ?</vt:lpstr>
      <vt:lpstr>PowerPoint Presentation</vt:lpstr>
      <vt:lpstr>License Creative Commons – By 3.0</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2014-02-20T16:52:57Z</dcterms:created>
  <dcterms:modified xsi:type="dcterms:W3CDTF">2014-02-20T16:53:09Z</dcterms:modified>
</cp:coreProperties>
</file>