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5.jpeg" ContentType="image/jpeg"/>
  <Override PartName="/ppt/media/image14.jpeg" ContentType="image/jpeg"/>
  <Override PartName="/ppt/media/image13.jpeg" ContentType="image/jpeg"/>
  <Override PartName="/ppt/media/image21.jpeg" ContentType="image/jpeg"/>
  <Override PartName="/ppt/media/image12.jpeg" ContentType="image/jpeg"/>
  <Override PartName="/ppt/media/image20.jpeg" ContentType="image/jpeg"/>
  <Override PartName="/ppt/media/image9.jpeg" ContentType="image/jpeg"/>
  <Override PartName="/ppt/media/image11.jpeg" ContentType="image/jpeg"/>
  <Override PartName="/ppt/media/image10.jpeg" ContentType="image/jpeg"/>
  <Override PartName="/ppt/media/image8.jpeg" ContentType="image/jpeg"/>
  <Override PartName="/ppt/media/image6.jpeg" ContentType="image/jpeg"/>
  <Override PartName="/ppt/media/image5.jpeg" ContentType="image/jpeg"/>
  <Override PartName="/ppt/media/image4.jpeg" ContentType="image/jpeg"/>
  <Override PartName="/ppt/media/image3.jpeg" ContentType="image/jpeg"/>
  <Override PartName="/ppt/media/image19.jpeg" ContentType="image/jpeg"/>
  <Override PartName="/ppt/media/image2.jpeg" ContentType="image/jpeg"/>
  <Override PartName="/ppt/media/image18.jpeg" ContentType="image/jpeg"/>
  <Override PartName="/ppt/media/image7.png" ContentType="image/png"/>
  <Override PartName="/ppt/media/image1.jpeg" ContentType="image/jpeg"/>
  <Override PartName="/ppt/media/image17.jpeg" ContentType="image/jpeg"/>
  <Override PartName="/ppt/media/image16.jpeg" ContentType="image/jpe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48"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3"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4"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6"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7"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58"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2"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4"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5"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7"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8"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9"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0"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3"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0"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2"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4"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85"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9"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90"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91"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93"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9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95"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97"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98"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99"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1"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102"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05"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06"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107"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9"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10"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17"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19"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21"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22"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26"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27"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28"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3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32"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3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35"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36"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38"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139"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41"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42"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143"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144"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46"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47"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bri"/>
              </a:rPr>
              <a:t>4/5/14</a:t>
            </a:r>
            <a:endParaRPr/>
          </a:p>
        </p:txBody>
      </p:sp>
      <p:sp>
        <p:nvSpPr>
          <p:cNvPr id="2" name="PlaceHolder 3"/>
          <p:cNvSpPr>
            <a:spLocks noGrp="1"/>
          </p:cNvSpPr>
          <p:nvPr>
            <p:ph type="ftr"/>
          </p:nvPr>
        </p:nvSpPr>
        <p:spPr>
          <a:xfrm>
            <a:off x="0" y="0"/>
            <a:ext cx="-11796840" cy="-11796840"/>
          </a:xfrm>
          <a:prstGeom prst="rect">
            <a:avLst/>
          </a:prstGeom>
        </p:spPr>
        <p:txBody>
          <a:bodyPr bIns="45000" lIns="90000" rIns="90000" tIns="45000"/>
          <a:p>
            <a:endParaRPr/>
          </a:p>
        </p:txBody>
      </p:sp>
      <p:sp>
        <p:nvSpPr>
          <p:cNvPr id="3" name="PlaceHolder 4"/>
          <p:cNvSpPr>
            <a:spLocks noGrp="1"/>
          </p:cNvSpPr>
          <p:nvPr>
            <p:ph type="sldNum"/>
          </p:nvPr>
        </p:nvSpPr>
        <p:spPr>
          <a:xfrm>
            <a:off x="0" y="0"/>
            <a:ext cx="-11796840" cy="-11796840"/>
          </a:xfrm>
          <a:prstGeom prst="rect">
            <a:avLst/>
          </a:prstGeom>
        </p:spPr>
        <p:txBody>
          <a:bodyPr bIns="45000" lIns="90000" rIns="90000" tIns="45000"/>
          <a:p>
            <a:pPr>
              <a:lnSpc>
                <a:spcPct val="100000"/>
              </a:lnSpc>
            </a:pPr>
            <a:fld id="{F1413181-0171-41E1-A1F1-E171D111E151}" type="slidenum">
              <a:rPr lang="en-US">
                <a:solidFill>
                  <a:srgbClr val="000000"/>
                </a:solidFill>
                <a:latin typeface="Calibri"/>
              </a:rPr>
              <a:t>&lt;number&gt;</a:t>
            </a:fld>
            <a:endParaRPr/>
          </a:p>
        </p:txBody>
      </p:sp>
      <p:sp>
        <p:nvSpPr>
          <p:cNvPr id="4" name="PlaceHolder 5"/>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bri"/>
              </a:rPr>
              <a:t>4/5/14</a:t>
            </a:r>
            <a:endParaRPr/>
          </a:p>
        </p:txBody>
      </p:sp>
      <p:sp>
        <p:nvSpPr>
          <p:cNvPr id="39" name="PlaceHolder 3"/>
          <p:cNvSpPr>
            <a:spLocks noGrp="1"/>
          </p:cNvSpPr>
          <p:nvPr>
            <p:ph type="ftr"/>
          </p:nvPr>
        </p:nvSpPr>
        <p:spPr>
          <a:xfrm>
            <a:off x="0" y="0"/>
            <a:ext cx="-11796840" cy="-11796840"/>
          </a:xfrm>
          <a:prstGeom prst="rect">
            <a:avLst/>
          </a:prstGeom>
        </p:spPr>
        <p:txBody>
          <a:bodyPr bIns="45000" lIns="90000" rIns="90000" tIns="45000"/>
          <a:p>
            <a:endParaRPr/>
          </a:p>
        </p:txBody>
      </p:sp>
      <p:sp>
        <p:nvSpPr>
          <p:cNvPr id="40" name="PlaceHolder 4"/>
          <p:cNvSpPr>
            <a:spLocks noGrp="1"/>
          </p:cNvSpPr>
          <p:nvPr>
            <p:ph type="sldNum"/>
          </p:nvPr>
        </p:nvSpPr>
        <p:spPr>
          <a:xfrm>
            <a:off x="0" y="0"/>
            <a:ext cx="-11796840" cy="-11796840"/>
          </a:xfrm>
          <a:prstGeom prst="rect">
            <a:avLst/>
          </a:prstGeom>
        </p:spPr>
        <p:txBody>
          <a:bodyPr bIns="45000" lIns="90000" rIns="90000" tIns="45000"/>
          <a:p>
            <a:pPr>
              <a:lnSpc>
                <a:spcPct val="100000"/>
              </a:lnSpc>
            </a:pPr>
            <a:fld id="{014171F1-21D1-41C1-B111-5101C121C141}" type="slidenum">
              <a:rPr lang="en-US">
                <a:solidFill>
                  <a:srgbClr val="000000"/>
                </a:solidFill>
                <a:latin typeface="Calibri"/>
              </a:rPr>
              <a:t>&lt;number&gt;</a:t>
            </a:fld>
            <a:endParaRPr/>
          </a:p>
        </p:txBody>
      </p:sp>
      <p:sp>
        <p:nvSpPr>
          <p:cNvPr id="41" name="PlaceHolder 5"/>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75"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1">
              <a:buFont typeface="Arial"/>
              <a:buChar char="–"/>
            </a:pPr>
            <a:r>
              <a:rPr lang="en-US" sz="2400">
                <a:solidFill>
                  <a:srgbClr val="000000"/>
                </a:solidFill>
                <a:latin typeface="Calibri"/>
              </a:rPr>
              <a:t>Third level</a:t>
            </a:r>
            <a:endParaRPr/>
          </a:p>
          <a:p>
            <a:pPr lvl="2">
              <a:buFont typeface="Arial"/>
              <a:buChar char="•"/>
            </a:pPr>
            <a:r>
              <a:rPr lang="en-US" sz="2000">
                <a:solidFill>
                  <a:srgbClr val="000000"/>
                </a:solidFill>
                <a:latin typeface="Calibri"/>
              </a:rPr>
              <a:t>Fourth level</a:t>
            </a:r>
            <a:endParaRPr/>
          </a:p>
          <a:p>
            <a:pPr lvl="3">
              <a:buFont typeface="Arial"/>
              <a:buChar char="–"/>
            </a:pPr>
            <a:r>
              <a:rPr lang="en-US" sz="2000">
                <a:solidFill>
                  <a:srgbClr val="000000"/>
                </a:solidFill>
                <a:latin typeface="Calibri"/>
              </a:rPr>
              <a:t>Fifth level</a:t>
            </a:r>
            <a:endParaRPr/>
          </a:p>
        </p:txBody>
      </p:sp>
      <p:sp>
        <p:nvSpPr>
          <p:cNvPr id="76"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bri"/>
              </a:rPr>
              <a:t>4/5/14</a:t>
            </a:r>
            <a:endParaRPr/>
          </a:p>
        </p:txBody>
      </p:sp>
      <p:sp>
        <p:nvSpPr>
          <p:cNvPr id="77"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78"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B101B161-B141-4191-9151-2141E1217131}" type="slidenum">
              <a:rPr lang="en-US">
                <a:solidFill>
                  <a:srgbClr val="000000"/>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bri"/>
              </a:rPr>
              <a:t>4/5/14</a:t>
            </a:r>
            <a:endParaRPr/>
          </a:p>
        </p:txBody>
      </p:sp>
      <p:sp>
        <p:nvSpPr>
          <p:cNvPr id="112" name="PlaceHolder 2"/>
          <p:cNvSpPr>
            <a:spLocks noGrp="1"/>
          </p:cNvSpPr>
          <p:nvPr>
            <p:ph type="ftr"/>
          </p:nvPr>
        </p:nvSpPr>
        <p:spPr>
          <a:xfrm>
            <a:off x="0" y="0"/>
            <a:ext cx="-11796840" cy="-11796840"/>
          </a:xfrm>
          <a:prstGeom prst="rect">
            <a:avLst/>
          </a:prstGeom>
        </p:spPr>
        <p:txBody>
          <a:bodyPr bIns="45000" lIns="90000" rIns="90000" tIns="45000"/>
          <a:p>
            <a:endParaRPr/>
          </a:p>
        </p:txBody>
      </p:sp>
      <p:sp>
        <p:nvSpPr>
          <p:cNvPr id="113" name="PlaceHolder 3"/>
          <p:cNvSpPr>
            <a:spLocks noGrp="1"/>
          </p:cNvSpPr>
          <p:nvPr>
            <p:ph type="sldNum"/>
          </p:nvPr>
        </p:nvSpPr>
        <p:spPr>
          <a:xfrm>
            <a:off x="0" y="0"/>
            <a:ext cx="-11796840" cy="-11796840"/>
          </a:xfrm>
          <a:prstGeom prst="rect">
            <a:avLst/>
          </a:prstGeom>
        </p:spPr>
        <p:txBody>
          <a:bodyPr bIns="45000" lIns="90000" rIns="90000" tIns="45000"/>
          <a:p>
            <a:pPr>
              <a:lnSpc>
                <a:spcPct val="100000"/>
              </a:lnSpc>
            </a:pPr>
            <a:fld id="{9111A191-E1A1-41E1-8161-21F1111181A1}" type="slidenum">
              <a:rPr lang="en-US">
                <a:solidFill>
                  <a:srgbClr val="000000"/>
                </a:solidFill>
                <a:latin typeface="Calibri"/>
              </a:rPr>
              <a:t>&lt;number&gt;</a:t>
            </a:fld>
            <a:endParaRPr/>
          </a:p>
        </p:txBody>
      </p:sp>
      <p:sp>
        <p:nvSpPr>
          <p:cNvPr id="114" name="PlaceHolder 4"/>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115" name="PlaceHolder 5"/>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hyperlink" Target="https://communities.intel.com/docs/DOC-22226" TargetMode="External"/><Relationship Id="rId3" Type="http://schemas.openxmlformats.org/officeDocument/2006/relationships/hyperlink" Target="https://communities.intel.com/docs/DOC-22226" TargetMode="External"/><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hyperlink" Target="http://creativecommons.org/licenses/by/3.0/" TargetMode="External"/><Relationship Id="rId2" Type="http://schemas.openxmlformats.org/officeDocument/2006/relationships/hyperlink" Target="http://creativecommons.org/licenses/by/3.0/" TargetMode="External"/><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48" name="Picture 2"/>
          <p:cNvPicPr/>
          <p:nvPr/>
        </p:nvPicPr>
        <p:blipFill>
          <a:blip r:embed="rId1"/>
          <a:stretch>
            <a:fillRect/>
          </a:stretch>
        </p:blipFill>
        <p:spPr>
          <a:xfrm>
            <a:off x="7391520" y="5562720"/>
            <a:ext cx="1155240" cy="1056960"/>
          </a:xfrm>
          <a:prstGeom prst="rect">
            <a:avLst/>
          </a:prstGeom>
        </p:spPr>
      </p:pic>
      <p:sp>
        <p:nvSpPr>
          <p:cNvPr id="149" name="TextShape 1"/>
          <p:cNvSpPr txBox="1"/>
          <p:nvPr/>
        </p:nvSpPr>
        <p:spPr>
          <a:xfrm>
            <a:off x="152280" y="1676520"/>
            <a:ext cx="8457840" cy="1469520"/>
          </a:xfrm>
          <a:prstGeom prst="rect">
            <a:avLst/>
          </a:prstGeom>
        </p:spPr>
        <p:txBody>
          <a:bodyPr anchor="ctr"/>
          <a:p>
            <a:pPr algn="r">
              <a:lnSpc>
                <a:spcPct val="100000"/>
              </a:lnSpc>
            </a:pPr>
            <a:r>
              <a:rPr lang="en-US" sz="3800">
                <a:solidFill>
                  <a:srgbClr val="404040"/>
                </a:solidFill>
                <a:latin typeface="Segoe UI Semibold"/>
                <a:ea typeface="Segoe UI"/>
              </a:rPr>
              <a:t>Intel Do-It-Yourself Challenge</a:t>
            </a:r>
            <a:r>
              <a:rPr lang="en-US" sz="3800">
                <a:solidFill>
                  <a:srgbClr val="404040"/>
                </a:solidFill>
                <a:latin typeface="Segoe UI Semibold"/>
                <a:ea typeface="Segoe UI"/>
              </a:rPr>
              <a:t>
</a:t>
            </a:r>
            <a:r>
              <a:rPr lang="en-US" sz="3800">
                <a:solidFill>
                  <a:srgbClr val="404040"/>
                </a:solidFill>
                <a:latin typeface="Segoe UI Semibold"/>
                <a:ea typeface="Segoe UI"/>
              </a:rPr>
              <a:t>Compile C/C++ for Galileo</a:t>
            </a:r>
            <a:endParaRPr/>
          </a:p>
        </p:txBody>
      </p:sp>
      <p:sp>
        <p:nvSpPr>
          <p:cNvPr id="150" name="TextShape 2"/>
          <p:cNvSpPr txBox="1"/>
          <p:nvPr/>
        </p:nvSpPr>
        <p:spPr>
          <a:xfrm>
            <a:off x="1371600" y="3505320"/>
            <a:ext cx="7238520" cy="1752120"/>
          </a:xfrm>
          <a:prstGeom prst="rect">
            <a:avLst/>
          </a:prstGeom>
        </p:spPr>
        <p:txBody>
          <a:bodyPr/>
          <a:p>
            <a:pPr algn="r">
              <a:lnSpc>
                <a:spcPct val="100000"/>
              </a:lnSpc>
            </a:pPr>
            <a:r>
              <a:rPr lang="en-US" sz="3200">
                <a:solidFill>
                  <a:srgbClr val="00518e"/>
                </a:solidFill>
                <a:latin typeface="Segoe UI Semibold"/>
                <a:ea typeface="Segoe UI"/>
              </a:rPr>
              <a:t>Nicolas Vailliet</a:t>
            </a:r>
            <a:r>
              <a:rPr lang="en-US" sz="3200">
                <a:solidFill>
                  <a:srgbClr val="8b8b8b"/>
                </a:solidFill>
                <a:latin typeface="Segoe UI"/>
                <a:ea typeface="Segoe UI"/>
              </a:rPr>
              <a:t>
</a:t>
            </a:r>
            <a:r>
              <a:rPr lang="en-US" sz="1900">
                <a:solidFill>
                  <a:srgbClr val="404040"/>
                </a:solidFill>
                <a:latin typeface="Segoe UI"/>
                <a:ea typeface="Segoe UI"/>
              </a:rPr>
              <a:t>www.Intel-Software-Academic-Program.com</a:t>
            </a:r>
            <a:r>
              <a:rPr lang="en-US" sz="1900">
                <a:solidFill>
                  <a:srgbClr val="404040"/>
                </a:solidFill>
                <a:latin typeface="Segoe UI"/>
                <a:ea typeface="Segoe UI"/>
              </a:rPr>
              <a:t>
</a:t>
            </a:r>
            <a:r>
              <a:rPr lang="en-US" sz="1900">
                <a:solidFill>
                  <a:srgbClr val="404040"/>
                </a:solidFill>
                <a:latin typeface="Segoe UI"/>
                <a:ea typeface="Segoe UI"/>
              </a:rPr>
              <a:t>paul.guermonprez@intel.com</a:t>
            </a:r>
            <a:r>
              <a:rPr lang="en-US" sz="1900">
                <a:solidFill>
                  <a:srgbClr val="404040"/>
                </a:solidFill>
                <a:latin typeface="Segoe UI"/>
                <a:ea typeface="Segoe UI"/>
              </a:rPr>
              <a:t>
</a:t>
            </a:r>
            <a:r>
              <a:rPr lang="en-US" sz="1900">
                <a:solidFill>
                  <a:srgbClr val="404040"/>
                </a:solidFill>
                <a:latin typeface="Segoe UI"/>
                <a:ea typeface="Segoe UI"/>
              </a:rPr>
              <a:t>Intel Software</a:t>
            </a:r>
            <a:r>
              <a:rPr lang="en-US" sz="1900">
                <a:solidFill>
                  <a:srgbClr val="404040"/>
                </a:solidFill>
                <a:latin typeface="Segoe UI"/>
                <a:ea typeface="Segoe UI"/>
              </a:rPr>
              <a:t>
</a:t>
            </a:r>
            <a:r>
              <a:rPr lang="en-US" sz="1900">
                <a:solidFill>
                  <a:srgbClr val="404040"/>
                </a:solidFill>
                <a:latin typeface="Segoe UI"/>
                <a:ea typeface="Segoe UI"/>
              </a:rPr>
              <a:t>2014-02-01</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3" name="Picture 2"/>
          <p:cNvPicPr/>
          <p:nvPr/>
        </p:nvPicPr>
        <p:blipFill>
          <a:blip r:embed="rId1"/>
          <a:stretch>
            <a:fillRect/>
          </a:stretch>
        </p:blipFill>
        <p:spPr>
          <a:xfrm>
            <a:off x="7391520" y="5562720"/>
            <a:ext cx="1155240" cy="1056960"/>
          </a:xfrm>
          <a:prstGeom prst="rect">
            <a:avLst/>
          </a:prstGeom>
        </p:spPr>
      </p:pic>
      <p:sp>
        <p:nvSpPr>
          <p:cNvPr id="18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You’ll need</a:t>
            </a:r>
            <a:endParaRPr/>
          </a:p>
        </p:txBody>
      </p:sp>
      <p:sp>
        <p:nvSpPr>
          <p:cNvPr id="185"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Board Support Package Sources for Intel Quark</a:t>
            </a:r>
            <a:endParaRPr/>
          </a:p>
          <a:p>
            <a:pPr>
              <a:lnSpc>
                <a:spcPct val="100000"/>
              </a:lnSpc>
            </a:pPr>
            <a:r>
              <a:rPr lang="en-US" sz="2400">
                <a:solidFill>
                  <a:srgbClr val="000000"/>
                </a:solidFill>
                <a:latin typeface="Segoe UI"/>
                <a:ea typeface="Segoe UI"/>
              </a:rPr>
              <a:t>An archive with all tools you need, available on Galileo drivers website.</a:t>
            </a:r>
            <a:endParaRPr/>
          </a:p>
          <a:p>
            <a:pPr>
              <a:lnSpc>
                <a:spcPct val="100000"/>
              </a:lnSpc>
            </a:pPr>
            <a:r>
              <a:rPr lang="en-US" sz="1700" u="sng">
                <a:solidFill>
                  <a:srgbClr val="0000ff"/>
                </a:solidFill>
                <a:latin typeface="Calibri"/>
                <a:ea typeface="Segoe UI"/>
                <a:hlinkClick r:id="rId2"/>
              </a:rPr>
              <a:t>https://</a:t>
            </a:r>
            <a:r>
              <a:rPr lang="en-US" sz="1700" u="sng">
                <a:solidFill>
                  <a:srgbClr val="0000ff"/>
                </a:solidFill>
                <a:latin typeface="Calibri"/>
                <a:ea typeface="Segoe UI"/>
                <a:hlinkClick r:id="rId3"/>
              </a:rPr>
              <a:t>communities.intel.com/docs/DOC-22226</a:t>
            </a:r>
            <a:endParaRPr/>
          </a:p>
          <a:p>
            <a:pPr>
              <a:lnSpc>
                <a:spcPct val="100000"/>
              </a:lnSpc>
            </a:pPr>
            <a:endParaRPr/>
          </a:p>
          <a:p>
            <a:pPr>
              <a:lnSpc>
                <a:spcPct val="100000"/>
              </a:lnSpc>
            </a:pPr>
            <a:r>
              <a:rPr lang="en-US" sz="2400">
                <a:solidFill>
                  <a:srgbClr val="00518e"/>
                </a:solidFill>
                <a:latin typeface="Segoe UI Semibold"/>
                <a:ea typeface="Segoe UI"/>
              </a:rPr>
              <a:t>Storage and internet bandwidth</a:t>
            </a:r>
            <a:endParaRPr/>
          </a:p>
          <a:p>
            <a:pPr>
              <a:lnSpc>
                <a:spcPct val="100000"/>
              </a:lnSpc>
            </a:pPr>
            <a:r>
              <a:rPr lang="en-US" sz="2400">
                <a:solidFill>
                  <a:srgbClr val="000000"/>
                </a:solidFill>
                <a:latin typeface="Segoe UI"/>
                <a:ea typeface="Segoe UI"/>
              </a:rPr>
              <a:t>Make sure you have 100Gb available on your hard drive.</a:t>
            </a:r>
            <a:r>
              <a:rPr lang="en-US" sz="2400">
                <a:solidFill>
                  <a:srgbClr val="000000"/>
                </a:solidFill>
                <a:latin typeface="Segoe UI"/>
                <a:ea typeface="Segoe UI"/>
              </a:rPr>
              <a:t>
</a:t>
            </a:r>
            <a:r>
              <a:rPr lang="en-US" sz="2400">
                <a:solidFill>
                  <a:srgbClr val="000000"/>
                </a:solidFill>
                <a:latin typeface="Segoe UI"/>
                <a:ea typeface="Segoe UI"/>
              </a:rPr>
              <a:t>We’ll also need a good internet connectivity.</a:t>
            </a:r>
            <a:endParaRPr/>
          </a:p>
          <a:p>
            <a:pPr>
              <a:lnSpc>
                <a:spcPct val="100000"/>
              </a:lnSpc>
            </a:pPr>
            <a:endParaRPr/>
          </a:p>
          <a:p>
            <a:pPr>
              <a:lnSpc>
                <a:spcPct val="100000"/>
              </a:lnSpc>
            </a:pPr>
            <a:r>
              <a:rPr lang="en-US" sz="2400">
                <a:solidFill>
                  <a:srgbClr val="00518e"/>
                </a:solidFill>
                <a:latin typeface="Segoe UI Semibold"/>
                <a:ea typeface="Segoe UI"/>
              </a:rPr>
              <a:t>CPU</a:t>
            </a:r>
            <a:endParaRPr/>
          </a:p>
          <a:p>
            <a:pPr>
              <a:lnSpc>
                <a:spcPct val="100000"/>
              </a:lnSpc>
            </a:pPr>
            <a:r>
              <a:rPr lang="en-US" sz="2400">
                <a:solidFill>
                  <a:srgbClr val="000000"/>
                </a:solidFill>
                <a:latin typeface="Segoe UI"/>
                <a:ea typeface="Segoe UI"/>
              </a:rPr>
              <a:t>If you just want to compiling a small code, no problem.</a:t>
            </a:r>
            <a:r>
              <a:rPr lang="en-US" sz="2400">
                <a:solidFill>
                  <a:srgbClr val="000000"/>
                </a:solidFill>
                <a:latin typeface="Segoe UI"/>
                <a:ea typeface="Segoe UI"/>
              </a:rPr>
              <a:t>
</a:t>
            </a:r>
            <a:r>
              <a:rPr lang="en-US" sz="2400">
                <a:solidFill>
                  <a:srgbClr val="000000"/>
                </a:solidFill>
                <a:latin typeface="Segoe UI"/>
                <a:ea typeface="Segoe UI"/>
              </a:rPr>
              <a:t>You can even do that on the Galileo itself (if you have already installed the full Linux image, see our course about it). </a:t>
            </a:r>
            <a:endParaRPr/>
          </a:p>
          <a:p>
            <a:pPr>
              <a:lnSpc>
                <a:spcPct val="100000"/>
              </a:lnSpc>
            </a:pPr>
            <a:r>
              <a:rPr lang="en-US" sz="2400">
                <a:solidFill>
                  <a:srgbClr val="000000"/>
                </a:solidFill>
                <a:latin typeface="Segoe UI"/>
                <a:ea typeface="Segoe UI"/>
              </a:rPr>
              <a:t>But if you’d like to rebuild the full Yocto OS or generate the cross compile toolchain, it will take up to 8 hours on a workstation.</a:t>
            </a:r>
            <a:endParaRPr/>
          </a:p>
          <a:p>
            <a:pPr>
              <a:lnSpc>
                <a:spcPct val="100000"/>
              </a:lnSpc>
            </a:pPr>
            <a:r>
              <a:rPr lang="en-US" sz="2400">
                <a:solidFill>
                  <a:srgbClr val="000000"/>
                </a:solidFill>
                <a:latin typeface="Segoe UI"/>
                <a:ea typeface="Segoe UI"/>
              </a:rPr>
              <a:t> </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6" name="Picture 2"/>
          <p:cNvPicPr/>
          <p:nvPr/>
        </p:nvPicPr>
        <p:blipFill>
          <a:blip r:embed="rId1"/>
          <a:stretch>
            <a:fillRect/>
          </a:stretch>
        </p:blipFill>
        <p:spPr>
          <a:xfrm>
            <a:off x="7391520" y="5562720"/>
            <a:ext cx="1155240" cy="1056960"/>
          </a:xfrm>
          <a:prstGeom prst="rect">
            <a:avLst/>
          </a:prstGeom>
        </p:spPr>
      </p:pic>
      <p:sp>
        <p:nvSpPr>
          <p:cNvPr id="18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You’ll need</a:t>
            </a:r>
            <a:endParaRPr/>
          </a:p>
        </p:txBody>
      </p:sp>
      <p:sp>
        <p:nvSpPr>
          <p:cNvPr id="188"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Linux</a:t>
            </a:r>
            <a:endParaRPr/>
          </a:p>
          <a:p>
            <a:pPr>
              <a:lnSpc>
                <a:spcPct val="100000"/>
              </a:lnSpc>
            </a:pPr>
            <a:r>
              <a:rPr lang="en-US" sz="2400">
                <a:solidFill>
                  <a:srgbClr val="000000"/>
                </a:solidFill>
                <a:latin typeface="Segoe UI"/>
                <a:ea typeface="Segoe UI"/>
              </a:rPr>
              <a:t>We’ll use Ubuntu 12.04</a:t>
            </a:r>
            <a:r>
              <a:rPr lang="en-US" sz="2400">
                <a:solidFill>
                  <a:srgbClr val="000000"/>
                </a:solidFill>
                <a:latin typeface="Segoe UI"/>
                <a:ea typeface="Segoe UI"/>
              </a:rPr>
              <a:t>
</a:t>
            </a:r>
            <a:endParaRPr/>
          </a:p>
          <a:p>
            <a:pPr>
              <a:lnSpc>
                <a:spcPct val="100000"/>
              </a:lnSpc>
            </a:pPr>
            <a:r>
              <a:rPr lang="en-US" sz="2400">
                <a:solidFill>
                  <a:srgbClr val="00518e"/>
                </a:solidFill>
                <a:latin typeface="Segoe UI Semibold"/>
                <a:ea typeface="Segoe UI"/>
              </a:rPr>
              <a:t>Packages</a:t>
            </a:r>
            <a:endParaRPr/>
          </a:p>
          <a:p>
            <a:pPr>
              <a:lnSpc>
                <a:spcPct val="100000"/>
              </a:lnSpc>
            </a:pPr>
            <a:r>
              <a:rPr lang="en-US" sz="2400">
                <a:solidFill>
                  <a:srgbClr val="000000"/>
                </a:solidFill>
                <a:latin typeface="Segoe UI"/>
                <a:ea typeface="Segoe UI"/>
              </a:rPr>
              <a:t>“</a:t>
            </a:r>
            <a:r>
              <a:rPr lang="en-US" sz="2400">
                <a:solidFill>
                  <a:srgbClr val="000000"/>
                </a:solidFill>
                <a:latin typeface="Segoe UI"/>
                <a:ea typeface="Segoe UI"/>
              </a:rPr>
              <a:t>sudo apt-get install </a:t>
            </a:r>
            <a:r>
              <a:rPr b="1" lang="en-US" sz="2400">
                <a:solidFill>
                  <a:srgbClr val="000000"/>
                </a:solidFill>
                <a:latin typeface="Segoe UI"/>
                <a:ea typeface="Segoe UI"/>
              </a:rPr>
              <a:t>build-essential </a:t>
            </a:r>
            <a:r>
              <a:rPr lang="en-US" sz="2400">
                <a:solidFill>
                  <a:srgbClr val="000000"/>
                </a:solidFill>
                <a:latin typeface="Segoe UI"/>
                <a:ea typeface="Segoe UI"/>
              </a:rPr>
              <a:t>sed wget cvs subversion git-core coreutils unzip texi2html texinfo libsdl1.2-dev docbook-utils gawk python-pysqlite2 diffstat help2man make gcc g++ desktop-file-utils chrpath libgl1-mesa-dev libglu1-mesa-dev mercurial autoconf automake groff libtool xterm p7zip-full bitbake”</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9" name="Picture 2"/>
          <p:cNvPicPr/>
          <p:nvPr/>
        </p:nvPicPr>
        <p:blipFill>
          <a:blip r:embed="rId1"/>
          <a:stretch>
            <a:fillRect/>
          </a:stretch>
        </p:blipFill>
        <p:spPr>
          <a:xfrm>
            <a:off x="7391520" y="5562720"/>
            <a:ext cx="1155240" cy="1056960"/>
          </a:xfrm>
          <a:prstGeom prst="rect">
            <a:avLst/>
          </a:prstGeom>
        </p:spPr>
      </p:pic>
      <p:sp>
        <p:nvSpPr>
          <p:cNvPr id="19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Procedure (1/6)</a:t>
            </a:r>
            <a:endParaRPr/>
          </a:p>
        </p:txBody>
      </p:sp>
      <p:sp>
        <p:nvSpPr>
          <p:cNvPr id="191"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Uncompress</a:t>
            </a:r>
            <a:endParaRPr/>
          </a:p>
          <a:p>
            <a:pPr>
              <a:lnSpc>
                <a:spcPct val="100000"/>
              </a:lnSpc>
            </a:pPr>
            <a:r>
              <a:rPr lang="en-US" sz="2400">
                <a:solidFill>
                  <a:srgbClr val="000000"/>
                </a:solidFill>
                <a:latin typeface="Segoe UI"/>
                <a:ea typeface="Segoe UI"/>
              </a:rPr>
              <a:t>7z x Board_Support_Package_Sources*.7z</a:t>
            </a:r>
            <a:r>
              <a:rPr lang="en-US" sz="2400">
                <a:solidFill>
                  <a:srgbClr val="000000"/>
                </a:solidFill>
                <a:latin typeface="Segoe UI"/>
                <a:ea typeface="Segoe UI"/>
              </a:rPr>
              <a:t>
</a:t>
            </a:r>
            <a:endParaRPr/>
          </a:p>
          <a:p>
            <a:pPr>
              <a:lnSpc>
                <a:spcPct val="100000"/>
              </a:lnSpc>
            </a:pPr>
            <a:r>
              <a:rPr lang="en-US" sz="2400">
                <a:solidFill>
                  <a:srgbClr val="00518e"/>
                </a:solidFill>
                <a:latin typeface="Segoe UI Semibold"/>
                <a:ea typeface="Segoe UI"/>
              </a:rPr>
              <a:t>Rename your BSP folder with a shorter name</a:t>
            </a:r>
            <a:endParaRPr/>
          </a:p>
          <a:p>
            <a:pPr>
              <a:lnSpc>
                <a:spcPct val="100000"/>
              </a:lnSpc>
            </a:pPr>
            <a:r>
              <a:rPr lang="en-US" sz="2400">
                <a:solidFill>
                  <a:srgbClr val="ff0000"/>
                </a:solidFill>
                <a:latin typeface="Segoe UI"/>
                <a:ea typeface="Segoe UI"/>
              </a:rPr>
              <a:t>mv Board_Support_Package_*** BSP_Galileo</a:t>
            </a:r>
            <a:endParaRPr/>
          </a:p>
          <a:p>
            <a:pPr>
              <a:lnSpc>
                <a:spcPct val="100000"/>
              </a:lnSpc>
            </a:pPr>
            <a:endParaRPr/>
          </a:p>
          <a:p>
            <a:pPr>
              <a:lnSpc>
                <a:spcPct val="100000"/>
              </a:lnSpc>
            </a:pPr>
            <a:r>
              <a:rPr lang="en-US" sz="2400">
                <a:solidFill>
                  <a:srgbClr val="00518e"/>
                </a:solidFill>
                <a:latin typeface="Segoe UI Semibold"/>
                <a:ea typeface="Segoe UI"/>
              </a:rPr>
              <a:t>Unpack</a:t>
            </a:r>
            <a:endParaRPr/>
          </a:p>
          <a:p>
            <a:pPr>
              <a:lnSpc>
                <a:spcPct val="100000"/>
              </a:lnSpc>
            </a:pPr>
            <a:r>
              <a:rPr lang="en-US" sz="2400">
                <a:solidFill>
                  <a:srgbClr val="000000"/>
                </a:solidFill>
                <a:latin typeface="Segoe UI"/>
                <a:ea typeface="Segoe UI"/>
              </a:rPr>
              <a:t>tar xvzf meta-clanton_*.tar.gz</a:t>
            </a:r>
            <a:endParaRPr/>
          </a:p>
          <a:p>
            <a:pPr>
              <a:lnSpc>
                <a:spcPct val="100000"/>
              </a:lnSpc>
            </a:pPr>
            <a:endParaRPr/>
          </a:p>
          <a:p>
            <a:pPr>
              <a:lnSpc>
                <a:spcPct val="100000"/>
              </a:lnSpc>
            </a:pPr>
            <a:r>
              <a:rPr lang="en-US" sz="2400">
                <a:solidFill>
                  <a:srgbClr val="00518e"/>
                </a:solidFill>
                <a:latin typeface="Segoe UI Semibold"/>
                <a:ea typeface="Segoe UI"/>
              </a:rPr>
              <a:t>Go to the new Yocto home folder</a:t>
            </a:r>
            <a:endParaRPr/>
          </a:p>
          <a:p>
            <a:pPr>
              <a:lnSpc>
                <a:spcPct val="100000"/>
              </a:lnSpc>
            </a:pPr>
            <a:r>
              <a:rPr lang="en-US" sz="2400">
                <a:solidFill>
                  <a:srgbClr val="000000"/>
                </a:solidFill>
                <a:latin typeface="Segoe UI"/>
                <a:ea typeface="Segoe UI"/>
              </a:rPr>
              <a:t>cd meta-clanton_...</a:t>
            </a:r>
            <a:endParaRPr/>
          </a:p>
          <a:p>
            <a:pPr>
              <a:lnSpc>
                <a:spcPct val="100000"/>
              </a:lnSpc>
            </a:pPr>
            <a:endParaRPr/>
          </a:p>
          <a:p>
            <a:pPr>
              <a:lnSpc>
                <a:spcPct val="100000"/>
              </a:lnSpc>
            </a:pPr>
            <a:r>
              <a:rPr lang="en-US" sz="2400">
                <a:solidFill>
                  <a:srgbClr val="00518e"/>
                </a:solidFill>
                <a:latin typeface="Segoe UI Semibold"/>
                <a:ea typeface="Segoe UI"/>
              </a:rPr>
              <a:t>Download, compile and set up Poky, a tool used by Yocto</a:t>
            </a:r>
            <a:r>
              <a:rPr lang="en-US" sz="2400">
                <a:solidFill>
                  <a:srgbClr val="000000"/>
                </a:solidFill>
                <a:latin typeface="Segoe UI"/>
                <a:ea typeface="Segoe UI"/>
              </a:rPr>
              <a:t>
</a:t>
            </a:r>
            <a:r>
              <a:rPr lang="en-US" sz="2400">
                <a:solidFill>
                  <a:srgbClr val="000000"/>
                </a:solidFill>
                <a:latin typeface="Segoe UI"/>
                <a:ea typeface="Segoe UI"/>
              </a:rPr>
              <a:t>./setup.sh</a:t>
            </a:r>
            <a:r>
              <a:rPr lang="en-US" sz="2400">
                <a:solidFill>
                  <a:srgbClr val="000000"/>
                </a:solidFill>
                <a:latin typeface="Segoe UI"/>
                <a:ea typeface="Segoe UI"/>
              </a:rPr>
              <a:t>
</a:t>
            </a:r>
            <a:r>
              <a:rPr lang="en-US" sz="2400">
                <a:solidFill>
                  <a:srgbClr val="000000"/>
                </a:solidFill>
                <a:latin typeface="Segoe UI"/>
                <a:ea typeface="Segoe UI"/>
              </a:rPr>
              <a:t>source poky/oe-init-build-env yocto_build</a:t>
            </a:r>
            <a:endParaRPr/>
          </a:p>
        </p:txBody>
      </p:sp>
      <p:sp>
        <p:nvSpPr>
          <p:cNvPr id="192" name="CustomShape 3"/>
          <p:cNvSpPr/>
          <p:nvPr/>
        </p:nvSpPr>
        <p:spPr>
          <a:xfrm>
            <a:off x="914400" y="1188720"/>
            <a:ext cx="91440" cy="91440"/>
          </a:xfrm>
          <a:prstGeom prst="rect">
            <a:avLst/>
          </a:prstGeom>
          <a:solidFill>
            <a:srgbClr val="cfe7f5"/>
          </a:solidFill>
          <a:ln>
            <a:solidFill>
              <a:srgbClr val="808080"/>
            </a:solidFill>
          </a:ln>
        </p:spPr>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3" name="Picture 2"/>
          <p:cNvPicPr/>
          <p:nvPr/>
        </p:nvPicPr>
        <p:blipFill>
          <a:blip r:embed="rId1"/>
          <a:stretch>
            <a:fillRect/>
          </a:stretch>
        </p:blipFill>
        <p:spPr>
          <a:xfrm>
            <a:off x="7391520" y="5562720"/>
            <a:ext cx="1155240" cy="1056960"/>
          </a:xfrm>
          <a:prstGeom prst="rect">
            <a:avLst/>
          </a:prstGeom>
        </p:spPr>
      </p:pic>
      <p:sp>
        <p:nvSpPr>
          <p:cNvPr id="19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Procedure (2/6)</a:t>
            </a:r>
            <a:endParaRPr/>
          </a:p>
        </p:txBody>
      </p:sp>
      <p:sp>
        <p:nvSpPr>
          <p:cNvPr id="195"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Setting up Yocto receipe</a:t>
            </a:r>
            <a:endParaRPr/>
          </a:p>
          <a:p>
            <a:pPr>
              <a:lnSpc>
                <a:spcPct val="100000"/>
              </a:lnSpc>
            </a:pPr>
            <a:r>
              <a:rPr lang="en-US" sz="2400">
                <a:solidFill>
                  <a:srgbClr val="000000"/>
                </a:solidFill>
                <a:latin typeface="Segoe UI"/>
                <a:ea typeface="Segoe UI"/>
              </a:rPr>
              <a:t>By default, Yocto is ready to compile a tiny Linux image or cross compile toolchain. But, we want to compile, debug and use libraries. </a:t>
            </a:r>
            <a:r>
              <a:rPr lang="en-US" sz="2400">
                <a:solidFill>
                  <a:srgbClr val="000000"/>
                </a:solidFill>
                <a:latin typeface="Segoe UI"/>
                <a:ea typeface="Segoe UI"/>
              </a:rPr>
              <a:t>
</a:t>
            </a:r>
            <a:endParaRPr/>
          </a:p>
          <a:p>
            <a:pPr>
              <a:lnSpc>
                <a:spcPct val="100000"/>
              </a:lnSpc>
            </a:pPr>
            <a:r>
              <a:rPr lang="en-US" sz="2400">
                <a:solidFill>
                  <a:srgbClr val="00518e"/>
                </a:solidFill>
                <a:latin typeface="Segoe UI Semibold"/>
                <a:ea typeface="Segoe UI"/>
              </a:rPr>
              <a:t>Asking for a full configuration:</a:t>
            </a:r>
            <a:endParaRPr/>
          </a:p>
          <a:p>
            <a:pPr>
              <a:lnSpc>
                <a:spcPct val="100000"/>
              </a:lnSpc>
            </a:pPr>
            <a:r>
              <a:rPr lang="en-US" sz="2400">
                <a:solidFill>
                  <a:srgbClr val="000000"/>
                </a:solidFill>
                <a:latin typeface="Segoe UI"/>
                <a:ea typeface="Segoe UI"/>
              </a:rPr>
              <a:t>Edit the conf/local.conf file.</a:t>
            </a:r>
            <a:endParaRPr/>
          </a:p>
          <a:p>
            <a:pPr>
              <a:lnSpc>
                <a:spcPct val="100000"/>
              </a:lnSpc>
            </a:pPr>
            <a:r>
              <a:rPr lang="en-US" sz="2400">
                <a:solidFill>
                  <a:srgbClr val="000000"/>
                </a:solidFill>
                <a:latin typeface="Segoe UI"/>
                <a:ea typeface="Segoe UI"/>
              </a:rPr>
              <a:t>Change “clanton-tiny” to “clanton-full”.</a:t>
            </a:r>
            <a:endParaRPr/>
          </a:p>
          <a:p>
            <a:pPr>
              <a:lnSpc>
                <a:spcPct val="100000"/>
              </a:lnSpc>
            </a:pPr>
            <a:r>
              <a:rPr lang="en-US" sz="2400">
                <a:solidFill>
                  <a:srgbClr val="000000"/>
                </a:solidFill>
                <a:latin typeface="Segoe UI"/>
                <a:ea typeface="Segoe UI"/>
              </a:rPr>
              <a:t>Set BB_NUMBER_THREADS and PARALLEL_THREADS to “number of cores your processor has multiply by 3”.</a:t>
            </a:r>
            <a:endParaRPr/>
          </a:p>
          <a:p>
            <a:pPr>
              <a:lnSpc>
                <a:spcPct val="100000"/>
              </a:lnSpc>
            </a:pPr>
            <a:r>
              <a:rPr lang="en-US" sz="2400">
                <a:solidFill>
                  <a:srgbClr val="000000"/>
                </a:solidFill>
                <a:latin typeface="Segoe UI"/>
                <a:ea typeface="Segoe UI"/>
              </a:rPr>
              <a:t>Save the file.</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6" name="Picture 2"/>
          <p:cNvPicPr/>
          <p:nvPr/>
        </p:nvPicPr>
        <p:blipFill>
          <a:blip r:embed="rId1"/>
          <a:stretch>
            <a:fillRect/>
          </a:stretch>
        </p:blipFill>
        <p:spPr>
          <a:xfrm>
            <a:off x="7391520" y="5562720"/>
            <a:ext cx="1155240" cy="1056960"/>
          </a:xfrm>
          <a:prstGeom prst="rect">
            <a:avLst/>
          </a:prstGeom>
        </p:spPr>
      </p:pic>
      <p:sp>
        <p:nvSpPr>
          <p:cNvPr id="19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Procedure (3/6)</a:t>
            </a:r>
            <a:endParaRPr/>
          </a:p>
        </p:txBody>
      </p:sp>
      <p:sp>
        <p:nvSpPr>
          <p:cNvPr id="198"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Disable uClibc </a:t>
            </a:r>
            <a:endParaRPr/>
          </a:p>
          <a:p>
            <a:pPr>
              <a:lnSpc>
                <a:spcPct val="100000"/>
              </a:lnSpc>
            </a:pPr>
            <a:r>
              <a:rPr lang="en-US" sz="2400">
                <a:solidFill>
                  <a:srgbClr val="000000"/>
                </a:solidFill>
                <a:latin typeface="Segoe UI"/>
                <a:ea typeface="Segoe UI"/>
              </a:rPr>
              <a:t>It will disable uClibc, and replace it by EGlibC, which have more features and is commonly used under Linux.</a:t>
            </a:r>
            <a:endParaRPr/>
          </a:p>
          <a:p>
            <a:pPr>
              <a:lnSpc>
                <a:spcPct val="100000"/>
              </a:lnSpc>
            </a:pPr>
            <a:endParaRPr/>
          </a:p>
          <a:p>
            <a:pPr>
              <a:lnSpc>
                <a:spcPct val="100000"/>
              </a:lnSpc>
            </a:pPr>
            <a:r>
              <a:rPr lang="en-US" sz="2400">
                <a:solidFill>
                  <a:srgbClr val="000000"/>
                </a:solidFill>
                <a:latin typeface="Segoe UI"/>
                <a:ea typeface="Segoe UI"/>
              </a:rPr>
              <a:t>Edit “../meta-clanton-distro/recipes-multimedia/v4l2apps/v4l-utils_0.8.8.bbappend”</a:t>
            </a:r>
            <a:endParaRPr/>
          </a:p>
          <a:p>
            <a:pPr>
              <a:lnSpc>
                <a:spcPct val="100000"/>
              </a:lnSpc>
            </a:pPr>
            <a:endParaRPr/>
          </a:p>
          <a:p>
            <a:pPr>
              <a:lnSpc>
                <a:spcPct val="100000"/>
              </a:lnSpc>
            </a:pPr>
            <a:r>
              <a:rPr lang="en-US" sz="2400">
                <a:solidFill>
                  <a:srgbClr val="000000"/>
                </a:solidFill>
                <a:latin typeface="Segoe UI"/>
                <a:ea typeface="Segoe UI"/>
              </a:rPr>
              <a:t>Comment these 3 lines:</a:t>
            </a:r>
            <a:r>
              <a:rPr lang="en-US" sz="2400">
                <a:solidFill>
                  <a:srgbClr val="000000"/>
                </a:solidFill>
                <a:latin typeface="Segoe UI"/>
                <a:ea typeface="Segoe UI"/>
              </a:rPr>
              <a:t>
</a:t>
            </a:r>
            <a:r>
              <a:rPr lang="en-US" sz="2400">
                <a:solidFill>
                  <a:srgbClr val="000000"/>
                </a:solidFill>
                <a:latin typeface="Segoe UI"/>
                <a:ea typeface="Segoe UI"/>
              </a:rPr>
              <a:t>#FILESEXTRAPATHS_prepend := "${THISDIR}/files:“</a:t>
            </a:r>
            <a:r>
              <a:rPr lang="en-US" sz="2400">
                <a:solidFill>
                  <a:srgbClr val="000000"/>
                </a:solidFill>
                <a:latin typeface="Segoe UI"/>
                <a:ea typeface="Segoe UI"/>
              </a:rPr>
              <a:t>
</a:t>
            </a:r>
            <a:r>
              <a:rPr lang="en-US" sz="2400">
                <a:solidFill>
                  <a:srgbClr val="000000"/>
                </a:solidFill>
                <a:latin typeface="Segoe UI"/>
                <a:ea typeface="Segoe UI"/>
              </a:rPr>
              <a:t>#SRC_URI += file://uclibc-enable.patch</a:t>
            </a:r>
            <a:r>
              <a:rPr lang="en-US" sz="2400">
                <a:solidFill>
                  <a:srgbClr val="000000"/>
                </a:solidFill>
                <a:latin typeface="Segoe UI"/>
                <a:ea typeface="Segoe UI"/>
              </a:rPr>
              <a:t>
</a:t>
            </a:r>
            <a:r>
              <a:rPr lang="en-US" sz="2400">
                <a:solidFill>
                  <a:srgbClr val="000000"/>
                </a:solidFill>
                <a:latin typeface="Segoe UI"/>
                <a:ea typeface="Segoe UI"/>
              </a:rPr>
              <a:t>#DEPENDS += "libiconv"</a:t>
            </a:r>
            <a:endParaRPr/>
          </a:p>
          <a:p>
            <a:pPr>
              <a:lnSpc>
                <a:spcPct val="100000"/>
              </a:lnSpc>
            </a:pP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9" name="Picture 2"/>
          <p:cNvPicPr/>
          <p:nvPr/>
        </p:nvPicPr>
        <p:blipFill>
          <a:blip r:embed="rId1"/>
          <a:stretch>
            <a:fillRect/>
          </a:stretch>
        </p:blipFill>
        <p:spPr>
          <a:xfrm>
            <a:off x="7391520" y="5562720"/>
            <a:ext cx="1155240" cy="1056960"/>
          </a:xfrm>
          <a:prstGeom prst="rect">
            <a:avLst/>
          </a:prstGeom>
        </p:spPr>
      </p:pic>
      <p:sp>
        <p:nvSpPr>
          <p:cNvPr id="20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Procedure (4/6)</a:t>
            </a:r>
            <a:endParaRPr/>
          </a:p>
        </p:txBody>
      </p:sp>
      <p:sp>
        <p:nvSpPr>
          <p:cNvPr id="201" name="TextShape 2"/>
          <p:cNvSpPr txBox="1"/>
          <p:nvPr/>
        </p:nvSpPr>
        <p:spPr>
          <a:xfrm>
            <a:off x="457200" y="1600200"/>
            <a:ext cx="8229240" cy="4876560"/>
          </a:xfrm>
          <a:prstGeom prst="rect">
            <a:avLst/>
          </a:prstGeom>
        </p:spPr>
        <p:txBody>
          <a:bodyPr/>
          <a:p>
            <a:pPr>
              <a:lnSpc>
                <a:spcPct val="100000"/>
              </a:lnSpc>
            </a:pPr>
            <a:r>
              <a:rPr lang="en-US" sz="2400">
                <a:solidFill>
                  <a:srgbClr val="00518e"/>
                </a:solidFill>
                <a:latin typeface="Segoe UI Semibold"/>
                <a:ea typeface="Segoe UI"/>
              </a:rPr>
              <a:t>Get a default config</a:t>
            </a:r>
            <a:endParaRPr/>
          </a:p>
          <a:p>
            <a:pPr>
              <a:lnSpc>
                <a:spcPct val="100000"/>
              </a:lnSpc>
            </a:pPr>
            <a:r>
              <a:rPr lang="en-US" sz="2400">
                <a:solidFill>
                  <a:srgbClr val="000000"/>
                </a:solidFill>
                <a:latin typeface="Segoe UI"/>
                <a:ea typeface="Segoe UI"/>
              </a:rPr>
              <a:t>copy the full image configuration from a sample:</a:t>
            </a:r>
            <a:r>
              <a:rPr lang="en-US" sz="2400">
                <a:solidFill>
                  <a:srgbClr val="000000"/>
                </a:solidFill>
                <a:latin typeface="Segoe UI"/>
                <a:ea typeface="Segoe UI"/>
              </a:rPr>
              <a:t>
</a:t>
            </a:r>
            <a:r>
              <a:rPr lang="en-US" sz="2400">
                <a:solidFill>
                  <a:srgbClr val="000000"/>
                </a:solidFill>
                <a:latin typeface="Segoe UI"/>
                <a:ea typeface="Segoe UI"/>
              </a:rPr>
              <a:t>cp ../meta-clanton-distro/recipes-core/images/image-full.bb ../meta-clanton-distro/recipes-core/images/image-sdk.bb</a:t>
            </a:r>
            <a:endParaRPr/>
          </a:p>
          <a:p>
            <a:pPr>
              <a:lnSpc>
                <a:spcPct val="100000"/>
              </a:lnSpc>
            </a:pPr>
            <a:endParaRPr/>
          </a:p>
          <a:p>
            <a:pPr>
              <a:lnSpc>
                <a:spcPct val="100000"/>
              </a:lnSpc>
            </a:pPr>
            <a:r>
              <a:rPr lang="en-US" sz="2400">
                <a:solidFill>
                  <a:srgbClr val="00518e"/>
                </a:solidFill>
                <a:latin typeface="Segoe UI Semibold"/>
                <a:ea typeface="Segoe UI"/>
              </a:rPr>
              <a:t>Edit the default config</a:t>
            </a:r>
            <a:endParaRPr/>
          </a:p>
          <a:p>
            <a:pPr>
              <a:lnSpc>
                <a:spcPct val="100000"/>
              </a:lnSpc>
            </a:pPr>
            <a:r>
              <a:rPr lang="en-US" sz="2400">
                <a:solidFill>
                  <a:srgbClr val="000000"/>
                </a:solidFill>
                <a:latin typeface="Segoe UI"/>
                <a:ea typeface="Segoe UI"/>
              </a:rPr>
              <a:t>These options are set up for generating the associated Linux image later.</a:t>
            </a:r>
            <a:endParaRPr/>
          </a:p>
          <a:p>
            <a:pPr>
              <a:lnSpc>
                <a:spcPct val="100000"/>
              </a:lnSpc>
            </a:pPr>
            <a:r>
              <a:rPr lang="en-US" sz="2400">
                <a:solidFill>
                  <a:srgbClr val="000000"/>
                </a:solidFill>
                <a:latin typeface="Segoe UI"/>
                <a:ea typeface="Segoe UI"/>
              </a:rPr>
              <a:t>You can (un)comment features you do (not) want. The image size will be 3GB.</a:t>
            </a:r>
            <a:endParaRPr/>
          </a:p>
          <a:p>
            <a:pPr>
              <a:lnSpc>
                <a:spcPct val="100000"/>
              </a:lnSpc>
            </a:pPr>
            <a:endParaRPr/>
          </a:p>
          <a:p>
            <a:pPr>
              <a:lnSpc>
                <a:spcPct val="100000"/>
              </a:lnSpc>
            </a:pPr>
            <a:r>
              <a:rPr lang="en-US" sz="2400">
                <a:solidFill>
                  <a:srgbClr val="000000"/>
                </a:solidFill>
                <a:latin typeface="Segoe UI"/>
                <a:ea typeface="Segoe UI"/>
              </a:rPr>
              <a:t>edit ../meta-clanton-distro/recipes-core/images/image-sdk.bb :</a:t>
            </a:r>
            <a:endParaRPr/>
          </a:p>
          <a:p>
            <a:pPr>
              <a:lnSpc>
                <a:spcPct val="100000"/>
              </a:lnSpc>
            </a:pPr>
            <a:endParaRPr/>
          </a:p>
          <a:p>
            <a:pPr>
              <a:lnSpc>
                <a:spcPct val="100000"/>
              </a:lnSpc>
            </a:pPr>
            <a:r>
              <a:rPr lang="en-US" sz="2400">
                <a:solidFill>
                  <a:srgbClr val="000000"/>
                </a:solidFill>
                <a:latin typeface="Segoe UI"/>
                <a:ea typeface="Segoe UI"/>
              </a:rPr>
              <a:t>IMAGE_INSTALL = "packagegroup-core-boot ${ROOTFS_PKGMANAGE_BOOTSTRAP} ${CORE_IMAGE_EXTRA_INSTALL} packagegroup-core-basic packagegroup-core-lsb kernel-dev“</a:t>
            </a:r>
            <a:endParaRPr/>
          </a:p>
          <a:p>
            <a:pPr>
              <a:lnSpc>
                <a:spcPct val="100000"/>
              </a:lnSpc>
            </a:pPr>
            <a:r>
              <a:rPr lang="en-US" sz="2400">
                <a:solidFill>
                  <a:srgbClr val="000000"/>
                </a:solidFill>
                <a:latin typeface="Segoe UI"/>
                <a:ea typeface="Segoe UI"/>
              </a:rPr>
              <a:t>
</a:t>
            </a:r>
            <a:r>
              <a:rPr lang="en-US" sz="2400">
                <a:solidFill>
                  <a:srgbClr val="000000"/>
                </a:solidFill>
                <a:latin typeface="Segoe UI"/>
                <a:ea typeface="Segoe UI"/>
              </a:rPr>
              <a:t>IMAGE_FEATURES += "package-management tools-sdk dev-pkgs tools-debug eclipse-debug tools-profile tools-testapps debug-tweaks’’ </a:t>
            </a:r>
            <a:endParaRPr/>
          </a:p>
          <a:p>
            <a:pPr>
              <a:lnSpc>
                <a:spcPct val="100000"/>
              </a:lnSpc>
            </a:pPr>
            <a:r>
              <a:rPr lang="en-US" sz="2400">
                <a:solidFill>
                  <a:srgbClr val="000000"/>
                </a:solidFill>
                <a:latin typeface="Segoe UI"/>
                <a:ea typeface="Segoe UI"/>
              </a:rPr>
              <a:t>
</a:t>
            </a:r>
            <a:r>
              <a:rPr lang="en-US" sz="2400">
                <a:solidFill>
                  <a:srgbClr val="000000"/>
                </a:solidFill>
                <a:latin typeface="Segoe UI"/>
                <a:ea typeface="Segoe UI"/>
              </a:rPr>
              <a:t>IMAGE_ROOTFS_SIZE = "307200</a:t>
            </a:r>
            <a:r>
              <a:rPr b="1" lang="en-US" sz="2600">
                <a:solidFill>
                  <a:srgbClr val="ff0000"/>
                </a:solidFill>
                <a:latin typeface="Segoe UI"/>
                <a:ea typeface="Segoe UI"/>
              </a:rPr>
              <a:t>0</a:t>
            </a:r>
            <a:r>
              <a:rPr lang="en-US" sz="2400">
                <a:solidFill>
                  <a:srgbClr val="000000"/>
                </a:solidFill>
                <a:latin typeface="Segoe UI"/>
                <a:ea typeface="Segoe UI"/>
              </a:rPr>
              <a:t>" </a:t>
            </a:r>
            <a:endParaRPr/>
          </a:p>
          <a:p>
            <a:pPr>
              <a:lnSpc>
                <a:spcPct val="100000"/>
              </a:lnSpc>
            </a:pPr>
            <a:r>
              <a:rPr lang="en-US" sz="2400">
                <a:solidFill>
                  <a:srgbClr val="000000"/>
                </a:solidFill>
                <a:latin typeface="Segoe UI"/>
                <a:ea typeface="Segoe UI"/>
              </a:rPr>
              <a:t> </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02" name="Picture 2"/>
          <p:cNvPicPr/>
          <p:nvPr/>
        </p:nvPicPr>
        <p:blipFill>
          <a:blip r:embed="rId1"/>
          <a:stretch>
            <a:fillRect/>
          </a:stretch>
        </p:blipFill>
        <p:spPr>
          <a:xfrm>
            <a:off x="7391520" y="5562720"/>
            <a:ext cx="1155240" cy="1056960"/>
          </a:xfrm>
          <a:prstGeom prst="rect">
            <a:avLst/>
          </a:prstGeom>
        </p:spPr>
      </p:pic>
      <p:sp>
        <p:nvSpPr>
          <p:cNvPr id="20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Procedure (4/6)</a:t>
            </a:r>
            <a:endParaRPr/>
          </a:p>
        </p:txBody>
      </p:sp>
      <p:sp>
        <p:nvSpPr>
          <p:cNvPr id="204" name="TextShape 2"/>
          <p:cNvSpPr txBox="1"/>
          <p:nvPr/>
        </p:nvSpPr>
        <p:spPr>
          <a:xfrm>
            <a:off x="457200" y="1600200"/>
            <a:ext cx="8229240" cy="4876560"/>
          </a:xfrm>
          <a:prstGeom prst="rect">
            <a:avLst/>
          </a:prstGeom>
        </p:spPr>
        <p:txBody>
          <a:bodyPr/>
          <a:p>
            <a:pPr>
              <a:lnSpc>
                <a:spcPct val="100000"/>
              </a:lnSpc>
            </a:pPr>
            <a:r>
              <a:rPr lang="en-US" sz="2400">
                <a:solidFill>
                  <a:srgbClr val="00518e"/>
                </a:solidFill>
                <a:latin typeface="Segoe UI Semibold"/>
                <a:ea typeface="Segoe UI"/>
              </a:rPr>
              <a:t>Get a default config</a:t>
            </a:r>
            <a:endParaRPr/>
          </a:p>
          <a:p>
            <a:pPr>
              <a:lnSpc>
                <a:spcPct val="100000"/>
              </a:lnSpc>
            </a:pPr>
            <a:r>
              <a:rPr lang="en-US" sz="2400">
                <a:solidFill>
                  <a:srgbClr val="000000"/>
                </a:solidFill>
                <a:latin typeface="Segoe UI"/>
                <a:ea typeface="Segoe UI"/>
              </a:rPr>
              <a:t>copy the full image configuration from a sample:</a:t>
            </a:r>
            <a:r>
              <a:rPr lang="en-US" sz="2400">
                <a:solidFill>
                  <a:srgbClr val="000000"/>
                </a:solidFill>
                <a:latin typeface="Segoe UI"/>
                <a:ea typeface="Segoe UI"/>
              </a:rPr>
              <a:t>
</a:t>
            </a:r>
            <a:r>
              <a:rPr lang="en-US" sz="2400">
                <a:solidFill>
                  <a:srgbClr val="000000"/>
                </a:solidFill>
                <a:latin typeface="Segoe UI"/>
                <a:ea typeface="Segoe UI"/>
              </a:rPr>
              <a:t>cp ../meta-clanton-distro/recipes-core/images/image-full.bb ../meta-clanton-distro/recipes-core/images/image-sdk.bb</a:t>
            </a:r>
            <a:endParaRPr/>
          </a:p>
          <a:p>
            <a:pPr>
              <a:lnSpc>
                <a:spcPct val="100000"/>
              </a:lnSpc>
            </a:pPr>
            <a:endParaRPr/>
          </a:p>
          <a:p>
            <a:pPr>
              <a:lnSpc>
                <a:spcPct val="100000"/>
              </a:lnSpc>
            </a:pPr>
            <a:r>
              <a:rPr lang="en-US" sz="2400">
                <a:solidFill>
                  <a:srgbClr val="00518e"/>
                </a:solidFill>
                <a:latin typeface="Segoe UI Semibold"/>
                <a:ea typeface="Segoe UI"/>
              </a:rPr>
              <a:t>Edit the default config</a:t>
            </a:r>
            <a:endParaRPr/>
          </a:p>
          <a:p>
            <a:pPr>
              <a:lnSpc>
                <a:spcPct val="100000"/>
              </a:lnSpc>
            </a:pPr>
            <a:r>
              <a:rPr lang="en-US" sz="2400">
                <a:solidFill>
                  <a:srgbClr val="000000"/>
                </a:solidFill>
                <a:latin typeface="Segoe UI"/>
                <a:ea typeface="Segoe UI"/>
              </a:rPr>
              <a:t>These options are set up for generating the associated Linux image later.</a:t>
            </a:r>
            <a:endParaRPr/>
          </a:p>
          <a:p>
            <a:pPr>
              <a:lnSpc>
                <a:spcPct val="100000"/>
              </a:lnSpc>
            </a:pPr>
            <a:r>
              <a:rPr lang="en-US" sz="2400">
                <a:solidFill>
                  <a:srgbClr val="000000"/>
                </a:solidFill>
                <a:latin typeface="Segoe UI"/>
                <a:ea typeface="Segoe UI"/>
              </a:rPr>
              <a:t>You can (un)comment features you do (not) want. The image size will be 3GB.</a:t>
            </a:r>
            <a:endParaRPr/>
          </a:p>
          <a:p>
            <a:pPr>
              <a:lnSpc>
                <a:spcPct val="100000"/>
              </a:lnSpc>
            </a:pPr>
            <a:endParaRPr/>
          </a:p>
          <a:p>
            <a:pPr>
              <a:lnSpc>
                <a:spcPct val="100000"/>
              </a:lnSpc>
            </a:pPr>
            <a:r>
              <a:rPr lang="en-US" sz="2400">
                <a:solidFill>
                  <a:srgbClr val="000000"/>
                </a:solidFill>
                <a:latin typeface="Segoe UI"/>
                <a:ea typeface="Segoe UI"/>
              </a:rPr>
              <a:t>edit ../meta-clanton-distro/recipes-core/images/image-sdk.bb :</a:t>
            </a:r>
            <a:endParaRPr/>
          </a:p>
          <a:p>
            <a:pPr>
              <a:lnSpc>
                <a:spcPct val="100000"/>
              </a:lnSpc>
            </a:pPr>
            <a:endParaRPr/>
          </a:p>
          <a:p>
            <a:pPr>
              <a:lnSpc>
                <a:spcPct val="100000"/>
              </a:lnSpc>
            </a:pPr>
            <a:r>
              <a:rPr lang="en-US" sz="2400">
                <a:solidFill>
                  <a:srgbClr val="000000"/>
                </a:solidFill>
                <a:latin typeface="Segoe UI"/>
                <a:ea typeface="Segoe UI"/>
              </a:rPr>
              <a:t>IMAGE_INSTALL = "packagegroup-core-boot ${ROOTFS_PKGMANAGE_BOOTSTRAP} ${CORE_IMAGE_EXTRA_INSTALL} packagegroup-core-basic packagegroup-core-lsb kernel-dev“</a:t>
            </a:r>
            <a:endParaRPr/>
          </a:p>
          <a:p>
            <a:pPr>
              <a:lnSpc>
                <a:spcPct val="100000"/>
              </a:lnSpc>
            </a:pPr>
            <a:r>
              <a:rPr lang="en-US" sz="2400">
                <a:solidFill>
                  <a:srgbClr val="000000"/>
                </a:solidFill>
                <a:latin typeface="Segoe UI"/>
                <a:ea typeface="Segoe UI"/>
              </a:rPr>
              <a:t>
</a:t>
            </a:r>
            <a:r>
              <a:rPr lang="en-US" sz="2400">
                <a:solidFill>
                  <a:srgbClr val="000000"/>
                </a:solidFill>
                <a:latin typeface="Segoe UI"/>
                <a:ea typeface="Segoe UI"/>
              </a:rPr>
              <a:t>IMAGE_FEATURES += "package-management tools-sdk dev-pkgs tools-debug eclipse-debug tools-profile tools-testapps debug-tweaks’’ </a:t>
            </a:r>
            <a:endParaRPr/>
          </a:p>
          <a:p>
            <a:pPr>
              <a:lnSpc>
                <a:spcPct val="100000"/>
              </a:lnSpc>
            </a:pPr>
            <a:r>
              <a:rPr lang="en-US" sz="2400">
                <a:solidFill>
                  <a:srgbClr val="000000"/>
                </a:solidFill>
                <a:latin typeface="Segoe UI"/>
                <a:ea typeface="Segoe UI"/>
              </a:rPr>
              <a:t>
</a:t>
            </a:r>
            <a:r>
              <a:rPr lang="en-US" sz="2400">
                <a:solidFill>
                  <a:srgbClr val="000000"/>
                </a:solidFill>
                <a:latin typeface="Segoe UI"/>
                <a:ea typeface="Segoe UI"/>
              </a:rPr>
              <a:t>IMAGE_ROOTFS_SIZE = "307200</a:t>
            </a:r>
            <a:r>
              <a:rPr b="1" lang="en-US" sz="2600">
                <a:solidFill>
                  <a:srgbClr val="ff0000"/>
                </a:solidFill>
                <a:latin typeface="Segoe UI"/>
                <a:ea typeface="Segoe UI"/>
              </a:rPr>
              <a:t>0</a:t>
            </a:r>
            <a:r>
              <a:rPr lang="en-US" sz="2400">
                <a:solidFill>
                  <a:srgbClr val="000000"/>
                </a:solidFill>
                <a:latin typeface="Segoe UI"/>
                <a:ea typeface="Segoe UI"/>
              </a:rPr>
              <a:t>" </a:t>
            </a:r>
            <a:endParaRPr/>
          </a:p>
          <a:p>
            <a:pPr>
              <a:lnSpc>
                <a:spcPct val="100000"/>
              </a:lnSpc>
            </a:pPr>
            <a:r>
              <a:rPr lang="en-US" sz="2400">
                <a:solidFill>
                  <a:srgbClr val="000000"/>
                </a:solidFill>
                <a:latin typeface="Segoe UI"/>
                <a:ea typeface="Segoe UI"/>
              </a:rPr>
              <a:t> </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05" name="Picture 2"/>
          <p:cNvPicPr/>
          <p:nvPr/>
        </p:nvPicPr>
        <p:blipFill>
          <a:blip r:embed="rId1"/>
          <a:stretch>
            <a:fillRect/>
          </a:stretch>
        </p:blipFill>
        <p:spPr>
          <a:xfrm>
            <a:off x="7391520" y="5562720"/>
            <a:ext cx="1155240" cy="1056960"/>
          </a:xfrm>
          <a:prstGeom prst="rect">
            <a:avLst/>
          </a:prstGeom>
        </p:spPr>
      </p:pic>
      <p:sp>
        <p:nvSpPr>
          <p:cNvPr id="20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Procedure (5/6)</a:t>
            </a:r>
            <a:endParaRPr/>
          </a:p>
        </p:txBody>
      </p:sp>
      <p:sp>
        <p:nvSpPr>
          <p:cNvPr id="207" name="TextShape 2"/>
          <p:cNvSpPr txBox="1"/>
          <p:nvPr/>
        </p:nvSpPr>
        <p:spPr>
          <a:xfrm>
            <a:off x="457200" y="1600200"/>
            <a:ext cx="8229240" cy="4876560"/>
          </a:xfrm>
          <a:prstGeom prst="rect">
            <a:avLst/>
          </a:prstGeom>
        </p:spPr>
        <p:txBody>
          <a:bodyPr/>
          <a:p>
            <a:pPr>
              <a:lnSpc>
                <a:spcPct val="100000"/>
              </a:lnSpc>
            </a:pPr>
            <a:r>
              <a:rPr lang="en-US" sz="2400">
                <a:solidFill>
                  <a:srgbClr val="00518e"/>
                </a:solidFill>
                <a:latin typeface="Segoe UI Semibold"/>
                <a:ea typeface="Segoe UI"/>
              </a:rPr>
              <a:t>Last details</a:t>
            </a:r>
            <a:r>
              <a:rPr lang="en-US" sz="2400">
                <a:solidFill>
                  <a:srgbClr val="00518e"/>
                </a:solidFill>
                <a:latin typeface="Segoe UI Semibold"/>
                <a:ea typeface="Segoe UI"/>
              </a:rPr>
              <a:t>
</a:t>
            </a:r>
            <a:r>
              <a:rPr lang="en-US" sz="2400">
                <a:solidFill>
                  <a:srgbClr val="000000"/>
                </a:solidFill>
                <a:latin typeface="Segoe UI"/>
                <a:ea typeface="Segoe UI"/>
              </a:rPr>
              <a:t>To have a Linux system that can support full Galileo connectivity (pins, pwm…), you have to apply the following patch:</a:t>
            </a:r>
            <a:r>
              <a:rPr lang="en-US" sz="2400">
                <a:solidFill>
                  <a:srgbClr val="000000"/>
                </a:solidFill>
                <a:latin typeface="Segoe UI"/>
                <a:ea typeface="Segoe UI"/>
              </a:rPr>
              <a:t>
</a:t>
            </a:r>
            <a:r>
              <a:rPr lang="en-US" sz="2400">
                <a:solidFill>
                  <a:srgbClr val="000000"/>
                </a:solidFill>
                <a:latin typeface="Segoe UI"/>
                <a:ea typeface="Segoe UI"/>
              </a:rPr>
              <a:t>Edit </a:t>
            </a:r>
            <a:r>
              <a:rPr i="1" lang="en-US" sz="2400">
                <a:solidFill>
                  <a:srgbClr val="000000"/>
                </a:solidFill>
                <a:latin typeface="Segoe UI"/>
                <a:ea typeface="Segoe UI"/>
              </a:rPr>
              <a:t>../meta-clanton-bsp/recipes-kernel/linux/files/clanton.patch</a:t>
            </a:r>
            <a:r>
              <a:rPr i="1" lang="en-US" sz="2400">
                <a:solidFill>
                  <a:srgbClr val="000000"/>
                </a:solidFill>
                <a:latin typeface="Segoe UI"/>
                <a:ea typeface="Segoe UI"/>
              </a:rPr>
              <a:t>
</a:t>
            </a:r>
            <a:r>
              <a:rPr lang="en-US" sz="2400">
                <a:solidFill>
                  <a:srgbClr val="000000"/>
                </a:solidFill>
                <a:latin typeface="Segoe UI"/>
                <a:ea typeface="Segoe UI"/>
              </a:rPr>
              <a:t>+static unsigned int i2c_std_mode = 1;</a:t>
            </a:r>
            <a:r>
              <a:rPr lang="en-US" sz="2400">
                <a:solidFill>
                  <a:srgbClr val="000000"/>
                </a:solidFill>
                <a:latin typeface="Segoe UI"/>
                <a:ea typeface="Segoe UI"/>
              </a:rPr>
              <a:t>
</a:t>
            </a:r>
            <a:r>
              <a:rPr lang="en-US" sz="2400">
                <a:solidFill>
                  <a:srgbClr val="000000"/>
                </a:solidFill>
                <a:latin typeface="Segoe UI"/>
                <a:ea typeface="Segoe UI"/>
              </a:rPr>
              <a:t>This is line #10722. By default, this variable is not initialized. You set it to 1.</a:t>
            </a:r>
            <a:endParaRPr/>
          </a:p>
          <a:p>
            <a:pPr>
              <a:lnSpc>
                <a:spcPct val="100000"/>
              </a:lnSpc>
            </a:pPr>
            <a:r>
              <a:rPr lang="en-US" sz="2400">
                <a:solidFill>
                  <a:srgbClr val="000000"/>
                </a:solidFill>
                <a:latin typeface="Segoe UI"/>
                <a:ea typeface="Segoe UI"/>
              </a:rPr>
              <a:t> </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08" name="Picture 2"/>
          <p:cNvPicPr/>
          <p:nvPr/>
        </p:nvPicPr>
        <p:blipFill>
          <a:blip r:embed="rId1"/>
          <a:stretch>
            <a:fillRect/>
          </a:stretch>
        </p:blipFill>
        <p:spPr>
          <a:xfrm>
            <a:off x="7391520" y="5562720"/>
            <a:ext cx="1155240" cy="1056960"/>
          </a:xfrm>
          <a:prstGeom prst="rect">
            <a:avLst/>
          </a:prstGeom>
        </p:spPr>
      </p:pic>
      <p:sp>
        <p:nvSpPr>
          <p:cNvPr id="20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Procedure (6/6)</a:t>
            </a:r>
            <a:endParaRPr/>
          </a:p>
        </p:txBody>
      </p:sp>
      <p:sp>
        <p:nvSpPr>
          <p:cNvPr id="210"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Launch the incredible machine</a:t>
            </a:r>
            <a:endParaRPr/>
          </a:p>
          <a:p>
            <a:pPr>
              <a:lnSpc>
                <a:spcPct val="100000"/>
              </a:lnSpc>
            </a:pPr>
            <a:r>
              <a:rPr lang="en-US" sz="2400">
                <a:solidFill>
                  <a:srgbClr val="000000"/>
                </a:solidFill>
                <a:latin typeface="Segoe UI"/>
                <a:ea typeface="Segoe UI"/>
              </a:rPr>
              <a:t>It will compile the cross compile toolchain.</a:t>
            </a:r>
            <a:endParaRPr/>
          </a:p>
          <a:p>
            <a:pPr>
              <a:lnSpc>
                <a:spcPct val="100000"/>
              </a:lnSpc>
            </a:pPr>
            <a:r>
              <a:rPr lang="en-US" sz="2400">
                <a:solidFill>
                  <a:srgbClr val="000000"/>
                </a:solidFill>
                <a:latin typeface="Segoe UI"/>
                <a:ea typeface="Segoe UI"/>
              </a:rPr>
              <a:t>This is the step that will take a while….</a:t>
            </a:r>
            <a:endParaRPr/>
          </a:p>
          <a:p>
            <a:pPr>
              <a:lnSpc>
                <a:spcPct val="100000"/>
              </a:lnSpc>
            </a:pPr>
            <a:r>
              <a:rPr lang="en-US" sz="2400">
                <a:solidFill>
                  <a:srgbClr val="000000"/>
                </a:solidFill>
                <a:latin typeface="Segoe UI"/>
                <a:ea typeface="Segoe UI"/>
              </a:rPr>
              <a:t>
</a:t>
            </a:r>
            <a:r>
              <a:rPr lang="en-US" sz="2400">
                <a:solidFill>
                  <a:srgbClr val="000000"/>
                </a:solidFill>
                <a:latin typeface="Segoe UI"/>
                <a:ea typeface="Segoe UI"/>
              </a:rPr>
              <a:t>bitbake image-sdk –c populate_sdk</a:t>
            </a:r>
            <a:endParaRPr/>
          </a:p>
          <a:p>
            <a:pPr>
              <a:lnSpc>
                <a:spcPct val="100000"/>
              </a:lnSpc>
            </a:pPr>
            <a:endParaRPr/>
          </a:p>
          <a:p>
            <a:pPr>
              <a:lnSpc>
                <a:spcPct val="100000"/>
              </a:lnSpc>
            </a:pPr>
            <a:r>
              <a:rPr lang="en-US" sz="2400">
                <a:solidFill>
                  <a:srgbClr val="00518e"/>
                </a:solidFill>
                <a:latin typeface="Segoe UI Semibold"/>
                <a:ea typeface="Segoe UI"/>
              </a:rPr>
              <a:t>Install the environment</a:t>
            </a:r>
            <a:endParaRPr/>
          </a:p>
          <a:p>
            <a:pPr>
              <a:lnSpc>
                <a:spcPct val="100000"/>
              </a:lnSpc>
            </a:pPr>
            <a:r>
              <a:rPr lang="en-US" sz="2400">
                <a:solidFill>
                  <a:srgbClr val="000000"/>
                </a:solidFill>
                <a:latin typeface="Segoe UI"/>
                <a:ea typeface="Segoe UI"/>
              </a:rPr>
              <a:t>To use the new environment, execute the script:</a:t>
            </a:r>
            <a:endParaRPr/>
          </a:p>
          <a:p>
            <a:pPr>
              <a:lnSpc>
                <a:spcPct val="100000"/>
              </a:lnSpc>
            </a:pPr>
            <a:r>
              <a:rPr lang="en-US" sz="2400">
                <a:solidFill>
                  <a:srgbClr val="000000"/>
                </a:solidFill>
                <a:latin typeface="Segoe UI"/>
                <a:ea typeface="Segoe UI"/>
              </a:rPr>
              <a:t>./tmp/deploy/sdk/clanton-tiny-***-1.4.2.sh</a:t>
            </a:r>
            <a:endParaRPr/>
          </a:p>
          <a:p>
            <a:pPr>
              <a:lnSpc>
                <a:spcPct val="100000"/>
              </a:lnSpc>
            </a:pPr>
            <a:endParaRPr/>
          </a:p>
          <a:p>
            <a:pPr>
              <a:lnSpc>
                <a:spcPct val="100000"/>
              </a:lnSpc>
            </a:pPr>
            <a:r>
              <a:rPr lang="en-US" sz="2400">
                <a:solidFill>
                  <a:srgbClr val="00518e"/>
                </a:solidFill>
                <a:latin typeface="Segoe UI Semibold"/>
                <a:ea typeface="Segoe UI"/>
              </a:rPr>
              <a:t>Link your new headers and libs</a:t>
            </a:r>
            <a:endParaRPr/>
          </a:p>
          <a:p>
            <a:pPr>
              <a:lnSpc>
                <a:spcPct val="100000"/>
              </a:lnSpc>
            </a:pPr>
            <a:r>
              <a:rPr lang="en-US" sz="2400">
                <a:solidFill>
                  <a:srgbClr val="000000"/>
                </a:solidFill>
                <a:latin typeface="Segoe UI"/>
                <a:ea typeface="Segoe UI"/>
              </a:rPr>
              <a:t>source /opt/clanton-full/1.4.2/environment-******-linux </a:t>
            </a:r>
            <a:endParaRPr/>
          </a:p>
          <a:p>
            <a:pPr>
              <a:lnSpc>
                <a:spcPct val="100000"/>
              </a:lnSpc>
            </a:pPr>
            <a:endParaRPr/>
          </a:p>
          <a:p>
            <a:pPr>
              <a:lnSpc>
                <a:spcPct val="100000"/>
              </a:lnSpc>
            </a:pPr>
            <a:r>
              <a:rPr lang="en-US" sz="2400">
                <a:solidFill>
                  <a:srgbClr val="000000"/>
                </a:solidFill>
                <a:latin typeface="Segoe UI"/>
                <a:ea typeface="Segoe UI"/>
              </a:rPr>
              <a:t>You’re now ready to compile a program.</a:t>
            </a:r>
            <a:endParaRPr/>
          </a:p>
          <a:p>
            <a:pPr>
              <a:lnSpc>
                <a:spcPct val="100000"/>
              </a:lnSpc>
            </a:pPr>
            <a:r>
              <a:rPr lang="en-US" sz="2400">
                <a:solidFill>
                  <a:srgbClr val="000000"/>
                </a:solidFill>
                <a:latin typeface="Segoe UI"/>
                <a:ea typeface="Segoe UI"/>
              </a:rPr>
              <a:t> </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11" name="Picture 2"/>
          <p:cNvPicPr/>
          <p:nvPr/>
        </p:nvPicPr>
        <p:blipFill>
          <a:blip r:embed="rId1"/>
          <a:stretch>
            <a:fillRect/>
          </a:stretch>
        </p:blipFill>
        <p:spPr>
          <a:xfrm>
            <a:off x="7391520" y="5562720"/>
            <a:ext cx="1155240" cy="1056960"/>
          </a:xfrm>
          <a:prstGeom prst="rect">
            <a:avLst/>
          </a:prstGeom>
        </p:spPr>
      </p:pic>
      <p:sp>
        <p:nvSpPr>
          <p:cNvPr id="21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Linking and compiling</a:t>
            </a:r>
            <a:endParaRPr/>
          </a:p>
        </p:txBody>
      </p:sp>
      <p:sp>
        <p:nvSpPr>
          <p:cNvPr id="213"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${CC} and ${CXX} variables</a:t>
            </a:r>
            <a:r>
              <a:rPr lang="en-US" sz="2400">
                <a:solidFill>
                  <a:srgbClr val="00518e"/>
                </a:solidFill>
                <a:latin typeface="Segoe UI Semibold"/>
                <a:ea typeface="Segoe UI"/>
              </a:rPr>
              <a:t>
</a:t>
            </a:r>
            <a:r>
              <a:rPr lang="en-US" sz="2400">
                <a:solidFill>
                  <a:srgbClr val="000000"/>
                </a:solidFill>
                <a:latin typeface="Segoe UI"/>
                <a:ea typeface="Segoe UI"/>
              </a:rPr>
              <a:t>To compile a C program, use CC, a environment variable referring to gcc for Intel Quark architecture (C compiler).</a:t>
            </a:r>
            <a:endParaRPr/>
          </a:p>
          <a:p>
            <a:pPr>
              <a:lnSpc>
                <a:spcPct val="100000"/>
              </a:lnSpc>
            </a:pPr>
            <a:r>
              <a:rPr lang="en-US" sz="2400">
                <a:solidFill>
                  <a:srgbClr val="000000"/>
                </a:solidFill>
                <a:latin typeface="Segoe UI"/>
                <a:ea typeface="Segoe UI"/>
              </a:rPr>
              <a:t>${CC} myfile.c –o myfile</a:t>
            </a:r>
            <a:endParaRPr/>
          </a:p>
          <a:p>
            <a:pPr>
              <a:lnSpc>
                <a:spcPct val="100000"/>
              </a:lnSpc>
            </a:pPr>
            <a:r>
              <a:rPr lang="en-US" sz="2400">
                <a:solidFill>
                  <a:srgbClr val="000000"/>
                </a:solidFill>
                <a:latin typeface="Segoe UI"/>
                <a:ea typeface="Segoe UI"/>
              </a:rPr>
              <a:t>And use ${CXX} instead of ${CC} to use g++ for Intel Quark architecture (C++ compiler).</a:t>
            </a:r>
            <a:endParaRPr/>
          </a:p>
          <a:p>
            <a:pPr>
              <a:lnSpc>
                <a:spcPct val="100000"/>
              </a:lnSpc>
            </a:pPr>
            <a:endParaRPr/>
          </a:p>
          <a:p>
            <a:pPr>
              <a:lnSpc>
                <a:spcPct val="100000"/>
              </a:lnSpc>
            </a:pPr>
            <a:r>
              <a:rPr lang="en-US" sz="2400">
                <a:solidFill>
                  <a:srgbClr val="00518e"/>
                </a:solidFill>
                <a:latin typeface="Segoe UI Semibold"/>
                <a:ea typeface="Segoe UI"/>
              </a:rPr>
              <a:t>Need a library?</a:t>
            </a:r>
            <a:endParaRPr/>
          </a:p>
          <a:p>
            <a:pPr>
              <a:lnSpc>
                <a:spcPct val="100000"/>
              </a:lnSpc>
            </a:pPr>
            <a:r>
              <a:rPr lang="en-US" sz="2400">
                <a:solidFill>
                  <a:srgbClr val="000000"/>
                </a:solidFill>
                <a:latin typeface="Segoe UI"/>
                <a:ea typeface="Segoe UI"/>
              </a:rPr>
              <a:t>If you want to use a library, just add :</a:t>
            </a:r>
            <a:r>
              <a:rPr lang="en-US" sz="2400">
                <a:solidFill>
                  <a:srgbClr val="000000"/>
                </a:solidFill>
                <a:latin typeface="Segoe UI"/>
                <a:ea typeface="Segoe UI"/>
              </a:rPr>
              <a:t>
</a:t>
            </a:r>
            <a:r>
              <a:rPr lang="en-US" sz="2400">
                <a:solidFill>
                  <a:srgbClr val="000000"/>
                </a:solidFill>
                <a:latin typeface="Segoe UI"/>
                <a:ea typeface="Segoe UI"/>
              </a:rPr>
              <a:t>`pkg-config LIBNAME --libs`</a:t>
            </a:r>
            <a:endParaRPr/>
          </a:p>
          <a:p>
            <a:pPr>
              <a:lnSpc>
                <a:spcPct val="100000"/>
              </a:lnSpc>
            </a:pPr>
            <a:r>
              <a:rPr lang="en-US" sz="2400">
                <a:solidFill>
                  <a:srgbClr val="000000"/>
                </a:solidFill>
                <a:latin typeface="Segoe UI"/>
                <a:ea typeface="Segoe UI"/>
              </a:rPr>
              <a:t>at the end of the C++ compile command.</a:t>
            </a:r>
            <a:endParaRPr/>
          </a:p>
          <a:p>
            <a:pPr>
              <a:lnSpc>
                <a:spcPct val="100000"/>
              </a:lnSpc>
            </a:pPr>
            <a:r>
              <a:rPr lang="en-US" sz="2400">
                <a:solidFill>
                  <a:srgbClr val="000000"/>
                </a:solidFill>
                <a:latin typeface="Segoe UI"/>
                <a:ea typeface="Segoe UI"/>
              </a:rPr>
              <a:t>Try it with opencv or libusb-1.0 (cf. other courses).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57200" y="2666880"/>
            <a:ext cx="8229240" cy="1142640"/>
          </a:xfrm>
          <a:prstGeom prst="rect">
            <a:avLst/>
          </a:prstGeom>
        </p:spPr>
        <p:txBody>
          <a:bodyPr anchor="ctr"/>
          <a:p>
            <a:pPr algn="ctr">
              <a:lnSpc>
                <a:spcPct val="100000"/>
              </a:lnSpc>
            </a:pPr>
            <a:r>
              <a:rPr lang="en-US" sz="4000">
                <a:solidFill>
                  <a:srgbClr val="00518e"/>
                </a:solidFill>
                <a:latin typeface="Segoe UI Semibold"/>
              </a:rPr>
              <a:t>Why ?</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14" name="Picture 2"/>
          <p:cNvPicPr/>
          <p:nvPr/>
        </p:nvPicPr>
        <p:blipFill>
          <a:blip r:embed="rId1"/>
          <a:stretch>
            <a:fillRect/>
          </a:stretch>
        </p:blipFill>
        <p:spPr>
          <a:xfrm>
            <a:off x="7391520" y="5562720"/>
            <a:ext cx="1155240" cy="1056960"/>
          </a:xfrm>
          <a:prstGeom prst="rect">
            <a:avLst/>
          </a:prstGeom>
        </p:spPr>
      </p:pic>
      <p:sp>
        <p:nvSpPr>
          <p:cNvPr id="215"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Run your program</a:t>
            </a:r>
            <a:endParaRPr/>
          </a:p>
        </p:txBody>
      </p:sp>
      <p:sp>
        <p:nvSpPr>
          <p:cNvPr id="216"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SSH and SCP</a:t>
            </a:r>
            <a:endParaRPr/>
          </a:p>
          <a:p>
            <a:pPr>
              <a:lnSpc>
                <a:spcPct val="100000"/>
              </a:lnSpc>
            </a:pPr>
            <a:r>
              <a:rPr lang="en-US" sz="2400">
                <a:solidFill>
                  <a:srgbClr val="000000"/>
                </a:solidFill>
                <a:latin typeface="Segoe UI"/>
                <a:ea typeface="Segoe UI"/>
              </a:rPr>
              <a:t>You are compiling on your workstation, but you need to execute on the Galileo board. Remember to send the binary over the network, scp is very convenient and secure (it uses SSH).</a:t>
            </a:r>
            <a:r>
              <a:rPr lang="en-US" sz="2400">
                <a:solidFill>
                  <a:srgbClr val="000000"/>
                </a:solidFill>
                <a:latin typeface="Segoe UI"/>
                <a:ea typeface="Segoe UI"/>
              </a:rPr>
              <a:t>
</a:t>
            </a:r>
            <a:r>
              <a:rPr lang="en-US" sz="2400">
                <a:solidFill>
                  <a:srgbClr val="000000"/>
                </a:solidFill>
                <a:latin typeface="Segoe UI"/>
                <a:ea typeface="Segoe UI"/>
              </a:rPr>
              <a:t>scp mybinary root@192.168.1.XXX:~</a:t>
            </a:r>
            <a:endParaRPr/>
          </a:p>
          <a:p>
            <a:pPr>
              <a:lnSpc>
                <a:spcPct val="100000"/>
              </a:lnSpc>
            </a:pPr>
            <a:endParaRPr/>
          </a:p>
          <a:p>
            <a:pPr>
              <a:lnSpc>
                <a:spcPct val="100000"/>
              </a:lnSpc>
            </a:pPr>
            <a:r>
              <a:rPr lang="en-US" sz="2400">
                <a:solidFill>
                  <a:srgbClr val="00518e"/>
                </a:solidFill>
                <a:latin typeface="Segoe UI Semibold"/>
                <a:ea typeface="Segoe UI"/>
              </a:rPr>
              <a:t>Execute</a:t>
            </a:r>
            <a:r>
              <a:rPr lang="en-US" sz="2400">
                <a:solidFill>
                  <a:srgbClr val="00518e"/>
                </a:solidFill>
                <a:latin typeface="Segoe UI Semibold"/>
                <a:ea typeface="Segoe UI"/>
              </a:rPr>
              <a:t>
</a:t>
            </a:r>
            <a:r>
              <a:rPr lang="en-US" sz="2400">
                <a:solidFill>
                  <a:srgbClr val="000000"/>
                </a:solidFill>
                <a:latin typeface="Segoe UI"/>
                <a:ea typeface="Segoe UI"/>
              </a:rPr>
              <a:t>You can now connect over SSH and execute your binary.</a:t>
            </a:r>
            <a:r>
              <a:rPr lang="en-US" sz="2400">
                <a:solidFill>
                  <a:srgbClr val="000000"/>
                </a:solidFill>
                <a:latin typeface="Segoe UI"/>
                <a:ea typeface="Segoe UI"/>
              </a:rPr>
              <a:t>
</a:t>
            </a:r>
            <a:r>
              <a:rPr lang="en-US" sz="2400">
                <a:solidFill>
                  <a:srgbClr val="000000"/>
                </a:solidFill>
                <a:latin typeface="Segoe UI"/>
                <a:ea typeface="Segoe UI"/>
              </a:rPr>
              <a:t>ssh root@192.168.1.XXX</a:t>
            </a:r>
            <a:r>
              <a:rPr lang="en-US" sz="2400">
                <a:solidFill>
                  <a:srgbClr val="000000"/>
                </a:solidFill>
                <a:latin typeface="Segoe UI"/>
                <a:ea typeface="Segoe UI"/>
              </a:rPr>
              <a:t>
</a:t>
            </a:r>
            <a:r>
              <a:rPr lang="en-US" sz="2400">
                <a:solidFill>
                  <a:srgbClr val="000000"/>
                </a:solidFill>
                <a:latin typeface="Segoe UI"/>
                <a:ea typeface="Segoe UI"/>
              </a:rPr>
              <a:t>./mybinary</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17" name="Picture 2"/>
          <p:cNvPicPr/>
          <p:nvPr/>
        </p:nvPicPr>
        <p:blipFill>
          <a:blip r:embed="rId1"/>
          <a:stretch>
            <a:fillRect/>
          </a:stretch>
        </p:blipFill>
        <p:spPr>
          <a:xfrm>
            <a:off x="7391520" y="5562720"/>
            <a:ext cx="1155240" cy="1056960"/>
          </a:xfrm>
          <a:prstGeom prst="rect">
            <a:avLst/>
          </a:prstGeom>
        </p:spPr>
      </p:pic>
      <p:sp>
        <p:nvSpPr>
          <p:cNvPr id="21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Tips</a:t>
            </a:r>
            <a:endParaRPr/>
          </a:p>
        </p:txBody>
      </p:sp>
      <p:sp>
        <p:nvSpPr>
          <p:cNvPr id="219"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Reuse the cross compile toolchain</a:t>
            </a:r>
            <a:endParaRPr/>
          </a:p>
          <a:p>
            <a:pPr>
              <a:lnSpc>
                <a:spcPct val="100000"/>
              </a:lnSpc>
            </a:pPr>
            <a:r>
              <a:rPr lang="en-US" sz="2400">
                <a:solidFill>
                  <a:srgbClr val="000000"/>
                </a:solidFill>
                <a:latin typeface="Segoe UI"/>
                <a:ea typeface="Segoe UI"/>
              </a:rPr>
              <a:t>Once you have generated the cross compile toolchain, you will only need to execute this command:</a:t>
            </a:r>
            <a:endParaRPr/>
          </a:p>
          <a:p>
            <a:pPr>
              <a:lnSpc>
                <a:spcPct val="100000"/>
              </a:lnSpc>
            </a:pPr>
            <a:r>
              <a:rPr lang="en-US" sz="2400">
                <a:solidFill>
                  <a:srgbClr val="000000"/>
                </a:solidFill>
                <a:latin typeface="Segoe UI"/>
                <a:ea typeface="Segoe UI"/>
              </a:rPr>
              <a:t>&gt;source /opt/clanton-full/1.4.2/environment-******-linux</a:t>
            </a:r>
            <a:endParaRPr/>
          </a:p>
          <a:p>
            <a:pPr>
              <a:lnSpc>
                <a:spcPct val="100000"/>
              </a:lnSpc>
            </a:pPr>
            <a:endParaRPr/>
          </a:p>
          <a:p>
            <a:pPr>
              <a:lnSpc>
                <a:spcPct val="100000"/>
              </a:lnSpc>
            </a:pPr>
            <a:r>
              <a:rPr lang="en-US" sz="2400">
                <a:solidFill>
                  <a:srgbClr val="ff0000"/>
                </a:solidFill>
                <a:latin typeface="Segoe UI"/>
                <a:ea typeface="Segoe UI"/>
              </a:rPr>
              <a:t>You have to run this command every time you open a new terminal/shell. </a:t>
            </a:r>
            <a:endParaRPr/>
          </a:p>
          <a:p>
            <a:pPr>
              <a:lnSpc>
                <a:spcPct val="100000"/>
              </a:lnSpc>
            </a:pPr>
            <a:endParaRPr/>
          </a:p>
          <a:p>
            <a:pPr>
              <a:lnSpc>
                <a:spcPct val="100000"/>
              </a:lnSpc>
            </a:pPr>
            <a:r>
              <a:rPr lang="en-US" sz="2400">
                <a:solidFill>
                  <a:srgbClr val="ff0000"/>
                </a:solidFill>
                <a:latin typeface="Segoe UI"/>
                <a:ea typeface="Segoe UI"/>
              </a:rPr>
              <a:t>Using gcc and g++ to compile a program for your computer is not recommended (it should not link the program properly).</a:t>
            </a:r>
            <a:endParaRPr/>
          </a:p>
          <a:p>
            <a:pPr>
              <a:lnSpc>
                <a:spcPct val="100000"/>
              </a:lnSpc>
            </a:pPr>
            <a:endParaRPr/>
          </a:p>
          <a:p>
            <a:pPr>
              <a:lnSpc>
                <a:spcPct val="100000"/>
              </a:lnSpc>
            </a:pPr>
            <a:r>
              <a:rPr lang="en-US" sz="2400">
                <a:solidFill>
                  <a:srgbClr val="ff0000"/>
                </a:solidFill>
                <a:latin typeface="Segoe UI"/>
                <a:ea typeface="Segoe UI"/>
              </a:rPr>
              <a:t>Keep your Board Support folder if you plan to generate other output files with Yocto.</a:t>
            </a:r>
            <a:endParaRPr/>
          </a:p>
          <a:p>
            <a:pPr>
              <a:lnSpc>
                <a:spcPct val="100000"/>
              </a:lnSpc>
            </a:pPr>
            <a:r>
              <a:rPr lang="en-US" sz="2400">
                <a:solidFill>
                  <a:srgbClr val="ff0000"/>
                </a:solidFill>
                <a:latin typeface="Segoe UI"/>
                <a:ea typeface="Segoe UI"/>
              </a:rPr>
              <a:t> </a:t>
            </a:r>
            <a:endParaRPr/>
          </a:p>
          <a:p>
            <a:pPr>
              <a:lnSpc>
                <a:spcPct val="100000"/>
              </a:lnSpc>
            </a:pPr>
            <a:endParaRPr/>
          </a:p>
          <a:p>
            <a:pPr>
              <a:lnSpc>
                <a:spcPct val="100000"/>
              </a:lnSpc>
            </a:pP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descr="" id="220" name="Picture 4"/>
          <p:cNvPicPr/>
          <p:nvPr/>
        </p:nvPicPr>
        <p:blipFill>
          <a:blip r:embed="rId1"/>
          <a:stretch>
            <a:fillRect/>
          </a:stretch>
        </p:blipFill>
        <p:spPr>
          <a:xfrm>
            <a:off x="0" y="10800"/>
            <a:ext cx="9143640" cy="6846840"/>
          </a:xfrm>
          <a:prstGeom prst="rect">
            <a:avLst/>
          </a:prstGeom>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Segoe UI"/>
                <a:ea typeface="Segoe UI"/>
              </a:rPr>
              <a:t>License Creative Commons – By 3.0</a:t>
            </a:r>
            <a:endParaRPr/>
          </a:p>
        </p:txBody>
      </p:sp>
      <p:sp>
        <p:nvSpPr>
          <p:cNvPr id="222" name="TextShape 2"/>
          <p:cNvSpPr txBox="1"/>
          <p:nvPr/>
        </p:nvSpPr>
        <p:spPr>
          <a:xfrm>
            <a:off x="457200" y="1600200"/>
            <a:ext cx="8229240" cy="4525560"/>
          </a:xfrm>
          <a:prstGeom prst="rect">
            <a:avLst/>
          </a:prstGeom>
        </p:spPr>
        <p:txBody>
          <a:bodyPr/>
          <a:p>
            <a:pPr>
              <a:lnSpc>
                <a:spcPct val="100000"/>
              </a:lnSpc>
            </a:pPr>
            <a:r>
              <a:rPr b="1" lang="en-US" sz="3200">
                <a:solidFill>
                  <a:srgbClr val="00518e"/>
                </a:solidFill>
                <a:latin typeface="Calibri"/>
              </a:rPr>
              <a:t>You are free:</a:t>
            </a:r>
            <a:endParaRPr/>
          </a:p>
          <a:p>
            <a:pPr>
              <a:lnSpc>
                <a:spcPct val="100000"/>
              </a:lnSpc>
              <a:buFont typeface="Arial"/>
              <a:buChar char="•"/>
            </a:pPr>
            <a:r>
              <a:rPr b="1" lang="en-US" sz="3200">
                <a:solidFill>
                  <a:srgbClr val="404040"/>
                </a:solidFill>
                <a:latin typeface="Calibri"/>
              </a:rPr>
              <a:t>to Share</a:t>
            </a:r>
            <a:r>
              <a:rPr lang="en-US" sz="3200">
                <a:solidFill>
                  <a:srgbClr val="404040"/>
                </a:solidFill>
                <a:latin typeface="Calibri"/>
              </a:rPr>
              <a:t> — to copy, distribute and transmit the work </a:t>
            </a:r>
            <a:endParaRPr/>
          </a:p>
          <a:p>
            <a:pPr>
              <a:lnSpc>
                <a:spcPct val="100000"/>
              </a:lnSpc>
              <a:buFont typeface="Arial"/>
              <a:buChar char="•"/>
            </a:pPr>
            <a:r>
              <a:rPr b="1" lang="en-US" sz="3200">
                <a:solidFill>
                  <a:srgbClr val="404040"/>
                </a:solidFill>
                <a:latin typeface="Calibri"/>
              </a:rPr>
              <a:t>to Remix</a:t>
            </a:r>
            <a:r>
              <a:rPr lang="en-US" sz="3200">
                <a:solidFill>
                  <a:srgbClr val="404040"/>
                </a:solidFill>
                <a:latin typeface="Calibri"/>
              </a:rPr>
              <a:t> — to adapt the work </a:t>
            </a:r>
            <a:endParaRPr/>
          </a:p>
          <a:p>
            <a:pPr>
              <a:lnSpc>
                <a:spcPct val="100000"/>
              </a:lnSpc>
              <a:buFont typeface="Arial"/>
              <a:buChar char="•"/>
            </a:pPr>
            <a:r>
              <a:rPr lang="en-US" sz="3200">
                <a:solidFill>
                  <a:srgbClr val="404040"/>
                </a:solidFill>
                <a:latin typeface="Calibri"/>
              </a:rPr>
              <a:t>to make commercial use of the work </a:t>
            </a:r>
            <a:endParaRPr/>
          </a:p>
          <a:p>
            <a:pPr>
              <a:lnSpc>
                <a:spcPct val="100000"/>
              </a:lnSpc>
            </a:pPr>
            <a:r>
              <a:rPr b="1" lang="en-US" sz="3200">
                <a:solidFill>
                  <a:srgbClr val="00518e"/>
                </a:solidFill>
                <a:latin typeface="Calibri"/>
              </a:rPr>
              <a:t>Under the following conditions:</a:t>
            </a:r>
            <a:endParaRPr/>
          </a:p>
          <a:p>
            <a:pPr>
              <a:lnSpc>
                <a:spcPct val="100000"/>
              </a:lnSpc>
              <a:buFont typeface="Arial"/>
              <a:buChar char="•"/>
            </a:pPr>
            <a:r>
              <a:rPr b="1" lang="en-US" sz="3200">
                <a:solidFill>
                  <a:srgbClr val="404040"/>
                </a:solidFill>
                <a:latin typeface="Calibri"/>
              </a:rPr>
              <a:t>Attribution</a:t>
            </a:r>
            <a:r>
              <a:rPr lang="en-US" sz="3200">
                <a:solidFill>
                  <a:srgbClr val="404040"/>
                </a:solidFill>
                <a:latin typeface="Calibri"/>
              </a:rPr>
              <a:t> — You must attribute the work in the manner specified by the author or licensor (but not in any way that suggests that they endorse you or your use of the work).</a:t>
            </a:r>
            <a:endParaRPr/>
          </a:p>
          <a:p>
            <a:pPr>
              <a:lnSpc>
                <a:spcPct val="100000"/>
              </a:lnSpc>
            </a:pPr>
            <a:r>
              <a:rPr b="1" lang="en-US" sz="3200">
                <a:solidFill>
                  <a:srgbClr val="00518e"/>
                </a:solidFill>
                <a:latin typeface="Calibri"/>
              </a:rPr>
              <a:t>With the understanding that: </a:t>
            </a:r>
            <a:endParaRPr/>
          </a:p>
          <a:p>
            <a:pPr>
              <a:lnSpc>
                <a:spcPct val="100000"/>
              </a:lnSpc>
              <a:buFont typeface="Arial"/>
              <a:buChar char="•"/>
            </a:pPr>
            <a:r>
              <a:rPr b="1" lang="en-US" sz="3200">
                <a:solidFill>
                  <a:srgbClr val="404040"/>
                </a:solidFill>
                <a:latin typeface="Calibri"/>
              </a:rPr>
              <a:t>Waiver</a:t>
            </a:r>
            <a:r>
              <a:rPr lang="en-US" sz="3200">
                <a:solidFill>
                  <a:srgbClr val="404040"/>
                </a:solidFill>
                <a:latin typeface="Calibri"/>
              </a:rPr>
              <a:t> — Any of the above conditions can be waived if you get permission from the copyright holder. </a:t>
            </a:r>
            <a:endParaRPr/>
          </a:p>
          <a:p>
            <a:pPr>
              <a:lnSpc>
                <a:spcPct val="100000"/>
              </a:lnSpc>
              <a:buFont typeface="Arial"/>
              <a:buChar char="•"/>
            </a:pPr>
            <a:r>
              <a:rPr b="1" lang="en-US" sz="3200">
                <a:solidFill>
                  <a:srgbClr val="404040"/>
                </a:solidFill>
                <a:latin typeface="Calibri"/>
              </a:rPr>
              <a:t>Public Domain</a:t>
            </a:r>
            <a:r>
              <a:rPr lang="en-US" sz="3200">
                <a:solidFill>
                  <a:srgbClr val="404040"/>
                </a:solidFill>
                <a:latin typeface="Calibri"/>
              </a:rPr>
              <a:t> — Where the work or any of its elements is in the public domain under applicable law, that status is in no way affected by the license. </a:t>
            </a:r>
            <a:endParaRPr/>
          </a:p>
          <a:p>
            <a:pPr>
              <a:lnSpc>
                <a:spcPct val="100000"/>
              </a:lnSpc>
              <a:buFont typeface="Arial"/>
              <a:buChar char="•"/>
            </a:pPr>
            <a:r>
              <a:rPr b="1" lang="en-US" sz="3200">
                <a:solidFill>
                  <a:srgbClr val="404040"/>
                </a:solidFill>
                <a:latin typeface="Calibri"/>
              </a:rPr>
              <a:t>Other Rights</a:t>
            </a:r>
            <a:r>
              <a:rPr lang="en-US" sz="3200">
                <a:solidFill>
                  <a:srgbClr val="404040"/>
                </a:solidFill>
                <a:latin typeface="Calibri"/>
              </a:rPr>
              <a:t> — In no way are any of the following rights affected by the license: </a:t>
            </a:r>
            <a:endParaRPr/>
          </a:p>
          <a:p>
            <a:pPr lvl="1">
              <a:lnSpc>
                <a:spcPct val="100000"/>
              </a:lnSpc>
              <a:buFont typeface="Arial"/>
              <a:buChar char="–"/>
            </a:pPr>
            <a:r>
              <a:rPr lang="en-US" sz="2800">
                <a:solidFill>
                  <a:srgbClr val="404040"/>
                </a:solidFill>
                <a:latin typeface="Calibri"/>
              </a:rPr>
              <a:t>Your fair dealing or fair use rights, or other applicable copyright exceptions and limitations; </a:t>
            </a:r>
            <a:endParaRPr/>
          </a:p>
          <a:p>
            <a:pPr lvl="1">
              <a:lnSpc>
                <a:spcPct val="100000"/>
              </a:lnSpc>
              <a:buFont typeface="Arial"/>
              <a:buChar char="–"/>
            </a:pPr>
            <a:r>
              <a:rPr lang="en-US" sz="2800">
                <a:solidFill>
                  <a:srgbClr val="404040"/>
                </a:solidFill>
                <a:latin typeface="Calibri"/>
              </a:rPr>
              <a:t>The author's moral rights; </a:t>
            </a:r>
            <a:endParaRPr/>
          </a:p>
          <a:p>
            <a:pPr lvl="1">
              <a:lnSpc>
                <a:spcPct val="100000"/>
              </a:lnSpc>
              <a:buFont typeface="Arial"/>
              <a:buChar char="–"/>
            </a:pPr>
            <a:r>
              <a:rPr lang="en-US" sz="2800">
                <a:solidFill>
                  <a:srgbClr val="404040"/>
                </a:solidFill>
                <a:latin typeface="Calibri"/>
              </a:rPr>
              <a:t>Rights other persons may have either in the work itself or in how the work is used, such as publicity or privacy rights. </a:t>
            </a:r>
            <a:endParaRPr/>
          </a:p>
          <a:p>
            <a:pPr>
              <a:lnSpc>
                <a:spcPct val="100000"/>
              </a:lnSpc>
              <a:buFont typeface="Arial"/>
              <a:buChar char="•"/>
            </a:pPr>
            <a:r>
              <a:rPr b="1" lang="en-US" sz="3200">
                <a:solidFill>
                  <a:srgbClr val="404040"/>
                </a:solidFill>
                <a:latin typeface="Calibri"/>
              </a:rPr>
              <a:t>Notice</a:t>
            </a:r>
            <a:r>
              <a:rPr lang="en-US" sz="3200">
                <a:solidFill>
                  <a:srgbClr val="404040"/>
                </a:solidFill>
                <a:latin typeface="Calibri"/>
              </a:rPr>
              <a:t> — For any reuse or distribution, you must make clear to others the license terms of this work. The best way to do this is with a link to this web page. </a:t>
            </a:r>
            <a:endParaRPr/>
          </a:p>
          <a:p>
            <a:pPr>
              <a:lnSpc>
                <a:spcPct val="100000"/>
              </a:lnSpc>
            </a:pPr>
            <a:endParaRPr/>
          </a:p>
          <a:p>
            <a:pPr algn="ctr">
              <a:lnSpc>
                <a:spcPct val="100000"/>
              </a:lnSpc>
            </a:pPr>
            <a:r>
              <a:rPr lang="en-US" sz="3200" u="sng">
                <a:solidFill>
                  <a:srgbClr val="404040"/>
                </a:solidFill>
                <a:latin typeface="Calibri"/>
                <a:hlinkClick r:id="rId1"/>
              </a:rPr>
              <a:t>http://creativecommons.org/licenses/by/3.0</a:t>
            </a:r>
            <a:r>
              <a:rPr lang="en-US" sz="3200" u="sng">
                <a:solidFill>
                  <a:srgbClr val="404040"/>
                </a:solidFill>
                <a:latin typeface="Calibri"/>
                <a:hlinkClick r:id="rId2"/>
              </a:rPr>
              <a:t>/</a:t>
            </a:r>
            <a:endParaRPr/>
          </a:p>
          <a:p>
            <a:pPr algn="ct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2" name="Picture 2"/>
          <p:cNvPicPr/>
          <p:nvPr/>
        </p:nvPicPr>
        <p:blipFill>
          <a:blip r:embed="rId1"/>
          <a:stretch>
            <a:fillRect/>
          </a:stretch>
        </p:blipFill>
        <p:spPr>
          <a:xfrm>
            <a:off x="7391520" y="5562720"/>
            <a:ext cx="1155240" cy="1056960"/>
          </a:xfrm>
          <a:prstGeom prst="rect">
            <a:avLst/>
          </a:prstGeom>
        </p:spPr>
      </p:pic>
      <p:sp>
        <p:nvSpPr>
          <p:cNvPr id="15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C/C++ code ?</a:t>
            </a:r>
            <a:endParaRPr/>
          </a:p>
        </p:txBody>
      </p:sp>
      <p:sp>
        <p:nvSpPr>
          <p:cNvPr id="154"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Why C/C++ code ?</a:t>
            </a:r>
            <a:endParaRPr/>
          </a:p>
          <a:p>
            <a:pPr>
              <a:lnSpc>
                <a:spcPct val="100000"/>
              </a:lnSpc>
            </a:pPr>
            <a:r>
              <a:rPr lang="en-US" sz="2400">
                <a:solidFill>
                  <a:srgbClr val="000000"/>
                </a:solidFill>
                <a:latin typeface="Segoe UI"/>
                <a:ea typeface="Segoe UI"/>
              </a:rPr>
              <a:t>Arduino sketches and node.js scripts are great,</a:t>
            </a:r>
            <a:r>
              <a:rPr lang="en-US" sz="2400">
                <a:solidFill>
                  <a:srgbClr val="000000"/>
                </a:solidFill>
                <a:latin typeface="Segoe UI"/>
                <a:ea typeface="Segoe UI"/>
              </a:rPr>
              <a:t>
</a:t>
            </a:r>
            <a:r>
              <a:rPr lang="en-US" sz="2400">
                <a:solidFill>
                  <a:srgbClr val="000000"/>
                </a:solidFill>
                <a:latin typeface="Segoe UI"/>
                <a:ea typeface="Segoe UI"/>
              </a:rPr>
              <a:t>well known methods to develop smart objects.</a:t>
            </a:r>
            <a:r>
              <a:rPr lang="en-US" sz="2400">
                <a:solidFill>
                  <a:srgbClr val="000000"/>
                </a:solidFill>
                <a:latin typeface="Segoe UI"/>
                <a:ea typeface="Segoe UI"/>
              </a:rPr>
              <a:t>
</a:t>
            </a:r>
            <a:r>
              <a:rPr lang="en-US" sz="2400">
                <a:solidFill>
                  <a:srgbClr val="000000"/>
                </a:solidFill>
                <a:latin typeface="Segoe UI"/>
                <a:ea typeface="Segoe UI"/>
              </a:rPr>
              <a:t>But what if you want to write C/C++ code ?</a:t>
            </a:r>
            <a:r>
              <a:rPr lang="en-US" sz="2400">
                <a:solidFill>
                  <a:srgbClr val="000000"/>
                </a:solidFill>
                <a:latin typeface="Segoe UI"/>
                <a:ea typeface="Segoe UI"/>
              </a:rPr>
              <a:t>
</a:t>
            </a:r>
            <a:r>
              <a:rPr lang="en-US" sz="2400">
                <a:solidFill>
                  <a:srgbClr val="000000"/>
                </a:solidFill>
                <a:latin typeface="Segoe UI"/>
                <a:ea typeface="Segoe UI"/>
              </a:rPr>
              <a:t>Maybe you like it, or want better performance</a:t>
            </a:r>
            <a:r>
              <a:rPr lang="en-US" sz="2400">
                <a:solidFill>
                  <a:srgbClr val="000000"/>
                </a:solidFill>
                <a:latin typeface="Segoe UI"/>
                <a:ea typeface="Segoe UI"/>
              </a:rPr>
              <a:t>
</a:t>
            </a:r>
            <a:r>
              <a:rPr lang="en-US" sz="2400">
                <a:solidFill>
                  <a:srgbClr val="000000"/>
                </a:solidFill>
                <a:latin typeface="Segoe UI"/>
                <a:ea typeface="Segoe UI"/>
              </a:rPr>
              <a:t>or need to use certain C/C++ libraries.</a:t>
            </a:r>
            <a:endParaRPr/>
          </a:p>
          <a:p>
            <a:pPr>
              <a:lnSpc>
                <a:spcPct val="100000"/>
              </a:lnSpc>
            </a:pPr>
            <a:endParaRPr/>
          </a:p>
          <a:p>
            <a:pPr>
              <a:lnSpc>
                <a:spcPct val="100000"/>
              </a:lnSpc>
            </a:pPr>
            <a:r>
              <a:rPr lang="en-US" sz="2400">
                <a:solidFill>
                  <a:srgbClr val="00518e"/>
                </a:solidFill>
                <a:latin typeface="Segoe UI Semibold"/>
                <a:ea typeface="Segoe UI"/>
              </a:rPr>
              <a:t>CPU intensive code on a Galileo ?</a:t>
            </a:r>
            <a:endParaRPr/>
          </a:p>
          <a:p>
            <a:pPr>
              <a:lnSpc>
                <a:spcPct val="100000"/>
              </a:lnSpc>
            </a:pPr>
            <a:r>
              <a:rPr lang="en-US" sz="2400">
                <a:solidFill>
                  <a:srgbClr val="000000"/>
                </a:solidFill>
                <a:latin typeface="Segoe UI"/>
                <a:ea typeface="Segoe UI"/>
              </a:rPr>
              <a:t>After all the Quark SoC has a lot of power to offer,</a:t>
            </a:r>
            <a:r>
              <a:rPr lang="en-US" sz="2400">
                <a:solidFill>
                  <a:srgbClr val="000000"/>
                </a:solidFill>
                <a:latin typeface="Segoe UI"/>
                <a:ea typeface="Segoe UI"/>
              </a:rPr>
              <a:t>
</a:t>
            </a:r>
            <a:r>
              <a:rPr lang="en-US" sz="2400">
                <a:solidFill>
                  <a:srgbClr val="000000"/>
                </a:solidFill>
                <a:latin typeface="Segoe UI"/>
                <a:ea typeface="Segoe UI"/>
              </a:rPr>
              <a:t>processing data from sensors, sound or webcam can be done on the Galileo board itself.</a:t>
            </a:r>
            <a:r>
              <a:rPr lang="en-US" sz="2400">
                <a:solidFill>
                  <a:srgbClr val="000000"/>
                </a:solidFill>
                <a:latin typeface="Segoe UI"/>
                <a:ea typeface="Segoe UI"/>
              </a:rPr>
              <a:t>
</a:t>
            </a:r>
            <a:r>
              <a:rPr lang="en-US" sz="2400">
                <a:solidFill>
                  <a:srgbClr val="000000"/>
                </a:solidFill>
                <a:latin typeface="Segoe UI"/>
                <a:ea typeface="Segoe UI"/>
              </a:rPr>
              <a:t>Why use a remote server if you can do it locally ?</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5" name="Picture 2"/>
          <p:cNvPicPr/>
          <p:nvPr/>
        </p:nvPicPr>
        <p:blipFill>
          <a:blip r:embed="rId1"/>
          <a:stretch>
            <a:fillRect/>
          </a:stretch>
        </p:blipFill>
        <p:spPr>
          <a:xfrm>
            <a:off x="7391520" y="5562720"/>
            <a:ext cx="1155240" cy="1056960"/>
          </a:xfrm>
          <a:prstGeom prst="rect">
            <a:avLst/>
          </a:prstGeom>
        </p:spPr>
      </p:pic>
      <p:sp>
        <p:nvSpPr>
          <p:cNvPr id="15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Native code ?</a:t>
            </a:r>
            <a:endParaRPr/>
          </a:p>
        </p:txBody>
      </p:sp>
      <p:sp>
        <p:nvSpPr>
          <p:cNvPr id="157"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Processor compatibility</a:t>
            </a:r>
            <a:endParaRPr/>
          </a:p>
          <a:p>
            <a:pPr>
              <a:lnSpc>
                <a:spcPct val="100000"/>
              </a:lnSpc>
            </a:pPr>
            <a:r>
              <a:rPr lang="en-US" sz="2400">
                <a:solidFill>
                  <a:srgbClr val="000000"/>
                </a:solidFill>
                <a:latin typeface="Segoe UI"/>
                <a:ea typeface="Segoe UI"/>
              </a:rPr>
              <a:t>The core inside the Intel Quark System on Chip is ia32.</a:t>
            </a:r>
            <a:r>
              <a:rPr lang="en-US" sz="2400">
                <a:solidFill>
                  <a:srgbClr val="000000"/>
                </a:solidFill>
                <a:latin typeface="Segoe UI"/>
                <a:ea typeface="Segoe UI"/>
              </a:rPr>
              <a:t>
</a:t>
            </a:r>
            <a:r>
              <a:rPr lang="en-US" sz="2400">
                <a:solidFill>
                  <a:srgbClr val="000000"/>
                </a:solidFill>
                <a:latin typeface="Segoe UI"/>
                <a:ea typeface="Segoe UI"/>
              </a:rPr>
              <a:t>The assembly is nearly the same as a Pentium processor.</a:t>
            </a:r>
            <a:r>
              <a:rPr lang="en-US" sz="2400">
                <a:solidFill>
                  <a:srgbClr val="000000"/>
                </a:solidFill>
                <a:latin typeface="Segoe UI"/>
                <a:ea typeface="Segoe UI"/>
              </a:rPr>
              <a:t>
</a:t>
            </a:r>
            <a:r>
              <a:rPr lang="en-US" sz="2400">
                <a:solidFill>
                  <a:srgbClr val="000000"/>
                </a:solidFill>
                <a:latin typeface="Segoe UI"/>
                <a:ea typeface="Segoe UI"/>
              </a:rPr>
              <a:t>It means you could easily develop, compile and even execute on any regular Linux system running on an Intel machine. It’s simple.</a:t>
            </a:r>
            <a:r>
              <a:rPr lang="en-US" sz="2400">
                <a:solidFill>
                  <a:srgbClr val="000000"/>
                </a:solidFill>
                <a:latin typeface="Segoe UI"/>
                <a:ea typeface="Segoe UI"/>
              </a:rPr>
              <a:t>
</a:t>
            </a:r>
            <a:endParaRPr/>
          </a:p>
          <a:p>
            <a:pPr>
              <a:lnSpc>
                <a:spcPct val="100000"/>
              </a:lnSpc>
            </a:pPr>
            <a:r>
              <a:rPr lang="en-US" sz="2400">
                <a:solidFill>
                  <a:srgbClr val="00518e"/>
                </a:solidFill>
                <a:latin typeface="Segoe UI Semibold"/>
                <a:ea typeface="Segoe UI"/>
              </a:rPr>
              <a:t>Libraries compatibility</a:t>
            </a:r>
            <a:endParaRPr/>
          </a:p>
          <a:p>
            <a:pPr>
              <a:lnSpc>
                <a:spcPct val="100000"/>
              </a:lnSpc>
            </a:pPr>
            <a:r>
              <a:rPr lang="en-US" sz="2400">
                <a:solidFill>
                  <a:srgbClr val="000000"/>
                </a:solidFill>
                <a:latin typeface="Segoe UI"/>
                <a:ea typeface="Segoe UI"/>
              </a:rPr>
              <a:t>Yocto has a specific set of libraries and Quark is 32bit,</a:t>
            </a:r>
            <a:r>
              <a:rPr lang="en-US" sz="2400">
                <a:solidFill>
                  <a:srgbClr val="000000"/>
                </a:solidFill>
                <a:latin typeface="Segoe UI"/>
                <a:ea typeface="Segoe UI"/>
              </a:rPr>
              <a:t>
</a:t>
            </a:r>
            <a:r>
              <a:rPr lang="en-US" sz="2400">
                <a:solidFill>
                  <a:srgbClr val="000000"/>
                </a:solidFill>
                <a:latin typeface="Segoe UI"/>
                <a:ea typeface="Segoe UI"/>
              </a:rPr>
              <a:t>that’s why you need to install a build environment compatible with Yocto and Quark on your workstation.</a:t>
            </a:r>
            <a:endParaRPr/>
          </a:p>
          <a:p>
            <a:pPr>
              <a:lnSpc>
                <a:spcPct val="100000"/>
              </a:lnSpc>
            </a:pPr>
            <a:r>
              <a:rPr lang="en-US" sz="2400">
                <a:solidFill>
                  <a:srgbClr val="000000"/>
                </a:solidFill>
                <a:latin typeface="Segoe UI"/>
                <a:ea typeface="Segoe UI"/>
              </a:rPr>
              <a:t> </a:t>
            </a:r>
            <a:endParaRPr/>
          </a:p>
          <a:p>
            <a:pPr>
              <a:lnSpc>
                <a:spcPct val="100000"/>
              </a:lnSpc>
            </a:pPr>
            <a:r>
              <a:rPr lang="en-US" sz="2400">
                <a:solidFill>
                  <a:srgbClr val="000000"/>
                </a:solidFill>
                <a:latin typeface="Segoe UI"/>
                <a:ea typeface="Segoe UI"/>
              </a:rPr>
              <a:t> </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457200" y="2666880"/>
            <a:ext cx="8229240" cy="1142640"/>
          </a:xfrm>
          <a:prstGeom prst="rect">
            <a:avLst/>
          </a:prstGeom>
        </p:spPr>
        <p:txBody>
          <a:bodyPr anchor="ctr"/>
          <a:p>
            <a:pPr algn="ctr">
              <a:lnSpc>
                <a:spcPct val="100000"/>
              </a:lnSpc>
            </a:pPr>
            <a:r>
              <a:rPr lang="en-US" sz="4000">
                <a:solidFill>
                  <a:srgbClr val="00518e"/>
                </a:solidFill>
                <a:latin typeface="Segoe UI Semibold"/>
              </a:rPr>
              <a:t>Compile on the Galileo</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59" name="Picture 2"/>
          <p:cNvPicPr/>
          <p:nvPr/>
        </p:nvPicPr>
        <p:blipFill>
          <a:blip r:embed="rId1"/>
          <a:stretch>
            <a:fillRect/>
          </a:stretch>
        </p:blipFill>
        <p:spPr>
          <a:xfrm>
            <a:off x="7391520" y="5562720"/>
            <a:ext cx="1155240" cy="1056960"/>
          </a:xfrm>
          <a:prstGeom prst="rect">
            <a:avLst/>
          </a:prstGeom>
        </p:spPr>
      </p:pic>
      <p:sp>
        <p:nvSpPr>
          <p:cNvPr id="16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Compile on the Galileo itself</a:t>
            </a:r>
            <a:endParaRPr/>
          </a:p>
        </p:txBody>
      </p:sp>
      <p:sp>
        <p:nvSpPr>
          <p:cNvPr id="161"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Add gcc to Yocto</a:t>
            </a:r>
            <a:r>
              <a:rPr lang="en-US" sz="2400">
                <a:solidFill>
                  <a:srgbClr val="00518e"/>
                </a:solidFill>
                <a:latin typeface="Segoe UI Semibold"/>
                <a:ea typeface="Segoe UI"/>
              </a:rPr>
              <a:t>
</a:t>
            </a:r>
            <a:r>
              <a:rPr lang="en-US" sz="2400">
                <a:solidFill>
                  <a:srgbClr val="000000"/>
                </a:solidFill>
                <a:latin typeface="Segoe UI"/>
                <a:ea typeface="Segoe UI"/>
              </a:rPr>
              <a:t>You can add gcc and tools to the Galileo Yocto build and compile for Galileo on the Galileo itself. It works !</a:t>
            </a:r>
            <a:endParaRPr/>
          </a:p>
          <a:p>
            <a:pPr>
              <a:lnSpc>
                <a:spcPct val="100000"/>
              </a:lnSpc>
            </a:pPr>
            <a:endParaRPr/>
          </a:p>
          <a:p>
            <a:pPr>
              <a:lnSpc>
                <a:spcPct val="100000"/>
              </a:lnSpc>
            </a:pPr>
            <a:r>
              <a:rPr lang="en-US" sz="2400">
                <a:solidFill>
                  <a:srgbClr val="00518e"/>
                </a:solidFill>
                <a:latin typeface="Segoe UI Semibold"/>
                <a:ea typeface="Segoe UI"/>
              </a:rPr>
              <a:t>Performance</a:t>
            </a:r>
            <a:r>
              <a:rPr lang="en-US" sz="2400">
                <a:solidFill>
                  <a:srgbClr val="00518e"/>
                </a:solidFill>
                <a:latin typeface="Segoe UI Semibold"/>
                <a:ea typeface="Segoe UI"/>
              </a:rPr>
              <a:t>
</a:t>
            </a:r>
            <a:r>
              <a:rPr lang="en-US" sz="2400">
                <a:solidFill>
                  <a:srgbClr val="000000"/>
                </a:solidFill>
                <a:latin typeface="Segoe UI"/>
                <a:ea typeface="Segoe UI"/>
              </a:rPr>
              <a:t>As the Galileo is not as fast as a workstation,</a:t>
            </a:r>
            <a:r>
              <a:rPr lang="en-US" sz="2400">
                <a:solidFill>
                  <a:srgbClr val="000000"/>
                </a:solidFill>
                <a:latin typeface="Segoe UI"/>
                <a:ea typeface="Segoe UI"/>
              </a:rPr>
              <a:t>
</a:t>
            </a:r>
            <a:r>
              <a:rPr lang="en-US" sz="2400">
                <a:solidFill>
                  <a:srgbClr val="000000"/>
                </a:solidFill>
                <a:latin typeface="Segoe UI"/>
                <a:ea typeface="Segoe UI"/>
              </a:rPr>
              <a:t>it’s not convenient for large projects.</a:t>
            </a:r>
            <a:r>
              <a:rPr lang="en-US" sz="2400">
                <a:solidFill>
                  <a:srgbClr val="000000"/>
                </a:solidFill>
                <a:latin typeface="Segoe UI"/>
                <a:ea typeface="Segoe UI"/>
              </a:rPr>
              <a:t>
</a:t>
            </a:r>
            <a:endParaRPr/>
          </a:p>
          <a:p>
            <a:pPr>
              <a:lnSpc>
                <a:spcPct val="100000"/>
              </a:lnSpc>
            </a:pPr>
            <a:r>
              <a:rPr lang="en-US" sz="2400">
                <a:solidFill>
                  <a:srgbClr val="00518e"/>
                </a:solidFill>
                <a:latin typeface="Segoe UI Semibold"/>
                <a:ea typeface="Segoe UI"/>
              </a:rPr>
              <a:t>Using Yocto?</a:t>
            </a:r>
            <a:endParaRPr/>
          </a:p>
          <a:p>
            <a:pPr>
              <a:lnSpc>
                <a:spcPct val="100000"/>
              </a:lnSpc>
            </a:pPr>
            <a:r>
              <a:rPr lang="en-US" sz="2400">
                <a:solidFill>
                  <a:srgbClr val="000000"/>
                </a:solidFill>
                <a:latin typeface="Segoe UI"/>
                <a:ea typeface="Segoe UI"/>
              </a:rPr>
              <a:t>Compile your code faster on your computer and then, run it on Galileo!</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457200" y="2666880"/>
            <a:ext cx="8229240" cy="1142640"/>
          </a:xfrm>
          <a:prstGeom prst="rect">
            <a:avLst/>
          </a:prstGeom>
        </p:spPr>
        <p:txBody>
          <a:bodyPr anchor="ctr"/>
          <a:p>
            <a:pPr algn="ctr">
              <a:lnSpc>
                <a:spcPct val="100000"/>
              </a:lnSpc>
            </a:pPr>
            <a:r>
              <a:rPr lang="en-US" sz="4000">
                <a:solidFill>
                  <a:srgbClr val="00518e"/>
                </a:solidFill>
                <a:latin typeface="Segoe UI Semibold"/>
              </a:rPr>
              <a:t>Generate the cross compile toolchain</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63" name="Picture 2"/>
          <p:cNvPicPr/>
          <p:nvPr/>
        </p:nvPicPr>
        <p:blipFill>
          <a:blip r:embed="rId1"/>
          <a:stretch>
            <a:fillRect/>
          </a:stretch>
        </p:blipFill>
        <p:spPr>
          <a:xfrm>
            <a:off x="7391520" y="5562720"/>
            <a:ext cx="1155240" cy="1056960"/>
          </a:xfrm>
          <a:prstGeom prst="rect">
            <a:avLst/>
          </a:prstGeom>
        </p:spPr>
      </p:pic>
      <p:sp>
        <p:nvSpPr>
          <p:cNvPr id="16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Yocto output files</a:t>
            </a:r>
            <a:endParaRPr/>
          </a:p>
        </p:txBody>
      </p:sp>
      <p:sp>
        <p:nvSpPr>
          <p:cNvPr id="165"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Rebuild Yocto vs build for Yocto</a:t>
            </a:r>
            <a:r>
              <a:rPr lang="en-US" sz="2400">
                <a:solidFill>
                  <a:srgbClr val="00518e"/>
                </a:solidFill>
                <a:latin typeface="Segoe UI Semibold"/>
                <a:ea typeface="Segoe UI"/>
              </a:rPr>
              <a:t>
</a:t>
            </a:r>
            <a:r>
              <a:rPr lang="en-US" sz="2400">
                <a:solidFill>
                  <a:srgbClr val="000000"/>
                </a:solidFill>
                <a:latin typeface="Segoe UI"/>
                <a:ea typeface="Segoe UI"/>
              </a:rPr>
              <a:t>Yocto can be used in two different ways. After a short configuration phase, you will choose between generating a Linux file system file or the cross compile development environment  (or toolchain).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000000"/>
                </a:solidFill>
                <a:latin typeface="Segoe UI"/>
                <a:ea typeface="Segoe UI"/>
              </a:rPr>
              <a:t>And then, it will take up to 8 hours to compile output files, on a notebook (depending on system configuration and network connection speed).</a:t>
            </a:r>
            <a:endParaRPr/>
          </a:p>
          <a:p>
            <a:pPr>
              <a:lnSpc>
                <a:spcPct val="100000"/>
              </a:lnSpc>
            </a:pPr>
            <a:r>
              <a:rPr lang="en-US" sz="2400">
                <a:solidFill>
                  <a:srgbClr val="000000"/>
                </a:solidFill>
                <a:latin typeface="Segoe UI"/>
                <a:ea typeface="Segoe UI"/>
              </a:rPr>
              <a:t>On a Sandy bridge workstation, it lasts less than 2 hours.</a:t>
            </a:r>
            <a:endParaRPr/>
          </a:p>
          <a:p>
            <a:pPr>
              <a:lnSpc>
                <a:spcPct val="100000"/>
              </a:lnSpc>
            </a:pPr>
            <a:r>
              <a:rPr lang="en-US" sz="2400">
                <a:solidFill>
                  <a:srgbClr val="000000"/>
                </a:solidFill>
                <a:latin typeface="Segoe UI"/>
                <a:ea typeface="Segoe UI"/>
              </a:rPr>
              <a:t> </a:t>
            </a:r>
            <a:endParaRPr/>
          </a:p>
        </p:txBody>
      </p:sp>
      <p:sp>
        <p:nvSpPr>
          <p:cNvPr id="166" name="CustomShape 3"/>
          <p:cNvSpPr/>
          <p:nvPr/>
        </p:nvSpPr>
        <p:spPr>
          <a:xfrm>
            <a:off x="597240" y="3156480"/>
            <a:ext cx="2742840" cy="1316160"/>
          </a:xfrm>
          <a:prstGeom prst="rect">
            <a:avLst>
              <a:gd fmla="val 16667" name="adj"/>
            </a:avLst>
          </a:prstGeom>
          <a:gradFill>
            <a:gsLst>
              <a:gs pos="0">
                <a:srgbClr val="397bca"/>
              </a:gs>
              <a:gs pos="50000">
                <a:srgbClr val="2e5f99"/>
              </a:gs>
              <a:gs pos="100000">
                <a:srgbClr val="397bca"/>
              </a:gs>
            </a:gsLst>
            <a:lin ang="16200000"/>
          </a:gradFill>
          <a:ln w="9360">
            <a:solidFill>
              <a:srgbClr val="4a7ebb"/>
            </a:solidFill>
            <a:round/>
          </a:ln>
        </p:spPr>
        <p:txBody>
          <a:bodyPr anchor="ctr" bIns="45000" lIns="90000" rIns="90000" tIns="45000"/>
          <a:p>
            <a:pPr algn="ctr">
              <a:lnSpc>
                <a:spcPct val="100000"/>
              </a:lnSpc>
            </a:pPr>
            <a:r>
              <a:rPr lang="en-US">
                <a:solidFill>
                  <a:srgbClr val="ffffff"/>
                </a:solidFill>
                <a:latin typeface="Calibri"/>
              </a:rPr>
              <a:t>Source code from repositories or local projects</a:t>
            </a:r>
            <a:endParaRPr/>
          </a:p>
        </p:txBody>
      </p:sp>
      <p:sp>
        <p:nvSpPr>
          <p:cNvPr id="167" name="CustomShape 4"/>
          <p:cNvSpPr/>
          <p:nvPr/>
        </p:nvSpPr>
        <p:spPr>
          <a:xfrm>
            <a:off x="3645000" y="3156480"/>
            <a:ext cx="1828440" cy="1283760"/>
          </a:xfrm>
          <a:prstGeom prst="rect">
            <a:avLst/>
          </a:prstGeom>
          <a:gradFill>
            <a:gsLst>
              <a:gs pos="0">
                <a:srgbClr val="ff9135"/>
              </a:gs>
              <a:gs pos="50000">
                <a:srgbClr val="cc6d20"/>
              </a:gs>
              <a:gs pos="100000">
                <a:srgbClr val="ff9135"/>
              </a:gs>
            </a:gsLst>
            <a:lin ang="16200000"/>
          </a:gradFill>
          <a:ln w="9360">
            <a:solidFill>
              <a:srgbClr val="f59240"/>
            </a:solidFill>
            <a:round/>
          </a:ln>
        </p:spPr>
        <p:txBody>
          <a:bodyPr anchor="ctr" bIns="45000" lIns="90000" rIns="90000" tIns="45000"/>
          <a:p>
            <a:pPr algn="ctr">
              <a:lnSpc>
                <a:spcPct val="100000"/>
              </a:lnSpc>
            </a:pPr>
            <a:r>
              <a:rPr lang="en-US">
                <a:solidFill>
                  <a:srgbClr val="ffffff"/>
                </a:solidFill>
                <a:latin typeface="Calibri"/>
              </a:rPr>
              <a:t>Yocto</a:t>
            </a:r>
            <a:endParaRPr/>
          </a:p>
        </p:txBody>
      </p:sp>
      <p:sp>
        <p:nvSpPr>
          <p:cNvPr id="168" name="CustomShape 5"/>
          <p:cNvSpPr/>
          <p:nvPr/>
        </p:nvSpPr>
        <p:spPr>
          <a:xfrm>
            <a:off x="5778720" y="3124080"/>
            <a:ext cx="2602800" cy="673920"/>
          </a:xfrm>
          <a:prstGeom prst="rect">
            <a:avLst/>
          </a:prstGeom>
          <a:gradFill>
            <a:gsLst>
              <a:gs pos="0">
                <a:srgbClr val="ce3a36"/>
              </a:gs>
              <a:gs pos="50000">
                <a:srgbClr val="9c2f2c"/>
              </a:gs>
              <a:gs pos="100000">
                <a:srgbClr val="ce3a36"/>
              </a:gs>
            </a:gsLst>
            <a:lin ang="16200000"/>
          </a:gradFill>
          <a:ln w="9360">
            <a:solidFill>
              <a:srgbClr val="be4b48"/>
            </a:solidFill>
            <a:round/>
          </a:ln>
        </p:spPr>
        <p:txBody>
          <a:bodyPr anchor="ctr" bIns="45000" lIns="90000" rIns="90000" tIns="45000"/>
          <a:p>
            <a:pPr algn="ctr">
              <a:lnSpc>
                <a:spcPct val="100000"/>
              </a:lnSpc>
            </a:pPr>
            <a:r>
              <a:rPr lang="en-US">
                <a:solidFill>
                  <a:srgbClr val="ffffff"/>
                </a:solidFill>
                <a:latin typeface="Calibri"/>
              </a:rPr>
              <a:t>Toolchain</a:t>
            </a:r>
            <a:endParaRPr/>
          </a:p>
        </p:txBody>
      </p:sp>
      <p:sp>
        <p:nvSpPr>
          <p:cNvPr id="169" name="CustomShape 6"/>
          <p:cNvSpPr/>
          <p:nvPr/>
        </p:nvSpPr>
        <p:spPr>
          <a:xfrm>
            <a:off x="5778720" y="3798720"/>
            <a:ext cx="2602800" cy="673920"/>
          </a:xfrm>
          <a:prstGeom prst="rect">
            <a:avLst/>
          </a:prstGeom>
          <a:gradFill>
            <a:gsLst>
              <a:gs pos="0">
                <a:srgbClr val="ce3a36"/>
              </a:gs>
              <a:gs pos="50000">
                <a:srgbClr val="9c2f2c"/>
              </a:gs>
              <a:gs pos="100000">
                <a:srgbClr val="ce3a36"/>
              </a:gs>
            </a:gsLst>
            <a:lin ang="16200000"/>
          </a:gradFill>
          <a:ln w="9360">
            <a:solidFill>
              <a:srgbClr val="be4b48"/>
            </a:solidFill>
            <a:round/>
          </a:ln>
        </p:spPr>
        <p:txBody>
          <a:bodyPr anchor="ctr" bIns="45000" lIns="90000" rIns="90000" tIns="45000"/>
          <a:p>
            <a:pPr algn="ctr">
              <a:lnSpc>
                <a:spcPct val="100000"/>
              </a:lnSpc>
            </a:pPr>
            <a:r>
              <a:rPr lang="en-US">
                <a:solidFill>
                  <a:srgbClr val="ffffff"/>
                </a:solidFill>
                <a:latin typeface="Calibri"/>
              </a:rPr>
              <a:t>Linux image</a:t>
            </a:r>
            <a:endParaRPr/>
          </a:p>
        </p:txBody>
      </p:sp>
      <p:sp>
        <p:nvSpPr>
          <p:cNvPr id="170" name="CustomShape 7"/>
          <p:cNvSpPr/>
          <p:nvPr/>
        </p:nvSpPr>
        <p:spPr>
          <a:xfrm>
            <a:off x="3340440" y="3657600"/>
            <a:ext cx="304560" cy="228240"/>
          </a:xfrm>
          <a:prstGeom prst="rect">
            <a:avLst>
              <a:gd fmla="val 50000" name="adj1"/>
              <a:gd fmla="val 50000" name="adj2"/>
            </a:avLst>
          </a:prstGeom>
          <a:solidFill>
            <a:srgbClr val="000000"/>
          </a:solidFill>
          <a:ln w="25560">
            <a:solidFill>
              <a:srgbClr val="000000"/>
            </a:solidFill>
            <a:round/>
          </a:ln>
        </p:spPr>
      </p:sp>
      <p:sp>
        <p:nvSpPr>
          <p:cNvPr id="171" name="CustomShape 8"/>
          <p:cNvSpPr/>
          <p:nvPr/>
        </p:nvSpPr>
        <p:spPr>
          <a:xfrm>
            <a:off x="5473800" y="3346920"/>
            <a:ext cx="304560" cy="228240"/>
          </a:xfrm>
          <a:prstGeom prst="rect">
            <a:avLst>
              <a:gd fmla="val 50000" name="adj1"/>
              <a:gd fmla="val 50000" name="adj2"/>
            </a:avLst>
          </a:prstGeom>
          <a:solidFill>
            <a:srgbClr val="000000"/>
          </a:solidFill>
          <a:ln w="25560">
            <a:solidFill>
              <a:srgbClr val="000000"/>
            </a:solidFill>
            <a:round/>
          </a:ln>
        </p:spPr>
      </p:sp>
      <p:sp>
        <p:nvSpPr>
          <p:cNvPr id="172" name="CustomShape 9"/>
          <p:cNvSpPr/>
          <p:nvPr/>
        </p:nvSpPr>
        <p:spPr>
          <a:xfrm>
            <a:off x="5473800" y="4021560"/>
            <a:ext cx="304560" cy="228240"/>
          </a:xfrm>
          <a:prstGeom prst="rect">
            <a:avLst>
              <a:gd fmla="val 50000" name="adj1"/>
              <a:gd fmla="val 50000" name="adj2"/>
            </a:avLst>
          </a:prstGeom>
          <a:solidFill>
            <a:srgbClr val="000000"/>
          </a:solidFill>
          <a:ln w="25560">
            <a:solidFill>
              <a:srgbClr val="000000"/>
            </a:solidFill>
            <a:round/>
          </a:ln>
        </p:spPr>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3" name="Picture 2"/>
          <p:cNvPicPr/>
          <p:nvPr/>
        </p:nvPicPr>
        <p:blipFill>
          <a:blip r:embed="rId1"/>
          <a:stretch>
            <a:fillRect/>
          </a:stretch>
        </p:blipFill>
        <p:spPr>
          <a:xfrm>
            <a:off x="7391520" y="5562720"/>
            <a:ext cx="1155240" cy="1056960"/>
          </a:xfrm>
          <a:prstGeom prst="rect">
            <a:avLst/>
          </a:prstGeom>
        </p:spPr>
      </p:pic>
      <p:sp>
        <p:nvSpPr>
          <p:cNvPr id="17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404040"/>
                </a:solidFill>
                <a:latin typeface="Calibri"/>
              </a:rPr>
              <a:t>Cross compilation</a:t>
            </a:r>
            <a:endParaRPr/>
          </a:p>
        </p:txBody>
      </p:sp>
      <p:sp>
        <p:nvSpPr>
          <p:cNvPr id="175" name="TextShape 2"/>
          <p:cNvSpPr txBox="1"/>
          <p:nvPr/>
        </p:nvSpPr>
        <p:spPr>
          <a:xfrm>
            <a:off x="457200" y="1600200"/>
            <a:ext cx="8229240" cy="4800240"/>
          </a:xfrm>
          <a:prstGeom prst="rect">
            <a:avLst/>
          </a:prstGeom>
        </p:spPr>
        <p:txBody>
          <a:bodyPr/>
          <a:p>
            <a:pPr>
              <a:lnSpc>
                <a:spcPct val="100000"/>
              </a:lnSpc>
            </a:pPr>
            <a:r>
              <a:rPr lang="en-US" sz="2400">
                <a:solidFill>
                  <a:srgbClr val="00518e"/>
                </a:solidFill>
                <a:latin typeface="Segoe UI Semibold"/>
                <a:ea typeface="Segoe UI"/>
              </a:rPr>
              <a:t>Generating a cross compiler</a:t>
            </a:r>
            <a:r>
              <a:rPr lang="en-US" sz="2400">
                <a:solidFill>
                  <a:srgbClr val="00518e"/>
                </a:solidFill>
                <a:latin typeface="Segoe UI Semibold"/>
                <a:ea typeface="Segoe UI"/>
              </a:rPr>
              <a:t>
</a:t>
            </a:r>
            <a:r>
              <a:rPr lang="en-US" sz="2400">
                <a:solidFill>
                  <a:srgbClr val="000000"/>
                </a:solidFill>
                <a:latin typeface="Segoe UI"/>
                <a:ea typeface="Segoe UI"/>
              </a:rPr>
              <a:t>This course will cover how to generate the cross compile toolchain. But what is a cross compiler?</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000000"/>
                </a:solidFill>
                <a:latin typeface="Segoe UI"/>
                <a:ea typeface="Segoe UI"/>
              </a:rPr>
              <a:t>A cross compiler allows you to compile a code for Intel Quark SoC, on your computer, and then to move it to the Galileo board to execute it.</a:t>
            </a:r>
            <a:endParaRPr/>
          </a:p>
        </p:txBody>
      </p:sp>
      <p:pic>
        <p:nvPicPr>
          <p:cNvPr descr="" id="176" name="Picture 2"/>
          <p:cNvPicPr/>
          <p:nvPr/>
        </p:nvPicPr>
        <p:blipFill>
          <a:blip r:embed="rId2"/>
          <a:stretch>
            <a:fillRect/>
          </a:stretch>
        </p:blipFill>
        <p:spPr>
          <a:xfrm>
            <a:off x="1981080" y="3250080"/>
            <a:ext cx="1828440" cy="1523520"/>
          </a:xfrm>
          <a:prstGeom prst="rect">
            <a:avLst/>
          </a:prstGeom>
        </p:spPr>
      </p:pic>
      <p:sp>
        <p:nvSpPr>
          <p:cNvPr id="177" name="CustomShape 3"/>
          <p:cNvSpPr/>
          <p:nvPr/>
        </p:nvSpPr>
        <p:spPr>
          <a:xfrm>
            <a:off x="605880" y="3287880"/>
            <a:ext cx="1523520" cy="1447560"/>
          </a:xfrm>
          <a:prstGeom prst="rect">
            <a:avLst/>
          </a:prstGeom>
          <a:gradFill>
            <a:gsLst>
              <a:gs pos="0">
                <a:srgbClr val="397bca"/>
              </a:gs>
              <a:gs pos="50000">
                <a:srgbClr val="2e5f99"/>
              </a:gs>
              <a:gs pos="100000">
                <a:srgbClr val="397bca"/>
              </a:gs>
            </a:gsLst>
            <a:lin ang="16200000"/>
          </a:gradFill>
          <a:ln w="9360">
            <a:solidFill>
              <a:srgbClr val="4a7ebb"/>
            </a:solidFill>
            <a:round/>
          </a:ln>
        </p:spPr>
        <p:txBody>
          <a:bodyPr anchor="ctr" bIns="45000" lIns="90000" rIns="90000" tIns="45000"/>
          <a:p>
            <a:pPr algn="ctr">
              <a:lnSpc>
                <a:spcPct val="100000"/>
              </a:lnSpc>
            </a:pPr>
            <a:r>
              <a:rPr lang="en-US">
                <a:solidFill>
                  <a:srgbClr val="ffffff"/>
                </a:solidFill>
                <a:latin typeface="Calibri"/>
              </a:rPr>
              <a:t>//C program</a:t>
            </a:r>
            <a:endParaRPr/>
          </a:p>
          <a:p>
            <a:pPr algn="ctr">
              <a:lnSpc>
                <a:spcPct val="100000"/>
              </a:lnSpc>
            </a:pPr>
            <a:r>
              <a:rPr lang="en-US">
                <a:solidFill>
                  <a:srgbClr val="ffffff"/>
                </a:solidFill>
                <a:latin typeface="Calibri"/>
              </a:rPr>
              <a:t>int main(){</a:t>
            </a:r>
            <a:endParaRPr/>
          </a:p>
          <a:p>
            <a:pPr algn="ctr">
              <a:lnSpc>
                <a:spcPct val="100000"/>
              </a:lnSpc>
            </a:pPr>
            <a:r>
              <a:rPr lang="en-US">
                <a:solidFill>
                  <a:srgbClr val="ffffff"/>
                </a:solidFill>
                <a:latin typeface="Calibri"/>
              </a:rPr>
              <a:t>Return 0;}</a:t>
            </a:r>
            <a:endParaRPr/>
          </a:p>
        </p:txBody>
      </p:sp>
      <p:sp>
        <p:nvSpPr>
          <p:cNvPr id="178" name="CustomShape 4"/>
          <p:cNvSpPr/>
          <p:nvPr/>
        </p:nvSpPr>
        <p:spPr>
          <a:xfrm>
            <a:off x="3276720" y="3287880"/>
            <a:ext cx="2437920" cy="1447560"/>
          </a:xfrm>
          <a:prstGeom prst="rect">
            <a:avLst>
              <a:gd fmla="val 16667" name="adj"/>
            </a:avLst>
          </a:prstGeom>
          <a:gradFill>
            <a:gsLst>
              <a:gs pos="0">
                <a:srgbClr val="ce3a36"/>
              </a:gs>
              <a:gs pos="50000">
                <a:srgbClr val="9c2f2c"/>
              </a:gs>
              <a:gs pos="100000">
                <a:srgbClr val="ce3a36"/>
              </a:gs>
            </a:gsLst>
            <a:lin ang="16200000"/>
          </a:gradFill>
          <a:ln w="9360">
            <a:solidFill>
              <a:srgbClr val="be4b48"/>
            </a:solidFill>
            <a:round/>
          </a:ln>
        </p:spPr>
        <p:txBody>
          <a:bodyPr anchor="ctr" bIns="45000" lIns="90000" rIns="90000" tIns="45000"/>
          <a:p>
            <a:pPr algn="ctr">
              <a:lnSpc>
                <a:spcPct val="100000"/>
              </a:lnSpc>
            </a:pPr>
            <a:r>
              <a:rPr lang="en-US">
                <a:solidFill>
                  <a:srgbClr val="ffffff"/>
                </a:solidFill>
                <a:latin typeface="Calibri"/>
              </a:rPr>
              <a:t>Cross compilation with Yocto-generated toolchain</a:t>
            </a:r>
            <a:endParaRPr/>
          </a:p>
        </p:txBody>
      </p:sp>
      <p:sp>
        <p:nvSpPr>
          <p:cNvPr id="179" name="CustomShape 5"/>
          <p:cNvSpPr/>
          <p:nvPr/>
        </p:nvSpPr>
        <p:spPr>
          <a:xfrm>
            <a:off x="2129760" y="3897720"/>
            <a:ext cx="304560" cy="228240"/>
          </a:xfrm>
          <a:prstGeom prst="rect">
            <a:avLst>
              <a:gd fmla="val 50000" name="adj1"/>
              <a:gd fmla="val 50000" name="adj2"/>
            </a:avLst>
          </a:prstGeom>
          <a:solidFill>
            <a:srgbClr val="000000"/>
          </a:solidFill>
          <a:ln w="25560">
            <a:solidFill>
              <a:srgbClr val="000000"/>
            </a:solidFill>
            <a:round/>
          </a:ln>
        </p:spPr>
      </p:sp>
      <p:sp>
        <p:nvSpPr>
          <p:cNvPr id="180" name="CustomShape 6"/>
          <p:cNvSpPr/>
          <p:nvPr/>
        </p:nvSpPr>
        <p:spPr>
          <a:xfrm>
            <a:off x="5715000" y="3897720"/>
            <a:ext cx="304560" cy="228240"/>
          </a:xfrm>
          <a:prstGeom prst="rect">
            <a:avLst>
              <a:gd fmla="val 50000" name="adj1"/>
              <a:gd fmla="val 50000" name="adj2"/>
            </a:avLst>
          </a:prstGeom>
          <a:solidFill>
            <a:srgbClr val="000000"/>
          </a:solidFill>
          <a:ln w="25560">
            <a:solidFill>
              <a:srgbClr val="000000"/>
            </a:solidFill>
            <a:round/>
          </a:ln>
        </p:spPr>
      </p:sp>
      <p:pic>
        <p:nvPicPr>
          <p:cNvPr descr="" id="181" name="Picture 4"/>
          <p:cNvPicPr/>
          <p:nvPr/>
        </p:nvPicPr>
        <p:blipFill>
          <a:blip r:embed="rId3"/>
          <a:stretch>
            <a:fillRect/>
          </a:stretch>
        </p:blipFill>
        <p:spPr>
          <a:xfrm>
            <a:off x="6058080" y="3335400"/>
            <a:ext cx="1146600" cy="1352520"/>
          </a:xfrm>
          <a:prstGeom prst="rect">
            <a:avLst/>
          </a:prstGeom>
        </p:spPr>
      </p:pic>
      <p:sp>
        <p:nvSpPr>
          <p:cNvPr id="182" name="CustomShape 7"/>
          <p:cNvSpPr/>
          <p:nvPr/>
        </p:nvSpPr>
        <p:spPr>
          <a:xfrm>
            <a:off x="7204680" y="3335400"/>
            <a:ext cx="1253160" cy="1352520"/>
          </a:xfrm>
          <a:prstGeom prst="rect">
            <a:avLst>
              <a:gd fmla="val 16667" name="adj"/>
            </a:avLst>
          </a:prstGeom>
          <a:gradFill>
            <a:gsLst>
              <a:gs pos="0">
                <a:srgbClr val="ff9135"/>
              </a:gs>
              <a:gs pos="50000">
                <a:srgbClr val="cc6d20"/>
              </a:gs>
              <a:gs pos="100000">
                <a:srgbClr val="ff9135"/>
              </a:gs>
            </a:gsLst>
            <a:lin ang="16200000"/>
          </a:gradFill>
          <a:ln w="9360">
            <a:solidFill>
              <a:srgbClr val="f59240"/>
            </a:solidFill>
            <a:round/>
          </a:ln>
        </p:spPr>
        <p:txBody>
          <a:bodyPr anchor="ctr" bIns="45000" lIns="90000" rIns="90000" tIns="45000"/>
          <a:p>
            <a:pPr algn="ctr">
              <a:lnSpc>
                <a:spcPct val="100000"/>
              </a:lnSpc>
            </a:pPr>
            <a:r>
              <a:rPr lang="en-US">
                <a:solidFill>
                  <a:srgbClr val="ffffff"/>
                </a:solidFill>
                <a:latin typeface="Calibri"/>
              </a:rPr>
              <a:t>Execution</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