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82" r:id="rId4"/>
    <p:sldId id="295" r:id="rId5"/>
    <p:sldId id="296" r:id="rId6"/>
    <p:sldId id="297" r:id="rId7"/>
    <p:sldId id="298" r:id="rId8"/>
    <p:sldId id="300" r:id="rId9"/>
    <p:sldId id="299" r:id="rId10"/>
    <p:sldId id="301" r:id="rId11"/>
    <p:sldId id="302" r:id="rId12"/>
    <p:sldId id="303" r:id="rId13"/>
    <p:sldId id="304" r:id="rId14"/>
    <p:sldId id="305" r:id="rId15"/>
    <p:sldId id="258" r:id="rId16"/>
    <p:sldId id="25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docs.opencv.org/doc/tutorials/tutorials.htm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 y="1676400"/>
            <a:ext cx="8458200" cy="1470025"/>
          </a:xfrm>
        </p:spPr>
        <p:txBody>
          <a:bodyPr>
            <a:normAutofit/>
          </a:bodyPr>
          <a:lstStyle/>
          <a:p>
            <a:pPr algn="r"/>
            <a:r>
              <a:rPr lang="en-US" sz="3800" dirty="0" smtClean="0">
                <a:solidFill>
                  <a:schemeClr val="tx1">
                    <a:lumMod val="75000"/>
                    <a:lumOff val="25000"/>
                  </a:schemeClr>
                </a:solidFill>
                <a:latin typeface="Segoe UI Semibold" pitchFamily="34" charset="0"/>
                <a:ea typeface="Segoe UI" pitchFamily="34" charset="0"/>
                <a:cs typeface="Segoe UI" pitchFamily="34" charset="0"/>
              </a:rPr>
              <a:t>Intel Do-It-Yourself Challenge</a:t>
            </a:r>
            <a:br>
              <a:rPr lang="en-US" sz="3800" dirty="0" smtClean="0">
                <a:solidFill>
                  <a:schemeClr val="tx1">
                    <a:lumMod val="75000"/>
                    <a:lumOff val="25000"/>
                  </a:schemeClr>
                </a:solidFill>
                <a:latin typeface="Segoe UI Semibold" pitchFamily="34" charset="0"/>
                <a:ea typeface="Segoe UI" pitchFamily="34" charset="0"/>
                <a:cs typeface="Segoe UI" pitchFamily="34" charset="0"/>
              </a:rPr>
            </a:br>
            <a:r>
              <a:rPr lang="en-US" sz="3800" dirty="0" err="1" smtClean="0">
                <a:solidFill>
                  <a:schemeClr val="tx1">
                    <a:lumMod val="75000"/>
                    <a:lumOff val="25000"/>
                  </a:schemeClr>
                </a:solidFill>
                <a:latin typeface="Segoe UI Semibold" pitchFamily="34" charset="0"/>
                <a:ea typeface="Segoe UI" pitchFamily="34" charset="0"/>
                <a:cs typeface="Segoe UI" pitchFamily="34" charset="0"/>
              </a:rPr>
              <a:t>OpenCV</a:t>
            </a:r>
            <a:endParaRPr lang="en-US" sz="3800" dirty="0">
              <a:solidFill>
                <a:schemeClr val="tx1">
                  <a:lumMod val="75000"/>
                  <a:lumOff val="25000"/>
                </a:schemeClr>
              </a:solidFill>
              <a:latin typeface="Segoe UI Semibold" pitchFamily="34" charset="0"/>
              <a:ea typeface="Segoe UI" pitchFamily="34" charset="0"/>
              <a:cs typeface="Segoe UI" pitchFamily="34" charset="0"/>
            </a:endParaRPr>
          </a:p>
        </p:txBody>
      </p:sp>
      <p:sp>
        <p:nvSpPr>
          <p:cNvPr id="3" name="Subtitle 2"/>
          <p:cNvSpPr>
            <a:spLocks noGrp="1"/>
          </p:cNvSpPr>
          <p:nvPr>
            <p:ph type="subTitle" idx="1"/>
          </p:nvPr>
        </p:nvSpPr>
        <p:spPr>
          <a:xfrm>
            <a:off x="1371600" y="3505200"/>
            <a:ext cx="7239000" cy="1752600"/>
          </a:xfrm>
        </p:spPr>
        <p:txBody>
          <a:bodyPr>
            <a:normAutofit/>
          </a:bodyPr>
          <a:lstStyle/>
          <a:p>
            <a:pPr algn="r"/>
            <a:r>
              <a:rPr lang="fr-FR" dirty="0" smtClean="0">
                <a:solidFill>
                  <a:srgbClr val="00518E"/>
                </a:solidFill>
                <a:latin typeface="Segoe UI Semibold" pitchFamily="34" charset="0"/>
                <a:ea typeface="Segoe UI" pitchFamily="34" charset="0"/>
                <a:cs typeface="Segoe UI" pitchFamily="34" charset="0"/>
              </a:rPr>
              <a:t>Nicolas Vailliet</a:t>
            </a:r>
            <a:r>
              <a:rPr lang="fr-FR" dirty="0" smtClean="0">
                <a:latin typeface="Segoe UI" pitchFamily="34" charset="0"/>
                <a:ea typeface="Segoe UI" pitchFamily="34" charset="0"/>
                <a:cs typeface="Segoe UI" pitchFamily="34" charset="0"/>
              </a:rPr>
              <a:t/>
            </a:r>
            <a:br>
              <a:rPr lang="fr-FR" dirty="0" smtClean="0">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www.Intel-Software-Academic-Program.com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paul.guermonprez@intel.com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Intel Software</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2014-02-01</a:t>
            </a:r>
            <a:endParaRPr lang="en-GB" sz="1900" dirty="0">
              <a:solidFill>
                <a:schemeClr val="tx1">
                  <a:lumMod val="75000"/>
                  <a:lumOff val="2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09658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OpenCV Sobel Sample</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4241284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Processing</a:t>
            </a:r>
            <a:r>
              <a:rPr lang="fr-FR" dirty="0" smtClean="0">
                <a:solidFill>
                  <a:schemeClr val="tx1">
                    <a:lumMod val="75000"/>
                    <a:lumOff val="25000"/>
                  </a:schemeClr>
                </a:solidFill>
              </a:rPr>
              <a:t> </a:t>
            </a:r>
            <a:r>
              <a:rPr lang="fr-FR" dirty="0" err="1" smtClean="0">
                <a:solidFill>
                  <a:schemeClr val="tx1">
                    <a:lumMod val="75000"/>
                    <a:lumOff val="25000"/>
                  </a:schemeClr>
                </a:solidFill>
              </a:rPr>
              <a:t>Sobel</a:t>
            </a:r>
            <a:r>
              <a:rPr lang="fr-FR" dirty="0" smtClean="0">
                <a:solidFill>
                  <a:schemeClr val="tx1">
                    <a:lumMod val="75000"/>
                    <a:lumOff val="25000"/>
                  </a:schemeClr>
                </a:solidFill>
              </a:rPr>
              <a:t> </a:t>
            </a:r>
            <a:r>
              <a:rPr lang="fr-FR" dirty="0" err="1" smtClean="0">
                <a:solidFill>
                  <a:schemeClr val="tx1">
                    <a:lumMod val="75000"/>
                    <a:lumOff val="25000"/>
                  </a:schemeClr>
                </a:solidFill>
              </a:rPr>
              <a:t>Derivatives</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fontScale="40000" lnSpcReduction="20000"/>
          </a:bodyPr>
          <a:lstStyle/>
          <a:p>
            <a:pPr marL="0" indent="0">
              <a:buNone/>
            </a:pPr>
            <a:r>
              <a:rPr lang="fr-FR" sz="2400" dirty="0" smtClean="0">
                <a:latin typeface="Segoe UI" panose="020B0502040204020203" pitchFamily="34" charset="0"/>
                <a:ea typeface="Segoe UI" pitchFamily="34" charset="0"/>
                <a:cs typeface="Segoe UI" panose="020B0502040204020203" pitchFamily="34" charset="0"/>
              </a:rPr>
              <a:t>#</a:t>
            </a:r>
            <a:r>
              <a:rPr lang="fr-FR" sz="2400" dirty="0" err="1">
                <a:latin typeface="Segoe UI" panose="020B0502040204020203" pitchFamily="34" charset="0"/>
                <a:ea typeface="Segoe UI" pitchFamily="34" charset="0"/>
                <a:cs typeface="Segoe UI" panose="020B0502040204020203" pitchFamily="34" charset="0"/>
              </a:rPr>
              <a:t>include</a:t>
            </a:r>
            <a:r>
              <a:rPr lang="fr-FR" sz="2400" dirty="0">
                <a:latin typeface="Segoe UI" panose="020B0502040204020203" pitchFamily="34" charset="0"/>
                <a:ea typeface="Segoe UI" pitchFamily="34" charset="0"/>
                <a:cs typeface="Segoe UI" panose="020B0502040204020203" pitchFamily="34" charset="0"/>
              </a:rPr>
              <a:t> "opencv2/</a:t>
            </a:r>
            <a:r>
              <a:rPr lang="fr-FR" sz="2400" dirty="0" err="1">
                <a:latin typeface="Segoe UI" panose="020B0502040204020203" pitchFamily="34" charset="0"/>
                <a:ea typeface="Segoe UI" pitchFamily="34" charset="0"/>
                <a:cs typeface="Segoe UI" panose="020B0502040204020203" pitchFamily="34" charset="0"/>
              </a:rPr>
              <a:t>imgproc</a:t>
            </a:r>
            <a:r>
              <a:rPr lang="fr-FR" sz="2400" dirty="0">
                <a:latin typeface="Segoe UI" panose="020B0502040204020203" pitchFamily="34" charset="0"/>
                <a:ea typeface="Segoe UI" pitchFamily="34" charset="0"/>
                <a:cs typeface="Segoe UI" panose="020B0502040204020203" pitchFamily="34" charset="0"/>
              </a:rPr>
              <a:t>/imgproc.hpp" </a:t>
            </a:r>
          </a:p>
          <a:p>
            <a:pPr marL="0" indent="0">
              <a:buNone/>
            </a:pPr>
            <a:r>
              <a:rPr lang="fr-FR" sz="2400" dirty="0">
                <a:latin typeface="Segoe UI" panose="020B0502040204020203" pitchFamily="34" charset="0"/>
                <a:ea typeface="Segoe UI" pitchFamily="34" charset="0"/>
                <a:cs typeface="Segoe UI" panose="020B0502040204020203" pitchFamily="34" charset="0"/>
              </a:rPr>
              <a:t>#</a:t>
            </a:r>
            <a:r>
              <a:rPr lang="fr-FR" sz="2400" dirty="0" err="1">
                <a:latin typeface="Segoe UI" panose="020B0502040204020203" pitchFamily="34" charset="0"/>
                <a:ea typeface="Segoe UI" pitchFamily="34" charset="0"/>
                <a:cs typeface="Segoe UI" panose="020B0502040204020203" pitchFamily="34" charset="0"/>
              </a:rPr>
              <a:t>include</a:t>
            </a:r>
            <a:r>
              <a:rPr lang="fr-FR" sz="2400" dirty="0">
                <a:latin typeface="Segoe UI" panose="020B0502040204020203" pitchFamily="34" charset="0"/>
                <a:ea typeface="Segoe UI" pitchFamily="34" charset="0"/>
                <a:cs typeface="Segoe UI" panose="020B0502040204020203" pitchFamily="34" charset="0"/>
              </a:rPr>
              <a:t> "opencv2/</a:t>
            </a:r>
            <a:r>
              <a:rPr lang="fr-FR" sz="2400" dirty="0" err="1">
                <a:latin typeface="Segoe UI" panose="020B0502040204020203" pitchFamily="34" charset="0"/>
                <a:ea typeface="Segoe UI" pitchFamily="34" charset="0"/>
                <a:cs typeface="Segoe UI" panose="020B0502040204020203" pitchFamily="34" charset="0"/>
              </a:rPr>
              <a:t>highgui</a:t>
            </a:r>
            <a:r>
              <a:rPr lang="fr-FR" sz="2400" dirty="0">
                <a:latin typeface="Segoe UI" panose="020B0502040204020203" pitchFamily="34" charset="0"/>
                <a:ea typeface="Segoe UI" pitchFamily="34" charset="0"/>
                <a:cs typeface="Segoe UI" panose="020B0502040204020203" pitchFamily="34" charset="0"/>
              </a:rPr>
              <a:t>/highgui.hpp" </a:t>
            </a:r>
          </a:p>
          <a:p>
            <a:pPr marL="0" indent="0">
              <a:buNone/>
            </a:pPr>
            <a:r>
              <a:rPr lang="fr-FR" sz="2400" dirty="0">
                <a:latin typeface="Segoe UI" panose="020B0502040204020203" pitchFamily="34" charset="0"/>
                <a:ea typeface="Segoe UI" pitchFamily="34" charset="0"/>
                <a:cs typeface="Segoe UI" panose="020B0502040204020203" pitchFamily="34" charset="0"/>
              </a:rPr>
              <a:t>#</a:t>
            </a:r>
            <a:r>
              <a:rPr lang="fr-FR" sz="2400" dirty="0" err="1">
                <a:latin typeface="Segoe UI" panose="020B0502040204020203" pitchFamily="34" charset="0"/>
                <a:ea typeface="Segoe UI" pitchFamily="34" charset="0"/>
                <a:cs typeface="Segoe UI" panose="020B0502040204020203" pitchFamily="34" charset="0"/>
              </a:rPr>
              <a:t>include</a:t>
            </a:r>
            <a:r>
              <a:rPr lang="fr-FR" sz="2400" dirty="0">
                <a:latin typeface="Segoe UI" panose="020B0502040204020203" pitchFamily="34" charset="0"/>
                <a:ea typeface="Segoe UI" pitchFamily="34" charset="0"/>
                <a:cs typeface="Segoe UI" panose="020B0502040204020203" pitchFamily="34" charset="0"/>
              </a:rPr>
              <a:t> &lt;</a:t>
            </a:r>
            <a:r>
              <a:rPr lang="fr-FR" sz="2400" dirty="0" err="1">
                <a:latin typeface="Segoe UI" panose="020B0502040204020203" pitchFamily="34" charset="0"/>
                <a:ea typeface="Segoe UI" pitchFamily="34" charset="0"/>
                <a:cs typeface="Segoe UI" panose="020B0502040204020203" pitchFamily="34" charset="0"/>
              </a:rPr>
              <a:t>stdlib.h</a:t>
            </a:r>
            <a:r>
              <a:rPr lang="fr-FR" sz="2400" dirty="0">
                <a:latin typeface="Segoe UI" panose="020B0502040204020203" pitchFamily="34" charset="0"/>
                <a:ea typeface="Segoe UI" pitchFamily="34" charset="0"/>
                <a:cs typeface="Segoe UI" panose="020B0502040204020203" pitchFamily="34" charset="0"/>
              </a:rPr>
              <a:t>&gt; </a:t>
            </a:r>
          </a:p>
          <a:p>
            <a:pPr marL="0" indent="0">
              <a:buNone/>
            </a:pPr>
            <a:r>
              <a:rPr lang="fr-FR" sz="2400" dirty="0">
                <a:latin typeface="Segoe UI" panose="020B0502040204020203" pitchFamily="34" charset="0"/>
                <a:ea typeface="Segoe UI" pitchFamily="34" charset="0"/>
                <a:cs typeface="Segoe UI" panose="020B0502040204020203" pitchFamily="34" charset="0"/>
              </a:rPr>
              <a:t>#</a:t>
            </a:r>
            <a:r>
              <a:rPr lang="fr-FR" sz="2400" dirty="0" err="1">
                <a:latin typeface="Segoe UI" panose="020B0502040204020203" pitchFamily="34" charset="0"/>
                <a:ea typeface="Segoe UI" pitchFamily="34" charset="0"/>
                <a:cs typeface="Segoe UI" panose="020B0502040204020203" pitchFamily="34" charset="0"/>
              </a:rPr>
              <a:t>include</a:t>
            </a:r>
            <a:r>
              <a:rPr lang="fr-FR" sz="2400" dirty="0">
                <a:latin typeface="Segoe UI" panose="020B0502040204020203" pitchFamily="34" charset="0"/>
                <a:ea typeface="Segoe UI" pitchFamily="34" charset="0"/>
                <a:cs typeface="Segoe UI" panose="020B0502040204020203" pitchFamily="34" charset="0"/>
              </a:rPr>
              <a:t> &lt;</a:t>
            </a:r>
            <a:r>
              <a:rPr lang="fr-FR" sz="2400" dirty="0" err="1">
                <a:latin typeface="Segoe UI" panose="020B0502040204020203" pitchFamily="34" charset="0"/>
                <a:ea typeface="Segoe UI" pitchFamily="34" charset="0"/>
                <a:cs typeface="Segoe UI" panose="020B0502040204020203" pitchFamily="34" charset="0"/>
              </a:rPr>
              <a:t>time.h</a:t>
            </a:r>
            <a:r>
              <a:rPr lang="fr-FR" sz="2400" dirty="0">
                <a:latin typeface="Segoe UI" panose="020B0502040204020203" pitchFamily="34" charset="0"/>
                <a:ea typeface="Segoe UI" pitchFamily="34" charset="0"/>
                <a:cs typeface="Segoe UI" panose="020B0502040204020203" pitchFamily="34" charset="0"/>
              </a:rPr>
              <a:t>&gt;</a:t>
            </a:r>
          </a:p>
          <a:p>
            <a:pPr marL="0" indent="0">
              <a:buNone/>
            </a:pPr>
            <a:r>
              <a:rPr lang="fr-FR" sz="2400" dirty="0">
                <a:latin typeface="Segoe UI" panose="020B0502040204020203" pitchFamily="34" charset="0"/>
                <a:ea typeface="Segoe UI" pitchFamily="34" charset="0"/>
                <a:cs typeface="Segoe UI" panose="020B0502040204020203" pitchFamily="34" charset="0"/>
              </a:rPr>
              <a:t>#</a:t>
            </a:r>
            <a:r>
              <a:rPr lang="fr-FR" sz="2400" dirty="0" err="1">
                <a:latin typeface="Segoe UI" panose="020B0502040204020203" pitchFamily="34" charset="0"/>
                <a:ea typeface="Segoe UI" pitchFamily="34" charset="0"/>
                <a:cs typeface="Segoe UI" panose="020B0502040204020203" pitchFamily="34" charset="0"/>
              </a:rPr>
              <a:t>include</a:t>
            </a:r>
            <a:r>
              <a:rPr lang="fr-FR" sz="2400" dirty="0">
                <a:latin typeface="Segoe UI" panose="020B0502040204020203" pitchFamily="34" charset="0"/>
                <a:ea typeface="Segoe UI" pitchFamily="34" charset="0"/>
                <a:cs typeface="Segoe UI" panose="020B0502040204020203" pitchFamily="34" charset="0"/>
              </a:rPr>
              <a:t> &lt;</a:t>
            </a:r>
            <a:r>
              <a:rPr lang="fr-FR" sz="2400" dirty="0" err="1">
                <a:latin typeface="Segoe UI" panose="020B0502040204020203" pitchFamily="34" charset="0"/>
                <a:ea typeface="Segoe UI" pitchFamily="34" charset="0"/>
                <a:cs typeface="Segoe UI" panose="020B0502040204020203" pitchFamily="34" charset="0"/>
              </a:rPr>
              <a:t>stdio.h</a:t>
            </a:r>
            <a:r>
              <a:rPr lang="fr-FR" sz="2400" dirty="0">
                <a:latin typeface="Segoe UI" panose="020B0502040204020203" pitchFamily="34" charset="0"/>
                <a:ea typeface="Segoe UI" pitchFamily="34" charset="0"/>
                <a:cs typeface="Segoe UI" panose="020B0502040204020203" pitchFamily="34" charset="0"/>
              </a:rPr>
              <a:t>&gt; </a:t>
            </a:r>
          </a:p>
          <a:p>
            <a:pPr marL="0" indent="0">
              <a:buNone/>
            </a:pPr>
            <a:endParaRPr lang="fr-FR" sz="2400" dirty="0">
              <a:latin typeface="Segoe UI" panose="020B0502040204020203" pitchFamily="34" charset="0"/>
              <a:ea typeface="Segoe UI" pitchFamily="34" charset="0"/>
              <a:cs typeface="Segoe UI" panose="020B0502040204020203" pitchFamily="34" charset="0"/>
            </a:endParaRPr>
          </a:p>
          <a:p>
            <a:pPr marL="0" indent="0">
              <a:buNone/>
            </a:pPr>
            <a:r>
              <a:rPr lang="fr-FR" sz="2400" dirty="0" err="1">
                <a:latin typeface="Segoe UI" panose="020B0502040204020203" pitchFamily="34" charset="0"/>
                <a:ea typeface="Segoe UI" pitchFamily="34" charset="0"/>
                <a:cs typeface="Segoe UI" panose="020B0502040204020203" pitchFamily="34" charset="0"/>
              </a:rPr>
              <a:t>using</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namespace</a:t>
            </a:r>
            <a:r>
              <a:rPr lang="fr-FR" sz="2400" dirty="0">
                <a:latin typeface="Segoe UI" panose="020B0502040204020203" pitchFamily="34" charset="0"/>
                <a:ea typeface="Segoe UI" pitchFamily="34" charset="0"/>
                <a:cs typeface="Segoe UI" panose="020B0502040204020203" pitchFamily="34" charset="0"/>
              </a:rPr>
              <a:t> cv;</a:t>
            </a:r>
          </a:p>
          <a:p>
            <a:pPr marL="0" indent="0">
              <a:buNone/>
            </a:pPr>
            <a:endParaRPr lang="fr-FR" sz="2400" dirty="0">
              <a:latin typeface="Segoe UI" panose="020B0502040204020203" pitchFamily="34" charset="0"/>
              <a:ea typeface="Segoe UI" pitchFamily="34" charset="0"/>
              <a:cs typeface="Segoe UI" panose="020B0502040204020203" pitchFamily="34" charset="0"/>
            </a:endParaRPr>
          </a:p>
          <a:p>
            <a:pPr marL="0" indent="0">
              <a:buNone/>
            </a:pPr>
            <a:r>
              <a:rPr lang="fr-FR" sz="2400" dirty="0" err="1">
                <a:latin typeface="Segoe UI" panose="020B0502040204020203" pitchFamily="34" charset="0"/>
                <a:ea typeface="Segoe UI" pitchFamily="34" charset="0"/>
                <a:cs typeface="Segoe UI" panose="020B0502040204020203" pitchFamily="34" charset="0"/>
              </a:rPr>
              <a:t>int</a:t>
            </a:r>
            <a:r>
              <a:rPr lang="fr-FR" sz="2400" dirty="0">
                <a:latin typeface="Segoe UI" panose="020B0502040204020203" pitchFamily="34" charset="0"/>
                <a:ea typeface="Segoe UI" pitchFamily="34" charset="0"/>
                <a:cs typeface="Segoe UI" panose="020B0502040204020203" pitchFamily="34" charset="0"/>
              </a:rPr>
              <a:t> main( </a:t>
            </a:r>
            <a:r>
              <a:rPr lang="fr-FR" sz="2400" dirty="0" err="1">
                <a:latin typeface="Segoe UI" panose="020B0502040204020203" pitchFamily="34" charset="0"/>
                <a:ea typeface="Segoe UI" pitchFamily="34" charset="0"/>
                <a:cs typeface="Segoe UI" panose="020B0502040204020203" pitchFamily="34" charset="0"/>
              </a:rPr>
              <a:t>int</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argc</a:t>
            </a:r>
            <a:r>
              <a:rPr lang="fr-FR" sz="2400" dirty="0">
                <a:latin typeface="Segoe UI" panose="020B0502040204020203" pitchFamily="34" charset="0"/>
                <a:ea typeface="Segoe UI" pitchFamily="34" charset="0"/>
                <a:cs typeface="Segoe UI" panose="020B0502040204020203" pitchFamily="34" charset="0"/>
              </a:rPr>
              <a:t>, char** </a:t>
            </a:r>
            <a:r>
              <a:rPr lang="fr-FR" sz="2400" dirty="0" err="1">
                <a:latin typeface="Segoe UI" panose="020B0502040204020203" pitchFamily="34" charset="0"/>
                <a:ea typeface="Segoe UI" pitchFamily="34" charset="0"/>
                <a:cs typeface="Segoe UI" panose="020B0502040204020203" pitchFamily="34" charset="0"/>
              </a:rPr>
              <a:t>argv</a:t>
            </a:r>
            <a:r>
              <a:rPr lang="fr-FR" sz="2400" dirty="0">
                <a:latin typeface="Segoe UI" panose="020B0502040204020203" pitchFamily="34" charset="0"/>
                <a:ea typeface="Segoe UI" pitchFamily="34" charset="0"/>
                <a:cs typeface="Segoe UI" panose="020B0502040204020203" pitchFamily="34" charset="0"/>
              </a:rPr>
              <a:t> ) { </a:t>
            </a:r>
          </a:p>
          <a:p>
            <a:pPr marL="0" indent="0">
              <a:buNone/>
            </a:pPr>
            <a:r>
              <a:rPr lang="fr-FR" sz="2400" dirty="0">
                <a:latin typeface="Segoe UI" panose="020B0502040204020203" pitchFamily="34" charset="0"/>
                <a:ea typeface="Segoe UI" pitchFamily="34" charset="0"/>
                <a:cs typeface="Segoe UI" panose="020B0502040204020203" pitchFamily="34" charset="0"/>
              </a:rPr>
              <a:t>Mat </a:t>
            </a:r>
            <a:r>
              <a:rPr lang="fr-FR" sz="2400" dirty="0" err="1">
                <a:latin typeface="Segoe UI" panose="020B0502040204020203" pitchFamily="34" charset="0"/>
                <a:ea typeface="Segoe UI" pitchFamily="34" charset="0"/>
                <a:cs typeface="Segoe UI" panose="020B0502040204020203" pitchFamily="34" charset="0"/>
              </a:rPr>
              <a:t>src</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src_gray</a:t>
            </a:r>
            <a:r>
              <a:rPr lang="fr-FR" sz="2400" dirty="0">
                <a:latin typeface="Segoe UI" panose="020B0502040204020203" pitchFamily="34" charset="0"/>
                <a:ea typeface="Segoe UI" pitchFamily="34" charset="0"/>
                <a:cs typeface="Segoe UI" panose="020B0502040204020203" pitchFamily="34" charset="0"/>
              </a:rPr>
              <a:t>; Mat </a:t>
            </a:r>
            <a:r>
              <a:rPr lang="fr-FR" sz="2400" dirty="0" err="1">
                <a:latin typeface="Segoe UI" panose="020B0502040204020203" pitchFamily="34" charset="0"/>
                <a:ea typeface="Segoe UI" pitchFamily="34" charset="0"/>
                <a:cs typeface="Segoe UI" panose="020B0502040204020203" pitchFamily="34" charset="0"/>
              </a:rPr>
              <a:t>grad</a:t>
            </a:r>
            <a:r>
              <a:rPr lang="fr-FR" sz="2400" dirty="0">
                <a:latin typeface="Segoe UI" panose="020B0502040204020203" pitchFamily="34" charset="0"/>
                <a:ea typeface="Segoe UI" pitchFamily="34" charset="0"/>
                <a:cs typeface="Segoe UI" panose="020B0502040204020203" pitchFamily="34" charset="0"/>
              </a:rPr>
              <a:t>;  </a:t>
            </a:r>
          </a:p>
          <a:p>
            <a:pPr marL="0" indent="0">
              <a:buNone/>
            </a:pPr>
            <a:r>
              <a:rPr lang="fr-FR" sz="2400" dirty="0" err="1">
                <a:latin typeface="Segoe UI" panose="020B0502040204020203" pitchFamily="34" charset="0"/>
                <a:ea typeface="Segoe UI" pitchFamily="34" charset="0"/>
                <a:cs typeface="Segoe UI" panose="020B0502040204020203" pitchFamily="34" charset="0"/>
              </a:rPr>
              <a:t>int</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scale</a:t>
            </a:r>
            <a:r>
              <a:rPr lang="fr-FR" sz="2400" dirty="0">
                <a:latin typeface="Segoe UI" panose="020B0502040204020203" pitchFamily="34" charset="0"/>
                <a:ea typeface="Segoe UI" pitchFamily="34" charset="0"/>
                <a:cs typeface="Segoe UI" panose="020B0502040204020203" pitchFamily="34" charset="0"/>
              </a:rPr>
              <a:t> = 1; </a:t>
            </a:r>
            <a:r>
              <a:rPr lang="fr-FR" sz="2400" dirty="0" err="1">
                <a:latin typeface="Segoe UI" panose="020B0502040204020203" pitchFamily="34" charset="0"/>
                <a:ea typeface="Segoe UI" pitchFamily="34" charset="0"/>
                <a:cs typeface="Segoe UI" panose="020B0502040204020203" pitchFamily="34" charset="0"/>
              </a:rPr>
              <a:t>int</a:t>
            </a:r>
            <a:r>
              <a:rPr lang="fr-FR" sz="2400" dirty="0">
                <a:latin typeface="Segoe UI" panose="020B0502040204020203" pitchFamily="34" charset="0"/>
                <a:ea typeface="Segoe UI" pitchFamily="34" charset="0"/>
                <a:cs typeface="Segoe UI" panose="020B0502040204020203" pitchFamily="34" charset="0"/>
              </a:rPr>
              <a:t> delta = 0;</a:t>
            </a:r>
          </a:p>
          <a:p>
            <a:pPr marL="0" indent="0">
              <a:buNone/>
            </a:pP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int</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ddepth</a:t>
            </a:r>
            <a:r>
              <a:rPr lang="fr-FR" sz="2400" dirty="0">
                <a:latin typeface="Segoe UI" panose="020B0502040204020203" pitchFamily="34" charset="0"/>
                <a:ea typeface="Segoe UI" pitchFamily="34" charset="0"/>
                <a:cs typeface="Segoe UI" panose="020B0502040204020203" pitchFamily="34" charset="0"/>
              </a:rPr>
              <a:t> = CV_16S; </a:t>
            </a:r>
            <a:r>
              <a:rPr lang="fr-FR" sz="2400" dirty="0" err="1">
                <a:latin typeface="Segoe UI" panose="020B0502040204020203" pitchFamily="34" charset="0"/>
                <a:ea typeface="Segoe UI" pitchFamily="34" charset="0"/>
                <a:cs typeface="Segoe UI" panose="020B0502040204020203" pitchFamily="34" charset="0"/>
              </a:rPr>
              <a:t>int</a:t>
            </a:r>
            <a:r>
              <a:rPr lang="fr-FR" sz="2400" dirty="0">
                <a:latin typeface="Segoe UI" panose="020B0502040204020203" pitchFamily="34" charset="0"/>
                <a:ea typeface="Segoe UI" pitchFamily="34" charset="0"/>
                <a:cs typeface="Segoe UI" panose="020B0502040204020203" pitchFamily="34" charset="0"/>
              </a:rPr>
              <a:t> c; </a:t>
            </a:r>
          </a:p>
          <a:p>
            <a:pPr marL="0" indent="0">
              <a:buNone/>
            </a:pPr>
            <a:r>
              <a:rPr lang="fr-FR" sz="2400" dirty="0" err="1">
                <a:latin typeface="Segoe UI" panose="020B0502040204020203" pitchFamily="34" charset="0"/>
                <a:ea typeface="Segoe UI" pitchFamily="34" charset="0"/>
                <a:cs typeface="Segoe UI" panose="020B0502040204020203" pitchFamily="34" charset="0"/>
              </a:rPr>
              <a:t>src</a:t>
            </a:r>
            <a:r>
              <a:rPr lang="fr-FR" sz="2400" dirty="0">
                <a:latin typeface="Segoe UI" panose="020B0502040204020203" pitchFamily="34" charset="0"/>
                <a:ea typeface="Segoe UI" pitchFamily="34" charset="0"/>
                <a:cs typeface="Segoe UI" panose="020B0502040204020203" pitchFamily="34" charset="0"/>
              </a:rPr>
              <a:t> = </a:t>
            </a:r>
            <a:r>
              <a:rPr lang="fr-FR" sz="2400" dirty="0" err="1">
                <a:latin typeface="Segoe UI" panose="020B0502040204020203" pitchFamily="34" charset="0"/>
                <a:ea typeface="Segoe UI" pitchFamily="34" charset="0"/>
                <a:cs typeface="Segoe UI" panose="020B0502040204020203" pitchFamily="34" charset="0"/>
              </a:rPr>
              <a:t>imread</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argv</a:t>
            </a:r>
            <a:r>
              <a:rPr lang="fr-FR" sz="2400" dirty="0">
                <a:latin typeface="Segoe UI" panose="020B0502040204020203" pitchFamily="34" charset="0"/>
                <a:ea typeface="Segoe UI" pitchFamily="34" charset="0"/>
                <a:cs typeface="Segoe UI" panose="020B0502040204020203" pitchFamily="34" charset="0"/>
              </a:rPr>
              <a:t>[1] ); </a:t>
            </a:r>
          </a:p>
          <a:p>
            <a:pPr marL="0" indent="0">
              <a:buNone/>
            </a:pPr>
            <a:r>
              <a:rPr lang="fr-FR" sz="2400" dirty="0">
                <a:latin typeface="Segoe UI" panose="020B0502040204020203" pitchFamily="34" charset="0"/>
                <a:ea typeface="Segoe UI" pitchFamily="34" charset="0"/>
                <a:cs typeface="Segoe UI" panose="020B0502040204020203" pitchFamily="34" charset="0"/>
              </a:rPr>
              <a:t>if( !</a:t>
            </a:r>
            <a:r>
              <a:rPr lang="fr-FR" sz="2400" dirty="0" err="1">
                <a:latin typeface="Segoe UI" panose="020B0502040204020203" pitchFamily="34" charset="0"/>
                <a:ea typeface="Segoe UI" pitchFamily="34" charset="0"/>
                <a:cs typeface="Segoe UI" panose="020B0502040204020203" pitchFamily="34" charset="0"/>
              </a:rPr>
              <a:t>src.data</a:t>
            </a:r>
            <a:r>
              <a:rPr lang="fr-FR" sz="2400" dirty="0">
                <a:latin typeface="Segoe UI" panose="020B0502040204020203" pitchFamily="34" charset="0"/>
                <a:ea typeface="Segoe UI" pitchFamily="34" charset="0"/>
                <a:cs typeface="Segoe UI" panose="020B0502040204020203" pitchFamily="34" charset="0"/>
              </a:rPr>
              <a:t> ) { return -1; } </a:t>
            </a:r>
          </a:p>
          <a:p>
            <a:pPr marL="0" indent="0">
              <a:buNone/>
            </a:pPr>
            <a:endParaRPr lang="fr-FR" sz="2400" dirty="0">
              <a:latin typeface="Segoe UI" panose="020B0502040204020203" pitchFamily="34" charset="0"/>
              <a:ea typeface="Segoe UI" pitchFamily="34" charset="0"/>
              <a:cs typeface="Segoe UI" panose="020B0502040204020203" pitchFamily="34" charset="0"/>
            </a:endParaRPr>
          </a:p>
          <a:p>
            <a:pPr marL="0" indent="0">
              <a:buNone/>
            </a:pPr>
            <a:r>
              <a:rPr lang="fr-FR" sz="2400" dirty="0" err="1">
                <a:latin typeface="Segoe UI" panose="020B0502040204020203" pitchFamily="34" charset="0"/>
                <a:ea typeface="Segoe UI" pitchFamily="34" charset="0"/>
                <a:cs typeface="Segoe UI" panose="020B0502040204020203" pitchFamily="34" charset="0"/>
              </a:rPr>
              <a:t>clock_t</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tStart</a:t>
            </a:r>
            <a:r>
              <a:rPr lang="fr-FR" sz="2400" dirty="0">
                <a:latin typeface="Segoe UI" panose="020B0502040204020203" pitchFamily="34" charset="0"/>
                <a:ea typeface="Segoe UI" pitchFamily="34" charset="0"/>
                <a:cs typeface="Segoe UI" panose="020B0502040204020203" pitchFamily="34" charset="0"/>
              </a:rPr>
              <a:t> = </a:t>
            </a:r>
            <a:r>
              <a:rPr lang="fr-FR" sz="2400" dirty="0" err="1">
                <a:latin typeface="Segoe UI" panose="020B0502040204020203" pitchFamily="34" charset="0"/>
                <a:ea typeface="Segoe UI" pitchFamily="34" charset="0"/>
                <a:cs typeface="Segoe UI" panose="020B0502040204020203" pitchFamily="34" charset="0"/>
              </a:rPr>
              <a:t>clock</a:t>
            </a:r>
            <a:r>
              <a:rPr lang="fr-FR" sz="2400" dirty="0">
                <a:latin typeface="Segoe UI" panose="020B0502040204020203" pitchFamily="34" charset="0"/>
                <a:ea typeface="Segoe UI" pitchFamily="34" charset="0"/>
                <a:cs typeface="Segoe UI" panose="020B0502040204020203" pitchFamily="34" charset="0"/>
              </a:rPr>
              <a:t>();</a:t>
            </a:r>
          </a:p>
          <a:p>
            <a:pPr marL="0" indent="0">
              <a:buNone/>
            </a:pPr>
            <a:endParaRPr lang="fr-FR" sz="2400" dirty="0">
              <a:latin typeface="Segoe UI" panose="020B0502040204020203" pitchFamily="34" charset="0"/>
              <a:ea typeface="Segoe UI" pitchFamily="34" charset="0"/>
              <a:cs typeface="Segoe UI" panose="020B0502040204020203" pitchFamily="34" charset="0"/>
            </a:endParaRPr>
          </a:p>
          <a:p>
            <a:pPr marL="0" indent="0">
              <a:buNone/>
            </a:pPr>
            <a:r>
              <a:rPr lang="fr-FR" sz="2400" dirty="0" err="1">
                <a:latin typeface="Segoe UI" panose="020B0502040204020203" pitchFamily="34" charset="0"/>
                <a:ea typeface="Segoe UI" pitchFamily="34" charset="0"/>
                <a:cs typeface="Segoe UI" panose="020B0502040204020203" pitchFamily="34" charset="0"/>
              </a:rPr>
              <a:t>GaussianBlur</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src</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src</a:t>
            </a:r>
            <a:r>
              <a:rPr lang="fr-FR" sz="2400" dirty="0">
                <a:latin typeface="Segoe UI" panose="020B0502040204020203" pitchFamily="34" charset="0"/>
                <a:ea typeface="Segoe UI" pitchFamily="34" charset="0"/>
                <a:cs typeface="Segoe UI" panose="020B0502040204020203" pitchFamily="34" charset="0"/>
              </a:rPr>
              <a:t>, Size(3,3), 0, 0, BORDER_DEFAULT ); </a:t>
            </a:r>
          </a:p>
          <a:p>
            <a:pPr marL="0" indent="0">
              <a:buNone/>
            </a:pPr>
            <a:r>
              <a:rPr lang="fr-FR" sz="2400" dirty="0" err="1">
                <a:latin typeface="Segoe UI" panose="020B0502040204020203" pitchFamily="34" charset="0"/>
                <a:ea typeface="Segoe UI" pitchFamily="34" charset="0"/>
                <a:cs typeface="Segoe UI" panose="020B0502040204020203" pitchFamily="34" charset="0"/>
              </a:rPr>
              <a:t>cvtColor</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src</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src_gray</a:t>
            </a:r>
            <a:r>
              <a:rPr lang="fr-FR" sz="2400" dirty="0">
                <a:latin typeface="Segoe UI" panose="020B0502040204020203" pitchFamily="34" charset="0"/>
                <a:ea typeface="Segoe UI" pitchFamily="34" charset="0"/>
                <a:cs typeface="Segoe UI" panose="020B0502040204020203" pitchFamily="34" charset="0"/>
              </a:rPr>
              <a:t>, CV_RGB2GRAY );</a:t>
            </a:r>
          </a:p>
          <a:p>
            <a:pPr marL="0" indent="0">
              <a:buNone/>
            </a:pPr>
            <a:r>
              <a:rPr lang="fr-FR" sz="2400" dirty="0">
                <a:latin typeface="Segoe UI" panose="020B0502040204020203" pitchFamily="34" charset="0"/>
                <a:ea typeface="Segoe UI" pitchFamily="34" charset="0"/>
                <a:cs typeface="Segoe UI" panose="020B0502040204020203" pitchFamily="34" charset="0"/>
              </a:rPr>
              <a:t>Mat </a:t>
            </a:r>
            <a:r>
              <a:rPr lang="fr-FR" sz="2400" dirty="0" err="1">
                <a:latin typeface="Segoe UI" panose="020B0502040204020203" pitchFamily="34" charset="0"/>
                <a:ea typeface="Segoe UI" pitchFamily="34" charset="0"/>
                <a:cs typeface="Segoe UI" panose="020B0502040204020203" pitchFamily="34" charset="0"/>
              </a:rPr>
              <a:t>grad_x</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grad_y</a:t>
            </a:r>
            <a:r>
              <a:rPr lang="fr-FR" sz="2400" dirty="0">
                <a:latin typeface="Segoe UI" panose="020B0502040204020203" pitchFamily="34" charset="0"/>
                <a:ea typeface="Segoe UI" pitchFamily="34" charset="0"/>
                <a:cs typeface="Segoe UI" panose="020B0502040204020203" pitchFamily="34" charset="0"/>
              </a:rPr>
              <a:t>; </a:t>
            </a:r>
          </a:p>
          <a:p>
            <a:pPr marL="0" indent="0">
              <a:buNone/>
            </a:pPr>
            <a:r>
              <a:rPr lang="fr-FR" sz="2400" dirty="0">
                <a:latin typeface="Segoe UI" panose="020B0502040204020203" pitchFamily="34" charset="0"/>
                <a:ea typeface="Segoe UI" pitchFamily="34" charset="0"/>
                <a:cs typeface="Segoe UI" panose="020B0502040204020203" pitchFamily="34" charset="0"/>
              </a:rPr>
              <a:t>Mat </a:t>
            </a:r>
            <a:r>
              <a:rPr lang="fr-FR" sz="2400" dirty="0" err="1">
                <a:latin typeface="Segoe UI" panose="020B0502040204020203" pitchFamily="34" charset="0"/>
                <a:ea typeface="Segoe UI" pitchFamily="34" charset="0"/>
                <a:cs typeface="Segoe UI" panose="020B0502040204020203" pitchFamily="34" charset="0"/>
              </a:rPr>
              <a:t>abs_grad_x</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abs_grad_y</a:t>
            </a:r>
            <a:r>
              <a:rPr lang="fr-FR" sz="2400" dirty="0">
                <a:latin typeface="Segoe UI" panose="020B0502040204020203" pitchFamily="34" charset="0"/>
                <a:ea typeface="Segoe UI" pitchFamily="34" charset="0"/>
                <a:cs typeface="Segoe UI" panose="020B0502040204020203" pitchFamily="34" charset="0"/>
              </a:rPr>
              <a:t>; </a:t>
            </a:r>
          </a:p>
          <a:p>
            <a:pPr marL="0" indent="0">
              <a:buNone/>
            </a:pPr>
            <a:r>
              <a:rPr lang="fr-FR" sz="2400" dirty="0" err="1">
                <a:latin typeface="Segoe UI" panose="020B0502040204020203" pitchFamily="34" charset="0"/>
                <a:ea typeface="Segoe UI" pitchFamily="34" charset="0"/>
                <a:cs typeface="Segoe UI" panose="020B0502040204020203" pitchFamily="34" charset="0"/>
              </a:rPr>
              <a:t>Sobel</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src_gray</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grad_x</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ddepth</a:t>
            </a:r>
            <a:r>
              <a:rPr lang="fr-FR" sz="2400" dirty="0">
                <a:latin typeface="Segoe UI" panose="020B0502040204020203" pitchFamily="34" charset="0"/>
                <a:ea typeface="Segoe UI" pitchFamily="34" charset="0"/>
                <a:cs typeface="Segoe UI" panose="020B0502040204020203" pitchFamily="34" charset="0"/>
              </a:rPr>
              <a:t>, 1, 0, 3, </a:t>
            </a:r>
            <a:r>
              <a:rPr lang="fr-FR" sz="2400" dirty="0" err="1">
                <a:latin typeface="Segoe UI" panose="020B0502040204020203" pitchFamily="34" charset="0"/>
                <a:ea typeface="Segoe UI" pitchFamily="34" charset="0"/>
                <a:cs typeface="Segoe UI" panose="020B0502040204020203" pitchFamily="34" charset="0"/>
              </a:rPr>
              <a:t>scale</a:t>
            </a:r>
            <a:r>
              <a:rPr lang="fr-FR" sz="2400" dirty="0">
                <a:latin typeface="Segoe UI" panose="020B0502040204020203" pitchFamily="34" charset="0"/>
                <a:ea typeface="Segoe UI" pitchFamily="34" charset="0"/>
                <a:cs typeface="Segoe UI" panose="020B0502040204020203" pitchFamily="34" charset="0"/>
              </a:rPr>
              <a:t>, delta, BORDER_DEFAULT ); </a:t>
            </a:r>
          </a:p>
          <a:p>
            <a:pPr marL="0" indent="0">
              <a:buNone/>
            </a:pPr>
            <a:r>
              <a:rPr lang="fr-FR" sz="2400" dirty="0" err="1">
                <a:latin typeface="Segoe UI" panose="020B0502040204020203" pitchFamily="34" charset="0"/>
                <a:ea typeface="Segoe UI" pitchFamily="34" charset="0"/>
                <a:cs typeface="Segoe UI" panose="020B0502040204020203" pitchFamily="34" charset="0"/>
              </a:rPr>
              <a:t>convertScaleAbs</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grad_x</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abs_grad_x</a:t>
            </a:r>
            <a:r>
              <a:rPr lang="fr-FR" sz="2400" dirty="0">
                <a:latin typeface="Segoe UI" panose="020B0502040204020203" pitchFamily="34" charset="0"/>
                <a:ea typeface="Segoe UI" pitchFamily="34" charset="0"/>
                <a:cs typeface="Segoe UI" panose="020B0502040204020203" pitchFamily="34" charset="0"/>
              </a:rPr>
              <a:t> );  </a:t>
            </a:r>
          </a:p>
          <a:p>
            <a:pPr marL="0" indent="0">
              <a:buNone/>
            </a:pPr>
            <a:r>
              <a:rPr lang="fr-FR" sz="2400" dirty="0" err="1">
                <a:latin typeface="Segoe UI" panose="020B0502040204020203" pitchFamily="34" charset="0"/>
                <a:ea typeface="Segoe UI" pitchFamily="34" charset="0"/>
                <a:cs typeface="Segoe UI" panose="020B0502040204020203" pitchFamily="34" charset="0"/>
              </a:rPr>
              <a:t>Sobel</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src_gray</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grad_y</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ddepth</a:t>
            </a:r>
            <a:r>
              <a:rPr lang="fr-FR" sz="2400" dirty="0">
                <a:latin typeface="Segoe UI" panose="020B0502040204020203" pitchFamily="34" charset="0"/>
                <a:ea typeface="Segoe UI" pitchFamily="34" charset="0"/>
                <a:cs typeface="Segoe UI" panose="020B0502040204020203" pitchFamily="34" charset="0"/>
              </a:rPr>
              <a:t>, 0, 1, 3, </a:t>
            </a:r>
            <a:r>
              <a:rPr lang="fr-FR" sz="2400" dirty="0" err="1">
                <a:latin typeface="Segoe UI" panose="020B0502040204020203" pitchFamily="34" charset="0"/>
                <a:ea typeface="Segoe UI" pitchFamily="34" charset="0"/>
                <a:cs typeface="Segoe UI" panose="020B0502040204020203" pitchFamily="34" charset="0"/>
              </a:rPr>
              <a:t>scale</a:t>
            </a:r>
            <a:r>
              <a:rPr lang="fr-FR" sz="2400" dirty="0">
                <a:latin typeface="Segoe UI" panose="020B0502040204020203" pitchFamily="34" charset="0"/>
                <a:ea typeface="Segoe UI" pitchFamily="34" charset="0"/>
                <a:cs typeface="Segoe UI" panose="020B0502040204020203" pitchFamily="34" charset="0"/>
              </a:rPr>
              <a:t>, delta, BORDER_DEFAULT ); </a:t>
            </a:r>
          </a:p>
          <a:p>
            <a:pPr marL="0" indent="0">
              <a:buNone/>
            </a:pPr>
            <a:r>
              <a:rPr lang="fr-FR" sz="2400" dirty="0" err="1">
                <a:latin typeface="Segoe UI" panose="020B0502040204020203" pitchFamily="34" charset="0"/>
                <a:ea typeface="Segoe UI" pitchFamily="34" charset="0"/>
                <a:cs typeface="Segoe UI" panose="020B0502040204020203" pitchFamily="34" charset="0"/>
              </a:rPr>
              <a:t>convertScaleAbs</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grad_y</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abs_grad_y</a:t>
            </a:r>
            <a:r>
              <a:rPr lang="fr-FR" sz="2400" dirty="0">
                <a:latin typeface="Segoe UI" panose="020B0502040204020203" pitchFamily="34" charset="0"/>
                <a:ea typeface="Segoe UI" pitchFamily="34" charset="0"/>
                <a:cs typeface="Segoe UI" panose="020B0502040204020203" pitchFamily="34" charset="0"/>
              </a:rPr>
              <a:t> );</a:t>
            </a:r>
          </a:p>
          <a:p>
            <a:pPr marL="0" indent="0">
              <a:buNone/>
            </a:pPr>
            <a:r>
              <a:rPr lang="fr-FR" sz="2400" dirty="0" err="1">
                <a:latin typeface="Segoe UI" panose="020B0502040204020203" pitchFamily="34" charset="0"/>
                <a:ea typeface="Segoe UI" pitchFamily="34" charset="0"/>
                <a:cs typeface="Segoe UI" panose="020B0502040204020203" pitchFamily="34" charset="0"/>
              </a:rPr>
              <a:t>addWeighted</a:t>
            </a: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itchFamily="34" charset="0"/>
                <a:cs typeface="Segoe UI" panose="020B0502040204020203" pitchFamily="34" charset="0"/>
              </a:rPr>
              <a:t>abs_grad_x</a:t>
            </a:r>
            <a:r>
              <a:rPr lang="fr-FR" sz="2400" dirty="0">
                <a:latin typeface="Segoe UI" panose="020B0502040204020203" pitchFamily="34" charset="0"/>
                <a:ea typeface="Segoe UI" pitchFamily="34" charset="0"/>
                <a:cs typeface="Segoe UI" panose="020B0502040204020203" pitchFamily="34" charset="0"/>
              </a:rPr>
              <a:t>, 0.5, </a:t>
            </a:r>
            <a:r>
              <a:rPr lang="fr-FR" sz="2400" dirty="0" err="1">
                <a:latin typeface="Segoe UI" panose="020B0502040204020203" pitchFamily="34" charset="0"/>
                <a:ea typeface="Segoe UI" pitchFamily="34" charset="0"/>
                <a:cs typeface="Segoe UI" panose="020B0502040204020203" pitchFamily="34" charset="0"/>
              </a:rPr>
              <a:t>abs_grad_y</a:t>
            </a:r>
            <a:r>
              <a:rPr lang="fr-FR" sz="2400" dirty="0">
                <a:latin typeface="Segoe UI" panose="020B0502040204020203" pitchFamily="34" charset="0"/>
                <a:ea typeface="Segoe UI" pitchFamily="34" charset="0"/>
                <a:cs typeface="Segoe UI" panose="020B0502040204020203" pitchFamily="34" charset="0"/>
              </a:rPr>
              <a:t>, 0.5, 0, </a:t>
            </a:r>
            <a:r>
              <a:rPr lang="fr-FR" sz="2400" dirty="0" err="1">
                <a:latin typeface="Segoe UI" panose="020B0502040204020203" pitchFamily="34" charset="0"/>
                <a:ea typeface="Segoe UI" pitchFamily="34" charset="0"/>
                <a:cs typeface="Segoe UI" panose="020B0502040204020203" pitchFamily="34" charset="0"/>
              </a:rPr>
              <a:t>grad</a:t>
            </a:r>
            <a:r>
              <a:rPr lang="fr-FR" sz="2400" dirty="0">
                <a:latin typeface="Segoe UI" panose="020B0502040204020203" pitchFamily="34" charset="0"/>
                <a:ea typeface="Segoe UI" pitchFamily="34" charset="0"/>
                <a:cs typeface="Segoe UI" panose="020B0502040204020203" pitchFamily="34" charset="0"/>
              </a:rPr>
              <a:t> ); </a:t>
            </a:r>
          </a:p>
          <a:p>
            <a:pPr marL="0" indent="0">
              <a:buNone/>
            </a:pPr>
            <a:endParaRPr lang="fr-FR" sz="2400" dirty="0">
              <a:latin typeface="Segoe UI" panose="020B0502040204020203" pitchFamily="34" charset="0"/>
              <a:ea typeface="Segoe UI" pitchFamily="34" charset="0"/>
              <a:cs typeface="Segoe UI" panose="020B0502040204020203" pitchFamily="34" charset="0"/>
            </a:endParaRPr>
          </a:p>
          <a:p>
            <a:pPr marL="0" indent="0">
              <a:buNone/>
            </a:pPr>
            <a:r>
              <a:rPr lang="fr-FR" sz="2400" dirty="0" err="1">
                <a:latin typeface="Segoe UI" panose="020B0502040204020203" pitchFamily="34" charset="0"/>
                <a:ea typeface="Segoe UI" pitchFamily="34" charset="0"/>
                <a:cs typeface="Segoe UI" panose="020B0502040204020203" pitchFamily="34" charset="0"/>
              </a:rPr>
              <a:t>printf</a:t>
            </a:r>
            <a:r>
              <a:rPr lang="fr-FR" sz="2400" dirty="0">
                <a:latin typeface="Segoe UI" panose="020B0502040204020203" pitchFamily="34" charset="0"/>
                <a:ea typeface="Segoe UI" pitchFamily="34" charset="0"/>
                <a:cs typeface="Segoe UI" panose="020B0502040204020203" pitchFamily="34" charset="0"/>
              </a:rPr>
              <a:t>(“Time </a:t>
            </a:r>
            <a:r>
              <a:rPr lang="fr-FR" sz="2400" dirty="0" err="1">
                <a:latin typeface="Segoe UI" panose="020B0502040204020203" pitchFamily="34" charset="0"/>
                <a:ea typeface="Segoe UI" pitchFamily="34" charset="0"/>
                <a:cs typeface="Segoe UI" panose="020B0502040204020203" pitchFamily="34" charset="0"/>
              </a:rPr>
              <a:t>taken</a:t>
            </a:r>
            <a:r>
              <a:rPr lang="fr-FR" sz="2400" dirty="0">
                <a:latin typeface="Segoe UI" panose="020B0502040204020203" pitchFamily="34" charset="0"/>
                <a:ea typeface="Segoe UI" pitchFamily="34" charset="0"/>
                <a:cs typeface="Segoe UI" panose="020B0502040204020203" pitchFamily="34" charset="0"/>
              </a:rPr>
              <a:t>: %.3fs\n”, (double)(</a:t>
            </a:r>
            <a:r>
              <a:rPr lang="fr-FR" sz="2400" dirty="0" err="1">
                <a:latin typeface="Segoe UI" panose="020B0502040204020203" pitchFamily="34" charset="0"/>
                <a:ea typeface="Segoe UI" pitchFamily="34" charset="0"/>
                <a:cs typeface="Segoe UI" panose="020B0502040204020203" pitchFamily="34" charset="0"/>
              </a:rPr>
              <a:t>clock</a:t>
            </a:r>
            <a:r>
              <a:rPr lang="fr-FR" sz="2400" dirty="0">
                <a:latin typeface="Segoe UI" panose="020B0502040204020203" pitchFamily="34" charset="0"/>
                <a:ea typeface="Segoe UI" pitchFamily="34" charset="0"/>
                <a:cs typeface="Segoe UI" panose="020B0502040204020203" pitchFamily="34" charset="0"/>
              </a:rPr>
              <a:t>()-</a:t>
            </a:r>
            <a:r>
              <a:rPr lang="fr-FR" sz="2400" dirty="0" err="1">
                <a:latin typeface="Segoe UI" panose="020B0502040204020203" pitchFamily="34" charset="0"/>
                <a:ea typeface="Segoe UI" pitchFamily="34" charset="0"/>
                <a:cs typeface="Segoe UI" panose="020B0502040204020203" pitchFamily="34" charset="0"/>
              </a:rPr>
              <a:t>tStart</a:t>
            </a:r>
            <a:r>
              <a:rPr lang="fr-FR" sz="2400" dirty="0">
                <a:latin typeface="Segoe UI" panose="020B0502040204020203" pitchFamily="34" charset="0"/>
                <a:ea typeface="Segoe UI" pitchFamily="34" charset="0"/>
                <a:cs typeface="Segoe UI" panose="020B0502040204020203" pitchFamily="34" charset="0"/>
              </a:rPr>
              <a:t>)/CLOCKS_PER_SEC);</a:t>
            </a:r>
          </a:p>
          <a:p>
            <a:pPr marL="0" indent="0">
              <a:buNone/>
            </a:pPr>
            <a:r>
              <a:rPr lang="fr-FR" sz="2400" dirty="0" err="1">
                <a:latin typeface="Segoe UI" panose="020B0502040204020203" pitchFamily="34" charset="0"/>
                <a:ea typeface="Segoe UI" pitchFamily="34" charset="0"/>
                <a:cs typeface="Segoe UI" panose="020B0502040204020203" pitchFamily="34" charset="0"/>
              </a:rPr>
              <a:t>imwrite</a:t>
            </a:r>
            <a:r>
              <a:rPr lang="fr-FR" sz="2400" dirty="0">
                <a:latin typeface="Segoe UI" panose="020B0502040204020203" pitchFamily="34" charset="0"/>
                <a:ea typeface="Segoe UI" pitchFamily="34" charset="0"/>
                <a:cs typeface="Segoe UI" panose="020B0502040204020203" pitchFamily="34" charset="0"/>
              </a:rPr>
              <a:t>(“result.</a:t>
            </a:r>
            <a:r>
              <a:rPr lang="fr-FR" sz="2400" dirty="0" err="1">
                <a:latin typeface="Segoe UI" panose="020B0502040204020203" pitchFamily="34" charset="0"/>
                <a:ea typeface="Segoe UI" pitchFamily="34" charset="0"/>
                <a:cs typeface="Segoe UI" panose="020B0502040204020203" pitchFamily="34" charset="0"/>
              </a:rPr>
              <a:t>jpg</a:t>
            </a:r>
            <a:r>
              <a:rPr lang="fr-FR" sz="2400" dirty="0">
                <a:latin typeface="Segoe UI" panose="020B0502040204020203" pitchFamily="34" charset="0"/>
                <a:ea typeface="Segoe UI" pitchFamily="34" charset="0"/>
                <a:cs typeface="Segoe UI" panose="020B0502040204020203" pitchFamily="34" charset="0"/>
              </a:rPr>
              <a:t>”,</a:t>
            </a:r>
            <a:r>
              <a:rPr lang="fr-FR" sz="2400" dirty="0" err="1">
                <a:latin typeface="Segoe UI" panose="020B0502040204020203" pitchFamily="34" charset="0"/>
                <a:ea typeface="Segoe UI" pitchFamily="34" charset="0"/>
                <a:cs typeface="Segoe UI" panose="020B0502040204020203" pitchFamily="34" charset="0"/>
              </a:rPr>
              <a:t>grad</a:t>
            </a:r>
            <a:r>
              <a:rPr lang="fr-FR" sz="2400" dirty="0">
                <a:latin typeface="Segoe UI" panose="020B0502040204020203" pitchFamily="34" charset="0"/>
                <a:ea typeface="Segoe UI" pitchFamily="34" charset="0"/>
                <a:cs typeface="Segoe UI" panose="020B0502040204020203" pitchFamily="34" charset="0"/>
              </a:rPr>
              <a:t>);</a:t>
            </a:r>
          </a:p>
          <a:p>
            <a:pPr marL="0" indent="0">
              <a:buNone/>
            </a:pPr>
            <a:r>
              <a:rPr lang="fr-FR" sz="2400" dirty="0">
                <a:latin typeface="Segoe UI" panose="020B0502040204020203" pitchFamily="34" charset="0"/>
                <a:ea typeface="Segoe UI" pitchFamily="34" charset="0"/>
                <a:cs typeface="Segoe UI" panose="020B0502040204020203" pitchFamily="34" charset="0"/>
              </a:rPr>
              <a:t>return 0;</a:t>
            </a:r>
          </a:p>
          <a:p>
            <a:pPr marL="0" indent="0">
              <a:buNone/>
            </a:pPr>
            <a:r>
              <a:rPr lang="fr-FR" sz="2400" dirty="0">
                <a:latin typeface="Segoe UI" panose="020B0502040204020203" pitchFamily="34" charset="0"/>
                <a:ea typeface="Segoe UI" pitchFamily="34" charset="0"/>
                <a:cs typeface="Segoe UI" panose="020B0502040204020203" pitchFamily="34" charset="0"/>
              </a:rPr>
              <a:t>}</a:t>
            </a:r>
            <a:endParaRPr lang="en-GB" sz="2400" dirty="0">
              <a:latin typeface="Segoe UI" panose="020B0502040204020203" pitchFamily="34" charset="0"/>
              <a:ea typeface="Segoe UI" pitchFamily="34" charset="0"/>
              <a:cs typeface="Segoe UI" panose="020B0502040204020203" pitchFamily="34" charset="0"/>
            </a:endParaRPr>
          </a:p>
        </p:txBody>
      </p:sp>
      <p:sp>
        <p:nvSpPr>
          <p:cNvPr id="6" name="Rectangle 5"/>
          <p:cNvSpPr/>
          <p:nvPr/>
        </p:nvSpPr>
        <p:spPr>
          <a:xfrm>
            <a:off x="4572000" y="1600200"/>
            <a:ext cx="4114800" cy="1477328"/>
          </a:xfrm>
          <a:prstGeom prst="rect">
            <a:avLst/>
          </a:prstGeom>
        </p:spPr>
        <p:txBody>
          <a:bodyPr wrap="square">
            <a:spAutoFit/>
          </a:bodyPr>
          <a:lstStyle/>
          <a:p>
            <a:r>
              <a:rPr lang="en-GB" dirty="0" err="1">
                <a:solidFill>
                  <a:schemeClr val="tx1">
                    <a:lumMod val="85000"/>
                    <a:lumOff val="15000"/>
                  </a:schemeClr>
                </a:solidFill>
              </a:rPr>
              <a:t>Sobel</a:t>
            </a:r>
            <a:r>
              <a:rPr lang="en-GB" dirty="0">
                <a:solidFill>
                  <a:schemeClr val="tx1">
                    <a:lumMod val="85000"/>
                    <a:lumOff val="15000"/>
                  </a:schemeClr>
                </a:solidFill>
              </a:rPr>
              <a:t> derivatives is composed </a:t>
            </a:r>
            <a:r>
              <a:rPr lang="en-GB" dirty="0" smtClean="0">
                <a:solidFill>
                  <a:schemeClr val="tx1">
                    <a:lumMod val="85000"/>
                    <a:lumOff val="15000"/>
                  </a:schemeClr>
                </a:solidFill>
              </a:rPr>
              <a:t>by :</a:t>
            </a:r>
          </a:p>
          <a:p>
            <a:r>
              <a:rPr lang="en-GB" dirty="0" smtClean="0">
                <a:solidFill>
                  <a:schemeClr val="tx1">
                    <a:lumMod val="85000"/>
                    <a:lumOff val="15000"/>
                  </a:schemeClr>
                </a:solidFill>
              </a:rPr>
              <a:t>- A </a:t>
            </a:r>
            <a:r>
              <a:rPr lang="en-GB" dirty="0">
                <a:solidFill>
                  <a:schemeClr val="tx1">
                    <a:lumMod val="85000"/>
                    <a:lumOff val="15000"/>
                  </a:schemeClr>
                </a:solidFill>
              </a:rPr>
              <a:t>Gaussian blur</a:t>
            </a:r>
          </a:p>
          <a:p>
            <a:r>
              <a:rPr lang="en-GB" dirty="0" smtClean="0">
                <a:solidFill>
                  <a:schemeClr val="tx1">
                    <a:lumMod val="85000"/>
                    <a:lumOff val="15000"/>
                  </a:schemeClr>
                </a:solidFill>
              </a:rPr>
              <a:t>- </a:t>
            </a:r>
            <a:r>
              <a:rPr lang="en-GB" dirty="0">
                <a:solidFill>
                  <a:schemeClr val="tx1">
                    <a:lumMod val="85000"/>
                    <a:lumOff val="15000"/>
                  </a:schemeClr>
                </a:solidFill>
              </a:rPr>
              <a:t>A grayscale conversion</a:t>
            </a:r>
          </a:p>
          <a:p>
            <a:r>
              <a:rPr lang="en-GB" dirty="0">
                <a:solidFill>
                  <a:schemeClr val="tx1">
                    <a:lumMod val="85000"/>
                    <a:lumOff val="15000"/>
                  </a:schemeClr>
                </a:solidFill>
              </a:rPr>
              <a:t>- Computer derivatives along X and Y</a:t>
            </a:r>
          </a:p>
          <a:p>
            <a:r>
              <a:rPr lang="en-GB" dirty="0">
                <a:solidFill>
                  <a:schemeClr val="tx1">
                    <a:lumMod val="85000"/>
                    <a:lumOff val="15000"/>
                  </a:schemeClr>
                </a:solidFill>
              </a:rPr>
              <a:t>- Adding the two components together</a:t>
            </a:r>
            <a:endParaRPr lang="en-US" dirty="0">
              <a:solidFill>
                <a:schemeClr val="tx1">
                  <a:lumMod val="85000"/>
                  <a:lumOff val="15000"/>
                </a:schemeClr>
              </a:solidFill>
            </a:endParaRPr>
          </a:p>
        </p:txBody>
      </p:sp>
    </p:spTree>
    <p:extLst>
      <p:ext uri="{BB962C8B-B14F-4D97-AF65-F5344CB8AC3E}">
        <p14:creationId xmlns:p14="http://schemas.microsoft.com/office/powerpoint/2010/main" val="2822857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Input, Output, Size, Time</a:t>
            </a:r>
            <a:endParaRPr lang="fr-FR" dirty="0">
              <a:solidFill>
                <a:schemeClr val="tx1">
                  <a:lumMod val="75000"/>
                  <a:lumOff val="25000"/>
                </a:schemeClr>
              </a:solidFill>
            </a:endParaRPr>
          </a:p>
        </p:txBody>
      </p:sp>
      <p:sp>
        <p:nvSpPr>
          <p:cNvPr id="10" name="TextBox 9"/>
          <p:cNvSpPr txBox="1"/>
          <p:nvPr/>
        </p:nvSpPr>
        <p:spPr>
          <a:xfrm>
            <a:off x="1485900" y="5029200"/>
            <a:ext cx="6172200" cy="1323439"/>
          </a:xfrm>
          <a:prstGeom prst="rect">
            <a:avLst/>
          </a:prstGeom>
          <a:noFill/>
        </p:spPr>
        <p:txBody>
          <a:bodyPr wrap="square" rtlCol="0">
            <a:spAutoFit/>
          </a:bodyPr>
          <a:lstStyle/>
          <a:p>
            <a:pPr algn="ctr"/>
            <a:r>
              <a:rPr lang="en-US" sz="4000" dirty="0" smtClean="0">
                <a:solidFill>
                  <a:schemeClr val="tx1">
                    <a:lumMod val="85000"/>
                    <a:lumOff val="15000"/>
                  </a:schemeClr>
                </a:solidFill>
              </a:rPr>
              <a:t>512 x 512 </a:t>
            </a:r>
            <a:r>
              <a:rPr lang="en-US" sz="4000" dirty="0" err="1" smtClean="0">
                <a:solidFill>
                  <a:schemeClr val="tx1">
                    <a:lumMod val="85000"/>
                    <a:lumOff val="15000"/>
                  </a:schemeClr>
                </a:solidFill>
              </a:rPr>
              <a:t>px</a:t>
            </a:r>
            <a:endParaRPr lang="en-US" sz="4000" dirty="0" smtClean="0">
              <a:solidFill>
                <a:schemeClr val="tx1">
                  <a:lumMod val="85000"/>
                  <a:lumOff val="15000"/>
                </a:schemeClr>
              </a:solidFill>
            </a:endParaRPr>
          </a:p>
          <a:p>
            <a:pPr algn="ctr"/>
            <a:r>
              <a:rPr lang="en-US" sz="4000" dirty="0" smtClean="0">
                <a:solidFill>
                  <a:schemeClr val="tx1">
                    <a:lumMod val="85000"/>
                    <a:lumOff val="15000"/>
                  </a:schemeClr>
                </a:solidFill>
              </a:rPr>
              <a:t>0.57 </a:t>
            </a:r>
            <a:r>
              <a:rPr lang="en-US" sz="4000" dirty="0" err="1" smtClean="0">
                <a:solidFill>
                  <a:schemeClr val="tx1">
                    <a:lumMod val="85000"/>
                    <a:lumOff val="15000"/>
                  </a:schemeClr>
                </a:solidFill>
              </a:rPr>
              <a:t>secondes</a:t>
            </a:r>
            <a:endParaRPr lang="en-US" sz="4000" dirty="0">
              <a:solidFill>
                <a:schemeClr val="tx1">
                  <a:lumMod val="85000"/>
                  <a:lumOff val="15000"/>
                </a:schemeClr>
              </a:solidFill>
            </a:endParaRPr>
          </a:p>
        </p:txBody>
      </p:sp>
      <p:pic>
        <p:nvPicPr>
          <p:cNvPr id="3" name="Picture 2"/>
          <p:cNvPicPr>
            <a:picLocks noChangeAspect="1"/>
          </p:cNvPicPr>
          <p:nvPr/>
        </p:nvPicPr>
        <p:blipFill>
          <a:blip r:embed="rId3"/>
          <a:stretch>
            <a:fillRect/>
          </a:stretch>
        </p:blipFill>
        <p:spPr>
          <a:xfrm>
            <a:off x="-133350" y="1223169"/>
            <a:ext cx="9410700" cy="4000500"/>
          </a:xfrm>
          <a:prstGeom prst="rect">
            <a:avLst/>
          </a:prstGeom>
        </p:spPr>
      </p:pic>
    </p:spTree>
    <p:extLst>
      <p:ext uri="{BB962C8B-B14F-4D97-AF65-F5344CB8AC3E}">
        <p14:creationId xmlns:p14="http://schemas.microsoft.com/office/powerpoint/2010/main" val="1012334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Input, Output, Size, Time</a:t>
            </a:r>
            <a:endParaRPr lang="fr-FR" dirty="0">
              <a:solidFill>
                <a:schemeClr val="tx1">
                  <a:lumMod val="75000"/>
                  <a:lumOff val="25000"/>
                </a:schemeClr>
              </a:solidFill>
            </a:endParaRPr>
          </a:p>
        </p:txBody>
      </p:sp>
      <p:sp>
        <p:nvSpPr>
          <p:cNvPr id="10" name="TextBox 9"/>
          <p:cNvSpPr txBox="1"/>
          <p:nvPr/>
        </p:nvSpPr>
        <p:spPr>
          <a:xfrm>
            <a:off x="1485900" y="5029200"/>
            <a:ext cx="6172200" cy="1323439"/>
          </a:xfrm>
          <a:prstGeom prst="rect">
            <a:avLst/>
          </a:prstGeom>
          <a:noFill/>
        </p:spPr>
        <p:txBody>
          <a:bodyPr wrap="square" rtlCol="0">
            <a:spAutoFit/>
          </a:bodyPr>
          <a:lstStyle/>
          <a:p>
            <a:pPr algn="ctr"/>
            <a:r>
              <a:rPr lang="en-US" sz="4000" dirty="0" smtClean="0">
                <a:solidFill>
                  <a:schemeClr val="tx1">
                    <a:lumMod val="85000"/>
                    <a:lumOff val="15000"/>
                  </a:schemeClr>
                </a:solidFill>
              </a:rPr>
              <a:t>1920 x 1200 </a:t>
            </a:r>
            <a:r>
              <a:rPr lang="en-US" sz="4000" dirty="0" err="1" smtClean="0">
                <a:solidFill>
                  <a:schemeClr val="tx1">
                    <a:lumMod val="85000"/>
                    <a:lumOff val="15000"/>
                  </a:schemeClr>
                </a:solidFill>
              </a:rPr>
              <a:t>px</a:t>
            </a:r>
            <a:endParaRPr lang="en-US" sz="4000" dirty="0" smtClean="0">
              <a:solidFill>
                <a:schemeClr val="tx1">
                  <a:lumMod val="85000"/>
                  <a:lumOff val="15000"/>
                </a:schemeClr>
              </a:solidFill>
            </a:endParaRPr>
          </a:p>
          <a:p>
            <a:pPr algn="ctr"/>
            <a:r>
              <a:rPr lang="en-US" sz="4000" dirty="0" smtClean="0">
                <a:solidFill>
                  <a:schemeClr val="tx1">
                    <a:lumMod val="85000"/>
                    <a:lumOff val="15000"/>
                  </a:schemeClr>
                </a:solidFill>
              </a:rPr>
              <a:t>5.18 </a:t>
            </a:r>
            <a:r>
              <a:rPr lang="en-US" sz="4000" dirty="0" err="1" smtClean="0">
                <a:solidFill>
                  <a:schemeClr val="tx1">
                    <a:lumMod val="85000"/>
                    <a:lumOff val="15000"/>
                  </a:schemeClr>
                </a:solidFill>
              </a:rPr>
              <a:t>secondes</a:t>
            </a:r>
            <a:endParaRPr lang="en-US" sz="4000" dirty="0">
              <a:solidFill>
                <a:schemeClr val="tx1">
                  <a:lumMod val="85000"/>
                  <a:lumOff val="15000"/>
                </a:schemeClr>
              </a:solidFill>
            </a:endParaRPr>
          </a:p>
        </p:txBody>
      </p:sp>
      <p:pic>
        <p:nvPicPr>
          <p:cNvPr id="3" name="Picture 2"/>
          <p:cNvPicPr>
            <a:picLocks noChangeAspect="1"/>
          </p:cNvPicPr>
          <p:nvPr/>
        </p:nvPicPr>
        <p:blipFill>
          <a:blip r:embed="rId3"/>
          <a:stretch>
            <a:fillRect/>
          </a:stretch>
        </p:blipFill>
        <p:spPr>
          <a:xfrm>
            <a:off x="-4763" y="2071687"/>
            <a:ext cx="9153525" cy="2714625"/>
          </a:xfrm>
          <a:prstGeom prst="rect">
            <a:avLst/>
          </a:prstGeom>
        </p:spPr>
      </p:pic>
    </p:spTree>
    <p:extLst>
      <p:ext uri="{BB962C8B-B14F-4D97-AF65-F5344CB8AC3E}">
        <p14:creationId xmlns:p14="http://schemas.microsoft.com/office/powerpoint/2010/main" val="1346066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Input, Output, Size, Time</a:t>
            </a:r>
            <a:endParaRPr lang="fr-FR" dirty="0">
              <a:solidFill>
                <a:schemeClr val="tx1">
                  <a:lumMod val="75000"/>
                  <a:lumOff val="25000"/>
                </a:schemeClr>
              </a:solidFill>
            </a:endParaRPr>
          </a:p>
        </p:txBody>
      </p:sp>
      <p:sp>
        <p:nvSpPr>
          <p:cNvPr id="10" name="TextBox 9"/>
          <p:cNvSpPr txBox="1"/>
          <p:nvPr/>
        </p:nvSpPr>
        <p:spPr>
          <a:xfrm>
            <a:off x="1485900" y="5029200"/>
            <a:ext cx="6172200" cy="1323439"/>
          </a:xfrm>
          <a:prstGeom prst="rect">
            <a:avLst/>
          </a:prstGeom>
          <a:noFill/>
        </p:spPr>
        <p:txBody>
          <a:bodyPr wrap="square" rtlCol="0">
            <a:spAutoFit/>
          </a:bodyPr>
          <a:lstStyle/>
          <a:p>
            <a:pPr algn="ctr"/>
            <a:r>
              <a:rPr lang="en-US" sz="4000" dirty="0" smtClean="0">
                <a:solidFill>
                  <a:schemeClr val="tx1">
                    <a:lumMod val="85000"/>
                    <a:lumOff val="15000"/>
                  </a:schemeClr>
                </a:solidFill>
              </a:rPr>
              <a:t>300 x 200 </a:t>
            </a:r>
            <a:r>
              <a:rPr lang="en-US" sz="4000" dirty="0" err="1" smtClean="0">
                <a:solidFill>
                  <a:schemeClr val="tx1">
                    <a:lumMod val="85000"/>
                    <a:lumOff val="15000"/>
                  </a:schemeClr>
                </a:solidFill>
              </a:rPr>
              <a:t>px</a:t>
            </a:r>
            <a:endParaRPr lang="en-US" sz="4000" dirty="0" smtClean="0">
              <a:solidFill>
                <a:schemeClr val="tx1">
                  <a:lumMod val="85000"/>
                  <a:lumOff val="15000"/>
                </a:schemeClr>
              </a:solidFill>
            </a:endParaRPr>
          </a:p>
          <a:p>
            <a:pPr algn="ctr"/>
            <a:r>
              <a:rPr lang="en-US" sz="4000" dirty="0" smtClean="0">
                <a:solidFill>
                  <a:schemeClr val="tx1">
                    <a:lumMod val="85000"/>
                    <a:lumOff val="15000"/>
                  </a:schemeClr>
                </a:solidFill>
              </a:rPr>
              <a:t>0.12 </a:t>
            </a:r>
            <a:r>
              <a:rPr lang="en-US" sz="4000" dirty="0" err="1" smtClean="0">
                <a:solidFill>
                  <a:schemeClr val="tx1">
                    <a:lumMod val="85000"/>
                    <a:lumOff val="15000"/>
                  </a:schemeClr>
                </a:solidFill>
              </a:rPr>
              <a:t>secondes</a:t>
            </a:r>
            <a:endParaRPr lang="en-US" sz="4000" dirty="0">
              <a:solidFill>
                <a:schemeClr val="tx1">
                  <a:lumMod val="85000"/>
                  <a:lumOff val="15000"/>
                </a:schemeClr>
              </a:solidFill>
            </a:endParaRPr>
          </a:p>
        </p:txBody>
      </p:sp>
      <p:pic>
        <p:nvPicPr>
          <p:cNvPr id="5" name="Picture 4"/>
          <p:cNvPicPr>
            <a:picLocks noChangeAspect="1"/>
          </p:cNvPicPr>
          <p:nvPr/>
        </p:nvPicPr>
        <p:blipFill>
          <a:blip r:embed="rId3"/>
          <a:stretch>
            <a:fillRect/>
          </a:stretch>
        </p:blipFill>
        <p:spPr>
          <a:xfrm>
            <a:off x="100012" y="1742470"/>
            <a:ext cx="8943975" cy="2924175"/>
          </a:xfrm>
          <a:prstGeom prst="rect">
            <a:avLst/>
          </a:prstGeom>
        </p:spPr>
      </p:pic>
    </p:spTree>
    <p:extLst>
      <p:ext uri="{BB962C8B-B14F-4D97-AF65-F5344CB8AC3E}">
        <p14:creationId xmlns:p14="http://schemas.microsoft.com/office/powerpoint/2010/main" val="3650516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2" name="Picture 4" descr="http://www.pcgameshardware.com/screenshots/original/2009/03/Nehalem_Die.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86"/>
            <a:ext cx="9144000" cy="68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58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solidFill>
                  <a:schemeClr val="tx1">
                    <a:lumMod val="75000"/>
                    <a:lumOff val="25000"/>
                  </a:schemeClr>
                </a:solidFill>
                <a:latin typeface="Segoe UI" pitchFamily="34" charset="0"/>
                <a:ea typeface="Segoe UI" pitchFamily="34" charset="0"/>
                <a:cs typeface="Segoe UI" pitchFamily="34" charset="0"/>
              </a:rPr>
              <a:t>License </a:t>
            </a:r>
            <a:r>
              <a:rPr lang="fr-FR" dirty="0" err="1" smtClean="0">
                <a:solidFill>
                  <a:schemeClr val="tx1">
                    <a:lumMod val="75000"/>
                    <a:lumOff val="25000"/>
                  </a:schemeClr>
                </a:solidFill>
                <a:latin typeface="Segoe UI" pitchFamily="34" charset="0"/>
                <a:ea typeface="Segoe UI" pitchFamily="34" charset="0"/>
                <a:cs typeface="Segoe UI" pitchFamily="34" charset="0"/>
              </a:rPr>
              <a:t>Creative</a:t>
            </a:r>
            <a:r>
              <a:rPr lang="fr-FR" dirty="0" smtClean="0">
                <a:solidFill>
                  <a:schemeClr val="tx1">
                    <a:lumMod val="75000"/>
                    <a:lumOff val="25000"/>
                  </a:schemeClr>
                </a:solidFill>
                <a:latin typeface="Segoe UI" pitchFamily="34" charset="0"/>
                <a:ea typeface="Segoe UI" pitchFamily="34" charset="0"/>
                <a:cs typeface="Segoe UI" pitchFamily="34" charset="0"/>
              </a:rPr>
              <a:t> Commons – By 3.0</a:t>
            </a:r>
            <a:endParaRPr lang="en-GB" dirty="0">
              <a:solidFill>
                <a:schemeClr val="tx1">
                  <a:lumMod val="75000"/>
                  <a:lumOff val="25000"/>
                </a:schemeClr>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fontScale="47500" lnSpcReduction="20000"/>
          </a:bodyPr>
          <a:lstStyle/>
          <a:p>
            <a:pPr marL="0" indent="0">
              <a:buNone/>
            </a:pPr>
            <a:r>
              <a:rPr lang="en-GB" b="1" dirty="0">
                <a:solidFill>
                  <a:srgbClr val="00518E"/>
                </a:solidFill>
              </a:rPr>
              <a:t>You are free:</a:t>
            </a:r>
          </a:p>
          <a:p>
            <a:r>
              <a:rPr lang="en-GB" b="1" dirty="0">
                <a:solidFill>
                  <a:schemeClr val="tx1">
                    <a:lumMod val="75000"/>
                    <a:lumOff val="25000"/>
                  </a:schemeClr>
                </a:solidFill>
              </a:rPr>
              <a:t>to Share</a:t>
            </a:r>
            <a:r>
              <a:rPr lang="en-GB" dirty="0">
                <a:solidFill>
                  <a:schemeClr val="tx1">
                    <a:lumMod val="75000"/>
                    <a:lumOff val="25000"/>
                  </a:schemeClr>
                </a:solidFill>
              </a:rPr>
              <a:t> — to copy, distribute and transmit the work </a:t>
            </a:r>
          </a:p>
          <a:p>
            <a:r>
              <a:rPr lang="en-GB" b="1" dirty="0">
                <a:solidFill>
                  <a:schemeClr val="tx1">
                    <a:lumMod val="75000"/>
                    <a:lumOff val="25000"/>
                  </a:schemeClr>
                </a:solidFill>
              </a:rPr>
              <a:t>to Remix</a:t>
            </a:r>
            <a:r>
              <a:rPr lang="en-GB" dirty="0">
                <a:solidFill>
                  <a:schemeClr val="tx1">
                    <a:lumMod val="75000"/>
                    <a:lumOff val="25000"/>
                  </a:schemeClr>
                </a:solidFill>
              </a:rPr>
              <a:t> — to adapt the work </a:t>
            </a:r>
          </a:p>
          <a:p>
            <a:r>
              <a:rPr lang="en-GB" dirty="0">
                <a:solidFill>
                  <a:schemeClr val="tx1">
                    <a:lumMod val="75000"/>
                    <a:lumOff val="25000"/>
                  </a:schemeClr>
                </a:solidFill>
              </a:rPr>
              <a:t>to make commercial use of the work </a:t>
            </a:r>
            <a:endParaRPr lang="en-GB" dirty="0" smtClean="0">
              <a:solidFill>
                <a:schemeClr val="tx1">
                  <a:lumMod val="75000"/>
                  <a:lumOff val="25000"/>
                </a:schemeClr>
              </a:solidFill>
            </a:endParaRPr>
          </a:p>
          <a:p>
            <a:pPr marL="0" indent="0">
              <a:buNone/>
            </a:pPr>
            <a:r>
              <a:rPr lang="en-GB" b="1" dirty="0">
                <a:solidFill>
                  <a:srgbClr val="00518E"/>
                </a:solidFill>
              </a:rPr>
              <a:t>Under the following conditions</a:t>
            </a:r>
            <a:r>
              <a:rPr lang="en-GB" b="1" dirty="0" smtClean="0">
                <a:solidFill>
                  <a:srgbClr val="00518E"/>
                </a:solidFill>
              </a:rPr>
              <a:t>:</a:t>
            </a:r>
            <a:endParaRPr lang="en-GB" dirty="0">
              <a:solidFill>
                <a:srgbClr val="00518E"/>
              </a:solidFill>
            </a:endParaRPr>
          </a:p>
          <a:p>
            <a:r>
              <a:rPr lang="en-GB" b="1" dirty="0">
                <a:solidFill>
                  <a:schemeClr val="tx1">
                    <a:lumMod val="75000"/>
                    <a:lumOff val="25000"/>
                  </a:schemeClr>
                </a:solidFill>
              </a:rPr>
              <a:t>Attribution</a:t>
            </a:r>
            <a:r>
              <a:rPr lang="en-GB" dirty="0">
                <a:solidFill>
                  <a:schemeClr val="tx1">
                    <a:lumMod val="75000"/>
                    <a:lumOff val="25000"/>
                  </a:schemeClr>
                </a:solidFill>
              </a:rPr>
              <a:t> — You must attribute the work in the manner specified by the author or licensor (but not in any way that suggests that they endorse you or your use of the work</a:t>
            </a:r>
            <a:r>
              <a:rPr lang="en-GB" dirty="0" smtClean="0">
                <a:solidFill>
                  <a:schemeClr val="tx1">
                    <a:lumMod val="75000"/>
                    <a:lumOff val="25000"/>
                  </a:schemeClr>
                </a:solidFill>
              </a:rPr>
              <a:t>).</a:t>
            </a:r>
          </a:p>
          <a:p>
            <a:pPr marL="0" indent="0">
              <a:buNone/>
            </a:pPr>
            <a:r>
              <a:rPr lang="en-GB" b="1" dirty="0">
                <a:solidFill>
                  <a:srgbClr val="00518E"/>
                </a:solidFill>
              </a:rPr>
              <a:t>With the understanding that: </a:t>
            </a:r>
          </a:p>
          <a:p>
            <a:r>
              <a:rPr lang="en-GB" b="1" dirty="0">
                <a:solidFill>
                  <a:schemeClr val="tx1">
                    <a:lumMod val="75000"/>
                    <a:lumOff val="25000"/>
                  </a:schemeClr>
                </a:solidFill>
              </a:rPr>
              <a:t>Waiver</a:t>
            </a:r>
            <a:r>
              <a:rPr lang="en-GB" dirty="0">
                <a:solidFill>
                  <a:schemeClr val="tx1">
                    <a:lumMod val="75000"/>
                    <a:lumOff val="25000"/>
                  </a:schemeClr>
                </a:solidFill>
              </a:rPr>
              <a:t> — Any of the above conditions can be waived if you get permission from the copyright holder. </a:t>
            </a:r>
          </a:p>
          <a:p>
            <a:r>
              <a:rPr lang="en-GB" b="1" dirty="0">
                <a:solidFill>
                  <a:schemeClr val="tx1">
                    <a:lumMod val="75000"/>
                    <a:lumOff val="25000"/>
                  </a:schemeClr>
                </a:solidFill>
              </a:rPr>
              <a:t>Public Domain</a:t>
            </a:r>
            <a:r>
              <a:rPr lang="en-GB" dirty="0">
                <a:solidFill>
                  <a:schemeClr val="tx1">
                    <a:lumMod val="75000"/>
                    <a:lumOff val="25000"/>
                  </a:schemeClr>
                </a:solidFill>
              </a:rPr>
              <a:t> — Where the work or any of its elements is in the public domain under applicable law, that status is in no way affected by the license. </a:t>
            </a:r>
          </a:p>
          <a:p>
            <a:r>
              <a:rPr lang="en-GB" b="1" dirty="0">
                <a:solidFill>
                  <a:schemeClr val="tx1">
                    <a:lumMod val="75000"/>
                    <a:lumOff val="25000"/>
                  </a:schemeClr>
                </a:solidFill>
              </a:rPr>
              <a:t>Other Rights</a:t>
            </a:r>
            <a:r>
              <a:rPr lang="en-GB" dirty="0">
                <a:solidFill>
                  <a:schemeClr val="tx1">
                    <a:lumMod val="75000"/>
                    <a:lumOff val="25000"/>
                  </a:schemeClr>
                </a:solidFill>
              </a:rPr>
              <a:t> — In no way are any of the following rights affected by the license: </a:t>
            </a:r>
          </a:p>
          <a:p>
            <a:pPr lvl="1"/>
            <a:r>
              <a:rPr lang="en-GB" dirty="0">
                <a:solidFill>
                  <a:schemeClr val="tx1">
                    <a:lumMod val="75000"/>
                    <a:lumOff val="25000"/>
                  </a:schemeClr>
                </a:solidFill>
              </a:rPr>
              <a:t>Your fair dealing or fair use rights, or other applicable copyright exceptions and limitations; </a:t>
            </a:r>
          </a:p>
          <a:p>
            <a:pPr lvl="1"/>
            <a:r>
              <a:rPr lang="en-GB" dirty="0">
                <a:solidFill>
                  <a:schemeClr val="tx1">
                    <a:lumMod val="75000"/>
                    <a:lumOff val="25000"/>
                  </a:schemeClr>
                </a:solidFill>
              </a:rPr>
              <a:t>The author's moral rights; </a:t>
            </a:r>
          </a:p>
          <a:p>
            <a:pPr lvl="1"/>
            <a:r>
              <a:rPr lang="en-GB" dirty="0">
                <a:solidFill>
                  <a:schemeClr val="tx1">
                    <a:lumMod val="75000"/>
                    <a:lumOff val="25000"/>
                  </a:schemeClr>
                </a:solidFill>
              </a:rPr>
              <a:t>Rights other persons may have either in the work itself or in how the work is used, such as publicity or privacy rights. </a:t>
            </a:r>
          </a:p>
          <a:p>
            <a:r>
              <a:rPr lang="en-GB" b="1" dirty="0">
                <a:solidFill>
                  <a:schemeClr val="tx1">
                    <a:lumMod val="75000"/>
                    <a:lumOff val="25000"/>
                  </a:schemeClr>
                </a:solidFill>
              </a:rPr>
              <a:t>Notice</a:t>
            </a:r>
            <a:r>
              <a:rPr lang="en-GB" dirty="0">
                <a:solidFill>
                  <a:schemeClr val="tx1">
                    <a:lumMod val="75000"/>
                    <a:lumOff val="25000"/>
                  </a:schemeClr>
                </a:solidFill>
              </a:rPr>
              <a:t> — For any reuse or distribution, you must make clear to others the license terms of this work. The best way to do this is with a link to this web page. </a:t>
            </a:r>
            <a:endParaRPr lang="en-GB" dirty="0" smtClean="0">
              <a:solidFill>
                <a:schemeClr val="tx1">
                  <a:lumMod val="75000"/>
                  <a:lumOff val="25000"/>
                </a:schemeClr>
              </a:solidFill>
            </a:endParaRPr>
          </a:p>
          <a:p>
            <a:endParaRPr lang="fr-FR" dirty="0">
              <a:solidFill>
                <a:schemeClr val="tx1">
                  <a:lumMod val="75000"/>
                  <a:lumOff val="25000"/>
                </a:schemeClr>
              </a:solidFill>
            </a:endParaRPr>
          </a:p>
          <a:p>
            <a:pPr marL="0" indent="0" algn="ctr">
              <a:buNone/>
            </a:pPr>
            <a:r>
              <a:rPr lang="en-GB" dirty="0">
                <a:solidFill>
                  <a:schemeClr val="tx1">
                    <a:lumMod val="75000"/>
                    <a:lumOff val="25000"/>
                  </a:schemeClr>
                </a:solidFill>
                <a:hlinkClick r:id="rId2"/>
              </a:rPr>
              <a:t>http://creativecommons.org/licenses/by/3.0</a:t>
            </a:r>
            <a:r>
              <a:rPr lang="en-GB" dirty="0" smtClean="0">
                <a:solidFill>
                  <a:schemeClr val="tx1">
                    <a:lumMod val="75000"/>
                    <a:lumOff val="25000"/>
                  </a:schemeClr>
                </a:solidFill>
                <a:hlinkClick r:id="rId2"/>
              </a:rPr>
              <a:t>/</a:t>
            </a:r>
            <a:endParaRPr lang="en-GB" dirty="0" smtClean="0">
              <a:solidFill>
                <a:schemeClr val="tx1">
                  <a:lumMod val="75000"/>
                  <a:lumOff val="25000"/>
                </a:schemeClr>
              </a:solidFill>
            </a:endParaRPr>
          </a:p>
          <a:p>
            <a:pPr marL="0" indent="0" algn="ctr">
              <a:buNone/>
            </a:pPr>
            <a:endParaRPr lang="en-GB" dirty="0">
              <a:solidFill>
                <a:schemeClr val="tx1">
                  <a:lumMod val="75000"/>
                  <a:lumOff val="25000"/>
                </a:schemeClr>
              </a:solidFill>
            </a:endParaRPr>
          </a:p>
        </p:txBody>
      </p:sp>
    </p:spTree>
    <p:extLst>
      <p:ext uri="{BB962C8B-B14F-4D97-AF65-F5344CB8AC3E}">
        <p14:creationId xmlns:p14="http://schemas.microsoft.com/office/powerpoint/2010/main" val="71850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OpenCV</a:t>
            </a:r>
            <a:r>
              <a:rPr lang="fr-FR" dirty="0" smtClean="0">
                <a:solidFill>
                  <a:schemeClr val="tx1">
                    <a:lumMod val="75000"/>
                    <a:lumOff val="25000"/>
                  </a:schemeClr>
                </a:solidFill>
              </a:rPr>
              <a:t> ?</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Open Computer Vision</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err="1">
                <a:latin typeface="Segoe UI" panose="020B0502040204020203" pitchFamily="34" charset="0"/>
                <a:ea typeface="Segoe UI" panose="020B0502040204020203" pitchFamily="34" charset="0"/>
                <a:cs typeface="Segoe UI" panose="020B0502040204020203" pitchFamily="34" charset="0"/>
              </a:rPr>
              <a:t>OpenCV</a:t>
            </a:r>
            <a:r>
              <a:rPr lang="en-GB" sz="2400" dirty="0">
                <a:latin typeface="Segoe UI" panose="020B0502040204020203" pitchFamily="34" charset="0"/>
                <a:ea typeface="Segoe UI" panose="020B0502040204020203" pitchFamily="34" charset="0"/>
                <a:cs typeface="Segoe UI" panose="020B0502040204020203" pitchFamily="34" charset="0"/>
              </a:rPr>
              <a:t> is a </a:t>
            </a:r>
            <a:r>
              <a:rPr lang="en-GB" sz="2400" dirty="0" smtClean="0">
                <a:latin typeface="Segoe UI" panose="020B0502040204020203" pitchFamily="34" charset="0"/>
                <a:ea typeface="Segoe UI" panose="020B0502040204020203" pitchFamily="34" charset="0"/>
                <a:cs typeface="Segoe UI" panose="020B0502040204020203" pitchFamily="34" charset="0"/>
              </a:rPr>
              <a:t>well known computer </a:t>
            </a:r>
            <a:r>
              <a:rPr lang="en-GB" sz="2400" dirty="0">
                <a:latin typeface="Segoe UI" panose="020B0502040204020203" pitchFamily="34" charset="0"/>
                <a:ea typeface="Segoe UI" panose="020B0502040204020203" pitchFamily="34" charset="0"/>
                <a:cs typeface="Segoe UI" panose="020B0502040204020203" pitchFamily="34" charset="0"/>
              </a:rPr>
              <a:t>vision </a:t>
            </a:r>
            <a:r>
              <a:rPr lang="en-GB" sz="2400" dirty="0" smtClean="0">
                <a:latin typeface="Segoe UI" panose="020B0502040204020203" pitchFamily="34" charset="0"/>
                <a:ea typeface="Segoe UI" panose="020B0502040204020203" pitchFamily="34" charset="0"/>
                <a:cs typeface="Segoe UI" panose="020B0502040204020203" pitchFamily="34" charset="0"/>
              </a:rPr>
              <a:t>library,</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written </a:t>
            </a:r>
            <a:r>
              <a:rPr lang="en-GB" sz="2400" dirty="0">
                <a:latin typeface="Segoe UI" panose="020B0502040204020203" pitchFamily="34" charset="0"/>
                <a:ea typeface="Segoe UI" panose="020B0502040204020203" pitchFamily="34" charset="0"/>
                <a:cs typeface="Segoe UI" panose="020B0502040204020203" pitchFamily="34" charset="0"/>
              </a:rPr>
              <a:t>in C</a:t>
            </a:r>
            <a:r>
              <a:rPr lang="en-GB" sz="2400" dirty="0" smtClean="0">
                <a:latin typeface="Segoe UI" panose="020B0502040204020203" pitchFamily="34" charset="0"/>
                <a:ea typeface="Segoe UI" panose="020B0502040204020203" pitchFamily="34" charset="0"/>
                <a:cs typeface="Segoe UI" panose="020B0502040204020203" pitchFamily="34" charset="0"/>
              </a:rPr>
              <a:t>++. Intel </a:t>
            </a:r>
            <a:r>
              <a:rPr lang="en-GB" sz="2400" dirty="0">
                <a:latin typeface="Segoe UI" panose="020B0502040204020203" pitchFamily="34" charset="0"/>
                <a:ea typeface="Segoe UI" panose="020B0502040204020203" pitchFamily="34" charset="0"/>
                <a:cs typeface="Segoe UI" panose="020B0502040204020203" pitchFamily="34" charset="0"/>
              </a:rPr>
              <a:t>Galileo </a:t>
            </a:r>
            <a:r>
              <a:rPr lang="en-GB" sz="2400" dirty="0" smtClean="0">
                <a:latin typeface="Segoe UI" panose="020B0502040204020203" pitchFamily="34" charset="0"/>
                <a:ea typeface="Segoe UI" panose="020B0502040204020203" pitchFamily="34" charset="0"/>
                <a:cs typeface="Segoe UI" panose="020B0502040204020203" pitchFamily="34" charset="0"/>
              </a:rPr>
              <a:t>support </a:t>
            </a:r>
            <a:r>
              <a:rPr lang="en-GB" sz="2400" dirty="0">
                <a:latin typeface="Segoe UI" panose="020B0502040204020203" pitchFamily="34" charset="0"/>
                <a:ea typeface="Segoe UI" panose="020B0502040204020203" pitchFamily="34" charset="0"/>
                <a:cs typeface="Segoe UI" panose="020B0502040204020203" pitchFamily="34" charset="0"/>
              </a:rPr>
              <a:t>this </a:t>
            </a:r>
            <a:r>
              <a:rPr lang="en-GB" sz="2400" dirty="0" smtClean="0">
                <a:latin typeface="Segoe UI" panose="020B0502040204020203" pitchFamily="34" charset="0"/>
                <a:ea typeface="Segoe UI" panose="020B0502040204020203" pitchFamily="34" charset="0"/>
                <a:cs typeface="Segoe UI" panose="020B0502040204020203" pitchFamily="34" charset="0"/>
              </a:rPr>
              <a:t>library.</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If </a:t>
            </a:r>
            <a:r>
              <a:rPr lang="en-GB" sz="2400" dirty="0">
                <a:latin typeface="Segoe UI" panose="020B0502040204020203" pitchFamily="34" charset="0"/>
                <a:ea typeface="Segoe UI" panose="020B0502040204020203" pitchFamily="34" charset="0"/>
                <a:cs typeface="Segoe UI" panose="020B0502040204020203" pitchFamily="34" charset="0"/>
              </a:rPr>
              <a:t>you connect a camera or upload pictures on your board, you </a:t>
            </a:r>
            <a:r>
              <a:rPr lang="en-GB" sz="2400" dirty="0" smtClean="0">
                <a:latin typeface="Segoe UI" panose="020B0502040204020203" pitchFamily="34" charset="0"/>
                <a:ea typeface="Segoe UI" panose="020B0502040204020203" pitchFamily="34" charset="0"/>
                <a:cs typeface="Segoe UI" panose="020B0502040204020203" pitchFamily="34" charset="0"/>
              </a:rPr>
              <a:t>can </a:t>
            </a:r>
            <a:r>
              <a:rPr lang="en-GB" sz="2400" dirty="0" err="1" smtClean="0">
                <a:latin typeface="Segoe UI" panose="020B0502040204020203" pitchFamily="34" charset="0"/>
                <a:ea typeface="Segoe UI" panose="020B0502040204020203" pitchFamily="34" charset="0"/>
                <a:cs typeface="Segoe UI" panose="020B0502040204020203" pitchFamily="34" charset="0"/>
              </a:rPr>
              <a:t>analyze</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a:latin typeface="Segoe UI" panose="020B0502040204020203" pitchFamily="34" charset="0"/>
                <a:ea typeface="Segoe UI" panose="020B0502040204020203" pitchFamily="34" charset="0"/>
                <a:cs typeface="Segoe UI" panose="020B0502040204020203" pitchFamily="34" charset="0"/>
              </a:rPr>
              <a:t>or modify images</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Fast</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development</a:t>
            </a:r>
            <a:r>
              <a:rPr lang="fr-FR" sz="2400" dirty="0" smtClean="0">
                <a:solidFill>
                  <a:srgbClr val="00518E"/>
                </a:solidFill>
                <a:latin typeface="Segoe UI Semibold" pitchFamily="34" charset="0"/>
                <a:ea typeface="Segoe UI" pitchFamily="34" charset="0"/>
                <a:cs typeface="Segoe UI" pitchFamily="34" charset="0"/>
              </a:rPr>
              <a:t> cycle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You can code and compile on your workstation,</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run your software at full speed, as often as you want</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then compile for Galileo and validate on the board.</a:t>
            </a:r>
          </a:p>
        </p:txBody>
      </p:sp>
      <p:pic>
        <p:nvPicPr>
          <p:cNvPr id="5" name="Picture 4"/>
          <p:cNvPicPr>
            <a:picLocks noChangeAspect="1"/>
          </p:cNvPicPr>
          <p:nvPr/>
        </p:nvPicPr>
        <p:blipFill>
          <a:blip r:embed="rId3"/>
          <a:stretch>
            <a:fillRect/>
          </a:stretch>
        </p:blipFill>
        <p:spPr>
          <a:xfrm>
            <a:off x="7239000" y="76200"/>
            <a:ext cx="1800225" cy="2219325"/>
          </a:xfrm>
          <a:prstGeom prst="rect">
            <a:avLst/>
          </a:prstGeom>
        </p:spPr>
      </p:pic>
    </p:spTree>
    <p:extLst>
      <p:ext uri="{BB962C8B-B14F-4D97-AF65-F5344CB8AC3E}">
        <p14:creationId xmlns:p14="http://schemas.microsoft.com/office/powerpoint/2010/main" val="2125877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OpenCV BW Sample</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2825988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Procedure</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fontScale="92500"/>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Toolchain</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We assume here you just did the procedure about building the cross compile </a:t>
            </a:r>
            <a:r>
              <a:rPr lang="en-GB" sz="2400" dirty="0" err="1">
                <a:latin typeface="Segoe UI" panose="020B0502040204020203" pitchFamily="34" charset="0"/>
                <a:ea typeface="Segoe UI" panose="020B0502040204020203" pitchFamily="34" charset="0"/>
                <a:cs typeface="Segoe UI" panose="020B0502040204020203" pitchFamily="34" charset="0"/>
              </a:rPr>
              <a:t>toolchain</a:t>
            </a:r>
            <a:r>
              <a:rPr lang="en-GB" sz="2400" dirty="0">
                <a:latin typeface="Segoe UI" panose="020B0502040204020203" pitchFamily="34" charset="0"/>
                <a:ea typeface="Segoe UI" panose="020B0502040204020203" pitchFamily="34" charset="0"/>
                <a:cs typeface="Segoe UI" panose="020B0502040204020203" pitchFamily="34" charset="0"/>
              </a:rPr>
              <a:t> and you are able to compile with ${CC} or ${CXX}.</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Source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Create </a:t>
            </a:r>
            <a:r>
              <a:rPr lang="en-GB" sz="2400" dirty="0">
                <a:latin typeface="Segoe UI" panose="020B0502040204020203" pitchFamily="34" charset="0"/>
                <a:ea typeface="Segoe UI" panose="020B0502040204020203" pitchFamily="34" charset="0"/>
                <a:cs typeface="Segoe UI" panose="020B0502040204020203" pitchFamily="34" charset="0"/>
              </a:rPr>
              <a:t>a </a:t>
            </a:r>
            <a:r>
              <a:rPr lang="en-GB" sz="2400" dirty="0" smtClean="0">
                <a:latin typeface="Segoe UI" panose="020B0502040204020203" pitchFamily="34" charset="0"/>
                <a:ea typeface="Segoe UI" panose="020B0502040204020203" pitchFamily="34" charset="0"/>
                <a:cs typeface="Segoe UI" panose="020B0502040204020203" pitchFamily="34" charset="0"/>
              </a:rPr>
              <a:t>file </a:t>
            </a:r>
            <a:r>
              <a:rPr lang="en-GB" sz="2400" dirty="0">
                <a:latin typeface="Segoe UI" panose="020B0502040204020203" pitchFamily="34" charset="0"/>
                <a:ea typeface="Segoe UI" panose="020B0502040204020203" pitchFamily="34" charset="0"/>
                <a:cs typeface="Segoe UI" panose="020B0502040204020203" pitchFamily="34" charset="0"/>
              </a:rPr>
              <a:t>named hellocv.cpp and copy/paste the code </a:t>
            </a:r>
            <a:r>
              <a:rPr lang="en-GB" sz="2400" dirty="0" smtClean="0">
                <a:latin typeface="Segoe UI" panose="020B0502040204020203" pitchFamily="34" charset="0"/>
                <a:ea typeface="Segoe UI" panose="020B0502040204020203" pitchFamily="34" charset="0"/>
                <a:cs typeface="Segoe UI" panose="020B0502040204020203" pitchFamily="34" charset="0"/>
              </a:rPr>
              <a:t>from the next slide. Save </a:t>
            </a:r>
            <a:r>
              <a:rPr lang="en-GB" sz="2400" dirty="0">
                <a:latin typeface="Segoe UI" panose="020B0502040204020203" pitchFamily="34" charset="0"/>
                <a:ea typeface="Segoe UI" panose="020B0502040204020203" pitchFamily="34" charset="0"/>
                <a:cs typeface="Segoe UI" panose="020B0502040204020203" pitchFamily="34" charset="0"/>
              </a:rPr>
              <a:t>the file.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This </a:t>
            </a:r>
            <a:r>
              <a:rPr lang="en-GB" sz="2400" dirty="0">
                <a:latin typeface="Segoe UI" panose="020B0502040204020203" pitchFamily="34" charset="0"/>
                <a:ea typeface="Segoe UI" panose="020B0502040204020203" pitchFamily="34" charset="0"/>
                <a:cs typeface="Segoe UI" panose="020B0502040204020203" pitchFamily="34" charset="0"/>
              </a:rPr>
              <a:t>piece of code comes from </a:t>
            </a:r>
            <a:r>
              <a:rPr lang="en-GB" sz="2400" dirty="0" err="1">
                <a:latin typeface="Segoe UI" panose="020B0502040204020203" pitchFamily="34" charset="0"/>
                <a:ea typeface="Segoe UI" panose="020B0502040204020203" pitchFamily="34" charset="0"/>
                <a:cs typeface="Segoe UI" panose="020B0502040204020203" pitchFamily="34" charset="0"/>
              </a:rPr>
              <a:t>OpenCV</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smtClean="0">
                <a:latin typeface="Segoe UI" panose="020B0502040204020203" pitchFamily="34" charset="0"/>
                <a:ea typeface="Segoe UI" panose="020B0502040204020203" pitchFamily="34" charset="0"/>
                <a:cs typeface="Segoe UI" panose="020B0502040204020203" pitchFamily="34" charset="0"/>
              </a:rPr>
              <a:t>Tutorials.</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We </a:t>
            </a:r>
            <a:r>
              <a:rPr lang="en-GB" sz="2400" dirty="0">
                <a:latin typeface="Segoe UI" panose="020B0502040204020203" pitchFamily="34" charset="0"/>
                <a:ea typeface="Segoe UI" panose="020B0502040204020203" pitchFamily="34" charset="0"/>
                <a:cs typeface="Segoe UI" panose="020B0502040204020203" pitchFamily="34" charset="0"/>
              </a:rPr>
              <a:t>encourage you to visit and read quickly all tutorials to have the best panorama view of what </a:t>
            </a:r>
            <a:r>
              <a:rPr lang="en-GB" sz="2400" dirty="0" err="1">
                <a:latin typeface="Segoe UI" panose="020B0502040204020203" pitchFamily="34" charset="0"/>
                <a:ea typeface="Segoe UI" panose="020B0502040204020203" pitchFamily="34" charset="0"/>
                <a:cs typeface="Segoe UI" panose="020B0502040204020203" pitchFamily="34" charset="0"/>
              </a:rPr>
              <a:t>OpenCV</a:t>
            </a:r>
            <a:r>
              <a:rPr lang="en-GB" sz="2400" dirty="0">
                <a:latin typeface="Segoe UI" panose="020B0502040204020203" pitchFamily="34" charset="0"/>
                <a:ea typeface="Segoe UI" panose="020B0502040204020203" pitchFamily="34" charset="0"/>
                <a:cs typeface="Segoe UI" panose="020B0502040204020203" pitchFamily="34" charset="0"/>
              </a:rPr>
              <a:t> can do for you.</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hlinkClick r:id="rId3"/>
              </a:rPr>
              <a:t>http://</a:t>
            </a:r>
            <a:r>
              <a:rPr lang="en-GB" sz="2400" dirty="0" smtClean="0">
                <a:latin typeface="Segoe UI" panose="020B0502040204020203" pitchFamily="34" charset="0"/>
                <a:ea typeface="Segoe UI" panose="020B0502040204020203" pitchFamily="34" charset="0"/>
                <a:cs typeface="Segoe UI" panose="020B0502040204020203" pitchFamily="34" charset="0"/>
                <a:hlinkClick r:id="rId3"/>
              </a:rPr>
              <a:t>docs.opencv.org/doc/tutorials/tutorials.html</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68520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Source Code</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pPr marL="0" indent="0">
              <a:buNone/>
            </a:pPr>
            <a:r>
              <a:rPr lang="fr-FR" sz="2400" dirty="0" smtClean="0">
                <a:latin typeface="Segoe UI" panose="020B0502040204020203" pitchFamily="34" charset="0"/>
                <a:ea typeface="Segoe UI" pitchFamily="34" charset="0"/>
                <a:cs typeface="Segoe UI" panose="020B0502040204020203" pitchFamily="34" charset="0"/>
              </a:rPr>
              <a:t>#</a:t>
            </a:r>
            <a:r>
              <a:rPr lang="fr-FR" sz="2400" dirty="0" err="1">
                <a:latin typeface="Segoe UI" panose="020B0502040204020203" pitchFamily="34" charset="0"/>
                <a:ea typeface="Segoe UI" panose="020B0502040204020203" pitchFamily="34" charset="0"/>
                <a:cs typeface="Segoe UI" panose="020B0502040204020203" pitchFamily="34" charset="0"/>
              </a:rPr>
              <a:t>include</a:t>
            </a:r>
            <a:r>
              <a:rPr lang="fr-FR" sz="2400" dirty="0">
                <a:latin typeface="Segoe UI" panose="020B0502040204020203" pitchFamily="34" charset="0"/>
                <a:ea typeface="Segoe UI" panose="020B0502040204020203" pitchFamily="34" charset="0"/>
                <a:cs typeface="Segoe UI" panose="020B0502040204020203" pitchFamily="34" charset="0"/>
              </a:rPr>
              <a:t> &lt;</a:t>
            </a:r>
            <a:r>
              <a:rPr lang="fr-FR" sz="2400" dirty="0" err="1">
                <a:latin typeface="Segoe UI" panose="020B0502040204020203" pitchFamily="34" charset="0"/>
                <a:ea typeface="Segoe UI" panose="020B0502040204020203" pitchFamily="34" charset="0"/>
                <a:cs typeface="Segoe UI" panose="020B0502040204020203" pitchFamily="34" charset="0"/>
              </a:rPr>
              <a:t>cv.h</a:t>
            </a:r>
            <a:r>
              <a:rPr lang="fr-FR" sz="2400" dirty="0">
                <a:latin typeface="Segoe UI" panose="020B0502040204020203" pitchFamily="34" charset="0"/>
                <a:ea typeface="Segoe UI" pitchFamily="34" charset="0"/>
                <a:cs typeface="Segoe UI" panose="020B0502040204020203" pitchFamily="34" charset="0"/>
              </a:rPr>
              <a:t>&gt;</a:t>
            </a:r>
          </a:p>
          <a:p>
            <a:pPr marL="0" indent="0">
              <a:buNone/>
            </a:pPr>
            <a:r>
              <a:rPr lang="fr-FR" sz="2400" dirty="0" smtClean="0">
                <a:latin typeface="Segoe UI" panose="020B0502040204020203" pitchFamily="34" charset="0"/>
                <a:ea typeface="Segoe UI" pitchFamily="34" charset="0"/>
                <a:cs typeface="Segoe UI" panose="020B0502040204020203" pitchFamily="34" charset="0"/>
              </a:rPr>
              <a:t>#</a:t>
            </a:r>
            <a:r>
              <a:rPr lang="fr-FR" sz="2400" dirty="0" err="1">
                <a:latin typeface="Segoe UI" panose="020B0502040204020203" pitchFamily="34" charset="0"/>
                <a:ea typeface="Segoe UI" panose="020B0502040204020203" pitchFamily="34" charset="0"/>
                <a:cs typeface="Segoe UI" panose="020B0502040204020203" pitchFamily="34" charset="0"/>
              </a:rPr>
              <a:t>include</a:t>
            </a:r>
            <a:r>
              <a:rPr lang="fr-FR" sz="2400" dirty="0">
                <a:latin typeface="Segoe UI" panose="020B0502040204020203" pitchFamily="34" charset="0"/>
                <a:ea typeface="Segoe UI" panose="020B0502040204020203" pitchFamily="34" charset="0"/>
                <a:cs typeface="Segoe UI" panose="020B0502040204020203" pitchFamily="34" charset="0"/>
              </a:rPr>
              <a:t> &lt;</a:t>
            </a:r>
            <a:r>
              <a:rPr lang="fr-FR" sz="2400" dirty="0" err="1">
                <a:latin typeface="Segoe UI" panose="020B0502040204020203" pitchFamily="34" charset="0"/>
                <a:ea typeface="Segoe UI" panose="020B0502040204020203" pitchFamily="34" charset="0"/>
                <a:cs typeface="Segoe UI" panose="020B0502040204020203" pitchFamily="34" charset="0"/>
              </a:rPr>
              <a:t>highgui.h</a:t>
            </a:r>
            <a:r>
              <a:rPr lang="fr-FR" sz="2400" dirty="0">
                <a:latin typeface="Segoe UI" panose="020B0502040204020203" pitchFamily="34" charset="0"/>
                <a:ea typeface="Segoe UI" pitchFamily="34" charset="0"/>
                <a:cs typeface="Segoe UI" panose="020B0502040204020203" pitchFamily="34" charset="0"/>
              </a:rPr>
              <a:t>&gt; </a:t>
            </a:r>
          </a:p>
          <a:p>
            <a:pPr marL="0" indent="0">
              <a:buNone/>
            </a:pPr>
            <a:endParaRPr lang="fr-FR" sz="2400" dirty="0">
              <a:latin typeface="Segoe UI" panose="020B0502040204020203" pitchFamily="34" charset="0"/>
              <a:ea typeface="Segoe UI" pitchFamily="34" charset="0"/>
              <a:cs typeface="Segoe UI" panose="020B0502040204020203" pitchFamily="34" charset="0"/>
            </a:endParaRPr>
          </a:p>
          <a:p>
            <a:pPr marL="0" indent="0">
              <a:buNone/>
            </a:pPr>
            <a:r>
              <a:rPr lang="fr-FR" sz="2400" dirty="0" err="1">
                <a:latin typeface="Segoe UI" panose="020B0502040204020203" pitchFamily="34" charset="0"/>
                <a:ea typeface="Segoe UI" panose="020B0502040204020203" pitchFamily="34" charset="0"/>
                <a:cs typeface="Segoe UI" panose="020B0502040204020203" pitchFamily="34" charset="0"/>
              </a:rPr>
              <a:t>using</a:t>
            </a:r>
            <a:r>
              <a:rPr lang="fr-FR" sz="2400" dirty="0">
                <a:latin typeface="Segoe UI" panose="020B0502040204020203" pitchFamily="34" charset="0"/>
                <a:ea typeface="Segoe UI" panose="020B0502040204020203" pitchFamily="34" charset="0"/>
                <a:cs typeface="Segoe UI" panose="020B0502040204020203" pitchFamily="34" charset="0"/>
              </a:rPr>
              <a:t> </a:t>
            </a:r>
            <a:r>
              <a:rPr lang="fr-FR" sz="2400" dirty="0" err="1">
                <a:latin typeface="Segoe UI" panose="020B0502040204020203" pitchFamily="34" charset="0"/>
                <a:ea typeface="Segoe UI" panose="020B0502040204020203" pitchFamily="34" charset="0"/>
                <a:cs typeface="Segoe UI" panose="020B0502040204020203" pitchFamily="34" charset="0"/>
              </a:rPr>
              <a:t>namespace</a:t>
            </a:r>
            <a:r>
              <a:rPr lang="fr-FR" sz="2400" dirty="0">
                <a:latin typeface="Segoe UI" panose="020B0502040204020203" pitchFamily="34" charset="0"/>
                <a:ea typeface="Segoe UI" pitchFamily="34" charset="0"/>
                <a:cs typeface="Segoe UI" panose="020B0502040204020203" pitchFamily="34" charset="0"/>
              </a:rPr>
              <a:t> cv;</a:t>
            </a:r>
          </a:p>
          <a:p>
            <a:pPr marL="0" indent="0">
              <a:buNone/>
            </a:pPr>
            <a:endParaRPr lang="fr-FR" sz="2400" dirty="0">
              <a:latin typeface="Segoe UI" panose="020B0502040204020203" pitchFamily="34" charset="0"/>
              <a:ea typeface="Segoe UI" pitchFamily="34" charset="0"/>
              <a:cs typeface="Segoe UI" panose="020B0502040204020203" pitchFamily="34" charset="0"/>
            </a:endParaRPr>
          </a:p>
          <a:p>
            <a:pPr marL="0" indent="0">
              <a:buNone/>
            </a:pPr>
            <a:r>
              <a:rPr lang="fr-FR" sz="2400" dirty="0" err="1" smtClean="0">
                <a:latin typeface="Segoe UI" panose="020B0502040204020203" pitchFamily="34" charset="0"/>
                <a:ea typeface="Segoe UI" panose="020B0502040204020203" pitchFamily="34" charset="0"/>
                <a:cs typeface="Segoe UI" panose="020B0502040204020203" pitchFamily="34" charset="0"/>
              </a:rPr>
              <a:t>int</a:t>
            </a:r>
            <a:r>
              <a:rPr lang="fr-FR" sz="2400" dirty="0" smtClean="0">
                <a:latin typeface="Segoe UI" panose="020B0502040204020203" pitchFamily="34" charset="0"/>
                <a:ea typeface="Segoe UI" panose="020B0502040204020203" pitchFamily="34" charset="0"/>
                <a:cs typeface="Segoe UI" panose="020B0502040204020203" pitchFamily="34" charset="0"/>
              </a:rPr>
              <a:t> </a:t>
            </a:r>
            <a:r>
              <a:rPr lang="fr-FR" sz="2400" dirty="0">
                <a:latin typeface="Segoe UI" panose="020B0502040204020203" pitchFamily="34" charset="0"/>
                <a:ea typeface="Segoe UI" panose="020B0502040204020203" pitchFamily="34" charset="0"/>
                <a:cs typeface="Segoe UI" panose="020B0502040204020203" pitchFamily="34" charset="0"/>
              </a:rPr>
              <a:t>main( </a:t>
            </a:r>
            <a:r>
              <a:rPr lang="fr-FR" sz="2400" dirty="0" err="1">
                <a:latin typeface="Segoe UI" panose="020B0502040204020203" pitchFamily="34" charset="0"/>
                <a:ea typeface="Segoe UI" panose="020B0502040204020203" pitchFamily="34" charset="0"/>
                <a:cs typeface="Segoe UI" panose="020B0502040204020203" pitchFamily="34" charset="0"/>
              </a:rPr>
              <a:t>int</a:t>
            </a:r>
            <a:r>
              <a:rPr lang="fr-FR" sz="2400" dirty="0">
                <a:latin typeface="Segoe UI" panose="020B0502040204020203" pitchFamily="34" charset="0"/>
                <a:ea typeface="Segoe UI" panose="020B0502040204020203" pitchFamily="34" charset="0"/>
                <a:cs typeface="Segoe UI" panose="020B0502040204020203" pitchFamily="34" charset="0"/>
              </a:rPr>
              <a:t> </a:t>
            </a:r>
            <a:r>
              <a:rPr lang="fr-FR" sz="2400" dirty="0" err="1">
                <a:latin typeface="Segoe UI" panose="020B0502040204020203" pitchFamily="34" charset="0"/>
                <a:ea typeface="Segoe UI" panose="020B0502040204020203" pitchFamily="34" charset="0"/>
                <a:cs typeface="Segoe UI" panose="020B0502040204020203" pitchFamily="34" charset="0"/>
              </a:rPr>
              <a:t>argc</a:t>
            </a:r>
            <a:r>
              <a:rPr lang="fr-FR" sz="2400" dirty="0">
                <a:latin typeface="Segoe UI" panose="020B0502040204020203" pitchFamily="34" charset="0"/>
                <a:ea typeface="Segoe UI" panose="020B0502040204020203" pitchFamily="34" charset="0"/>
                <a:cs typeface="Segoe UI" panose="020B0502040204020203" pitchFamily="34" charset="0"/>
              </a:rPr>
              <a:t>, char** </a:t>
            </a:r>
            <a:r>
              <a:rPr lang="fr-FR" sz="2400" dirty="0" err="1">
                <a:latin typeface="Segoe UI" panose="020B0502040204020203" pitchFamily="34" charset="0"/>
                <a:ea typeface="Segoe UI" panose="020B0502040204020203" pitchFamily="34" charset="0"/>
                <a:cs typeface="Segoe UI" panose="020B0502040204020203" pitchFamily="34" charset="0"/>
              </a:rPr>
              <a:t>argv</a:t>
            </a:r>
            <a:r>
              <a:rPr lang="fr-FR" sz="2400" dirty="0">
                <a:latin typeface="Segoe UI" panose="020B0502040204020203" pitchFamily="34" charset="0"/>
                <a:ea typeface="Segoe UI" pitchFamily="34" charset="0"/>
                <a:cs typeface="Segoe UI" panose="020B0502040204020203" pitchFamily="34" charset="0"/>
              </a:rPr>
              <a:t> ) </a:t>
            </a:r>
          </a:p>
          <a:p>
            <a:pPr marL="0" indent="0">
              <a:buNone/>
            </a:pPr>
            <a:r>
              <a:rPr lang="fr-FR" sz="2400" dirty="0">
                <a:latin typeface="Segoe UI" panose="020B0502040204020203" pitchFamily="34" charset="0"/>
                <a:ea typeface="Segoe UI" pitchFamily="34" charset="0"/>
                <a:cs typeface="Segoe UI" panose="020B0502040204020203" pitchFamily="34" charset="0"/>
              </a:rPr>
              <a:t>{ </a:t>
            </a:r>
          </a:p>
          <a:p>
            <a:pPr marL="0" indent="0">
              <a:buNone/>
            </a:pPr>
            <a:r>
              <a:rPr lang="fr-FR" sz="2400" dirty="0">
                <a:latin typeface="Segoe UI" panose="020B0502040204020203" pitchFamily="34" charset="0"/>
                <a:ea typeface="Segoe UI" pitchFamily="34" charset="0"/>
                <a:cs typeface="Segoe UI" panose="020B0502040204020203" pitchFamily="34" charset="0"/>
              </a:rPr>
              <a:t>	char* </a:t>
            </a:r>
            <a:r>
              <a:rPr lang="fr-FR" sz="2400" dirty="0" err="1">
                <a:latin typeface="Segoe UI" panose="020B0502040204020203" pitchFamily="34" charset="0"/>
                <a:ea typeface="Segoe UI" panose="020B0502040204020203" pitchFamily="34" charset="0"/>
                <a:cs typeface="Segoe UI" panose="020B0502040204020203" pitchFamily="34" charset="0"/>
              </a:rPr>
              <a:t>imageName</a:t>
            </a:r>
            <a:r>
              <a:rPr lang="fr-FR" sz="2400" dirty="0">
                <a:latin typeface="Segoe UI" panose="020B0502040204020203" pitchFamily="34" charset="0"/>
                <a:ea typeface="Segoe UI" panose="020B0502040204020203" pitchFamily="34" charset="0"/>
                <a:cs typeface="Segoe UI" panose="020B0502040204020203" pitchFamily="34" charset="0"/>
              </a:rPr>
              <a:t> = </a:t>
            </a:r>
            <a:r>
              <a:rPr lang="fr-FR" sz="2400" dirty="0" err="1">
                <a:latin typeface="Segoe UI" panose="020B0502040204020203" pitchFamily="34" charset="0"/>
                <a:ea typeface="Segoe UI" panose="020B0502040204020203" pitchFamily="34" charset="0"/>
                <a:cs typeface="Segoe UI" panose="020B0502040204020203" pitchFamily="34" charset="0"/>
              </a:rPr>
              <a:t>argv</a:t>
            </a:r>
            <a:r>
              <a:rPr lang="fr-FR" sz="2400" dirty="0">
                <a:latin typeface="Segoe UI" panose="020B0502040204020203" pitchFamily="34" charset="0"/>
                <a:ea typeface="Segoe UI" pitchFamily="34" charset="0"/>
                <a:cs typeface="Segoe UI" panose="020B0502040204020203" pitchFamily="34" charset="0"/>
              </a:rPr>
              <a:t>[1]; </a:t>
            </a:r>
          </a:p>
          <a:p>
            <a:pPr marL="0" indent="0">
              <a:buNone/>
            </a:pPr>
            <a:r>
              <a:rPr lang="fr-FR" sz="2400" dirty="0">
                <a:latin typeface="Segoe UI" panose="020B0502040204020203" pitchFamily="34" charset="0"/>
                <a:ea typeface="Segoe UI" pitchFamily="34" charset="0"/>
                <a:cs typeface="Segoe UI" panose="020B0502040204020203" pitchFamily="34" charset="0"/>
              </a:rPr>
              <a:t>	Mat image; image = </a:t>
            </a:r>
            <a:r>
              <a:rPr lang="fr-FR" sz="2400" dirty="0" err="1">
                <a:latin typeface="Segoe UI" panose="020B0502040204020203" pitchFamily="34" charset="0"/>
                <a:ea typeface="Segoe UI" panose="020B0502040204020203" pitchFamily="34" charset="0"/>
                <a:cs typeface="Segoe UI" panose="020B0502040204020203" pitchFamily="34" charset="0"/>
              </a:rPr>
              <a:t>imread</a:t>
            </a:r>
            <a:r>
              <a:rPr lang="fr-FR" sz="2400" dirty="0">
                <a:latin typeface="Segoe UI" panose="020B0502040204020203" pitchFamily="34" charset="0"/>
                <a:ea typeface="Segoe UI" panose="020B0502040204020203" pitchFamily="34" charset="0"/>
                <a:cs typeface="Segoe UI" panose="020B0502040204020203" pitchFamily="34" charset="0"/>
              </a:rPr>
              <a:t>( </a:t>
            </a:r>
            <a:r>
              <a:rPr lang="fr-FR" sz="2400" dirty="0" err="1">
                <a:latin typeface="Segoe UI" panose="020B0502040204020203" pitchFamily="34" charset="0"/>
                <a:ea typeface="Segoe UI" panose="020B0502040204020203" pitchFamily="34" charset="0"/>
                <a:cs typeface="Segoe UI" panose="020B0502040204020203" pitchFamily="34" charset="0"/>
              </a:rPr>
              <a:t>imageName</a:t>
            </a:r>
            <a:r>
              <a:rPr lang="fr-FR" sz="2400" dirty="0">
                <a:latin typeface="Segoe UI" panose="020B0502040204020203" pitchFamily="34" charset="0"/>
                <a:ea typeface="Segoe UI" pitchFamily="34" charset="0"/>
                <a:cs typeface="Segoe UI" panose="020B0502040204020203" pitchFamily="34" charset="0"/>
              </a:rPr>
              <a:t>, 1 ); </a:t>
            </a:r>
          </a:p>
          <a:p>
            <a:pPr marL="0" indent="0">
              <a:buNone/>
            </a:pPr>
            <a:endParaRPr lang="fr-FR" sz="2400" dirty="0">
              <a:latin typeface="Segoe UI" panose="020B0502040204020203" pitchFamily="34" charset="0"/>
              <a:ea typeface="Segoe UI" pitchFamily="34" charset="0"/>
              <a:cs typeface="Segoe UI" panose="020B0502040204020203" pitchFamily="34" charset="0"/>
            </a:endParaRPr>
          </a:p>
          <a:p>
            <a:pPr marL="0" indent="0">
              <a:buNone/>
            </a:pPr>
            <a:r>
              <a:rPr lang="fr-FR" sz="2400" dirty="0">
                <a:latin typeface="Segoe UI" panose="020B0502040204020203" pitchFamily="34" charset="0"/>
                <a:ea typeface="Segoe UI" pitchFamily="34" charset="0"/>
                <a:cs typeface="Segoe UI" panose="020B0502040204020203" pitchFamily="34" charset="0"/>
              </a:rPr>
              <a:t>	if( </a:t>
            </a:r>
            <a:r>
              <a:rPr lang="fr-FR" sz="2400" dirty="0" err="1">
                <a:latin typeface="Segoe UI" panose="020B0502040204020203" pitchFamily="34" charset="0"/>
                <a:ea typeface="Segoe UI" panose="020B0502040204020203" pitchFamily="34" charset="0"/>
                <a:cs typeface="Segoe UI" panose="020B0502040204020203" pitchFamily="34" charset="0"/>
              </a:rPr>
              <a:t>argc</a:t>
            </a:r>
            <a:r>
              <a:rPr lang="fr-FR" sz="2400" dirty="0">
                <a:latin typeface="Segoe UI" panose="020B0502040204020203" pitchFamily="34" charset="0"/>
                <a:ea typeface="Segoe UI" panose="020B0502040204020203" pitchFamily="34" charset="0"/>
                <a:cs typeface="Segoe UI" panose="020B0502040204020203" pitchFamily="34" charset="0"/>
              </a:rPr>
              <a:t> != 2 || !</a:t>
            </a:r>
            <a:r>
              <a:rPr lang="fr-FR" sz="2400" dirty="0" err="1">
                <a:latin typeface="Segoe UI" panose="020B0502040204020203" pitchFamily="34" charset="0"/>
                <a:ea typeface="Segoe UI" panose="020B0502040204020203" pitchFamily="34" charset="0"/>
                <a:cs typeface="Segoe UI" panose="020B0502040204020203" pitchFamily="34" charset="0"/>
              </a:rPr>
              <a:t>image.data</a:t>
            </a:r>
            <a:r>
              <a:rPr lang="fr-FR" sz="2400" dirty="0">
                <a:latin typeface="Segoe UI" panose="020B0502040204020203" pitchFamily="34" charset="0"/>
                <a:ea typeface="Segoe UI" panose="020B0502040204020203" pitchFamily="34" charset="0"/>
                <a:cs typeface="Segoe UI" panose="020B0502040204020203" pitchFamily="34" charset="0"/>
              </a:rPr>
              <a:t> ) { </a:t>
            </a:r>
            <a:r>
              <a:rPr lang="fr-FR" sz="2400" dirty="0" err="1">
                <a:latin typeface="Segoe UI" panose="020B0502040204020203" pitchFamily="34" charset="0"/>
                <a:ea typeface="Segoe UI" panose="020B0502040204020203" pitchFamily="34" charset="0"/>
                <a:cs typeface="Segoe UI" panose="020B0502040204020203" pitchFamily="34" charset="0"/>
              </a:rPr>
              <a:t>printf</a:t>
            </a:r>
            <a:r>
              <a:rPr lang="fr-FR" sz="2400" dirty="0">
                <a:latin typeface="Segoe UI" panose="020B0502040204020203" pitchFamily="34" charset="0"/>
                <a:ea typeface="Segoe UI" pitchFamily="34" charset="0"/>
                <a:cs typeface="Segoe UI" panose="020B0502040204020203" pitchFamily="34" charset="0"/>
              </a:rPr>
              <a:t>( " No image data \n " ); return -1; } </a:t>
            </a:r>
          </a:p>
          <a:p>
            <a:pPr marL="0" indent="0">
              <a:buNone/>
            </a:pPr>
            <a:endParaRPr lang="fr-FR" sz="2400" dirty="0">
              <a:latin typeface="Segoe UI" panose="020B0502040204020203" pitchFamily="34" charset="0"/>
              <a:ea typeface="Segoe UI" pitchFamily="34" charset="0"/>
              <a:cs typeface="Segoe UI" panose="020B0502040204020203" pitchFamily="34" charset="0"/>
            </a:endParaRPr>
          </a:p>
          <a:p>
            <a:pPr marL="0" indent="0">
              <a:buNone/>
            </a:pPr>
            <a:r>
              <a:rPr lang="fr-FR" sz="2400" dirty="0">
                <a:latin typeface="Segoe UI" panose="020B0502040204020203" pitchFamily="34" charset="0"/>
                <a:ea typeface="Segoe UI" pitchFamily="34" charset="0"/>
                <a:cs typeface="Segoe UI" panose="020B0502040204020203" pitchFamily="34" charset="0"/>
              </a:rPr>
              <a:t>	Mat </a:t>
            </a:r>
            <a:r>
              <a:rPr lang="fr-FR" sz="2400" dirty="0" err="1">
                <a:latin typeface="Segoe UI" panose="020B0502040204020203" pitchFamily="34" charset="0"/>
                <a:ea typeface="Segoe UI" panose="020B0502040204020203" pitchFamily="34" charset="0"/>
                <a:cs typeface="Segoe UI" panose="020B0502040204020203" pitchFamily="34" charset="0"/>
              </a:rPr>
              <a:t>gray_image</a:t>
            </a:r>
            <a:r>
              <a:rPr lang="fr-FR" sz="2400" dirty="0">
                <a:latin typeface="Segoe UI" panose="020B0502040204020203" pitchFamily="34" charset="0"/>
                <a:ea typeface="Segoe UI" pitchFamily="34" charset="0"/>
                <a:cs typeface="Segoe UI" panose="020B0502040204020203" pitchFamily="34" charset="0"/>
              </a:rPr>
              <a:t>; </a:t>
            </a:r>
          </a:p>
          <a:p>
            <a:pPr marL="0" indent="0">
              <a:buNone/>
            </a:pP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anose="020B0502040204020203" pitchFamily="34" charset="0"/>
                <a:cs typeface="Segoe UI" panose="020B0502040204020203" pitchFamily="34" charset="0"/>
              </a:rPr>
              <a:t>cvtColor</a:t>
            </a:r>
            <a:r>
              <a:rPr lang="fr-FR" sz="2400" dirty="0">
                <a:latin typeface="Segoe UI" panose="020B0502040204020203" pitchFamily="34" charset="0"/>
                <a:ea typeface="Segoe UI" panose="020B0502040204020203" pitchFamily="34" charset="0"/>
                <a:cs typeface="Segoe UI" panose="020B0502040204020203" pitchFamily="34" charset="0"/>
              </a:rPr>
              <a:t>( image, </a:t>
            </a:r>
            <a:r>
              <a:rPr lang="fr-FR" sz="2400" dirty="0" err="1">
                <a:latin typeface="Segoe UI" panose="020B0502040204020203" pitchFamily="34" charset="0"/>
                <a:ea typeface="Segoe UI" panose="020B0502040204020203" pitchFamily="34" charset="0"/>
                <a:cs typeface="Segoe UI" panose="020B0502040204020203" pitchFamily="34" charset="0"/>
              </a:rPr>
              <a:t>gray_image</a:t>
            </a:r>
            <a:r>
              <a:rPr lang="fr-FR" sz="2400" dirty="0">
                <a:latin typeface="Segoe UI" panose="020B0502040204020203" pitchFamily="34" charset="0"/>
                <a:ea typeface="Segoe UI" pitchFamily="34" charset="0"/>
                <a:cs typeface="Segoe UI" panose="020B0502040204020203" pitchFamily="34" charset="0"/>
              </a:rPr>
              <a:t>, CV_BGR2GRAY ); </a:t>
            </a:r>
          </a:p>
          <a:p>
            <a:pPr marL="0" indent="0">
              <a:buNone/>
            </a:pPr>
            <a:r>
              <a:rPr lang="fr-FR" sz="2400" dirty="0">
                <a:latin typeface="Segoe UI" panose="020B0502040204020203" pitchFamily="34" charset="0"/>
                <a:ea typeface="Segoe UI" pitchFamily="34" charset="0"/>
                <a:cs typeface="Segoe UI" panose="020B0502040204020203" pitchFamily="34" charset="0"/>
              </a:rPr>
              <a:t>	</a:t>
            </a:r>
            <a:r>
              <a:rPr lang="fr-FR" sz="2400" dirty="0" err="1">
                <a:latin typeface="Segoe UI" panose="020B0502040204020203" pitchFamily="34" charset="0"/>
                <a:ea typeface="Segoe UI" panose="020B0502040204020203" pitchFamily="34" charset="0"/>
                <a:cs typeface="Segoe UI" panose="020B0502040204020203" pitchFamily="34" charset="0"/>
              </a:rPr>
              <a:t>imwrite</a:t>
            </a:r>
            <a:r>
              <a:rPr lang="fr-FR" sz="2400" dirty="0">
                <a:latin typeface="Segoe UI" panose="020B0502040204020203" pitchFamily="34" charset="0"/>
                <a:ea typeface="Segoe UI" panose="020B0502040204020203" pitchFamily="34" charset="0"/>
                <a:cs typeface="Segoe UI" panose="020B0502040204020203" pitchFamily="34" charset="0"/>
              </a:rPr>
              <a:t>( “reslut.jpg", </a:t>
            </a:r>
            <a:r>
              <a:rPr lang="fr-FR" sz="2400" dirty="0" err="1">
                <a:latin typeface="Segoe UI" panose="020B0502040204020203" pitchFamily="34" charset="0"/>
                <a:ea typeface="Segoe UI" panose="020B0502040204020203" pitchFamily="34" charset="0"/>
                <a:cs typeface="Segoe UI" panose="020B0502040204020203" pitchFamily="34" charset="0"/>
              </a:rPr>
              <a:t>gray_image</a:t>
            </a:r>
            <a:r>
              <a:rPr lang="fr-FR" sz="2400" dirty="0">
                <a:latin typeface="Segoe UI" panose="020B0502040204020203" pitchFamily="34" charset="0"/>
                <a:ea typeface="Segoe UI" pitchFamily="34" charset="0"/>
                <a:cs typeface="Segoe UI" panose="020B0502040204020203" pitchFamily="34" charset="0"/>
              </a:rPr>
              <a:t> );</a:t>
            </a:r>
          </a:p>
          <a:p>
            <a:pPr marL="0" indent="0">
              <a:buNone/>
            </a:pPr>
            <a:r>
              <a:rPr lang="fr-FR" sz="2400" dirty="0">
                <a:latin typeface="Segoe UI" panose="020B0502040204020203" pitchFamily="34" charset="0"/>
                <a:ea typeface="Segoe UI" pitchFamily="34" charset="0"/>
                <a:cs typeface="Segoe UI" panose="020B0502040204020203" pitchFamily="34" charset="0"/>
              </a:rPr>
              <a:t>	return 0;</a:t>
            </a:r>
          </a:p>
          <a:p>
            <a:pPr marL="0" indent="0">
              <a:buNone/>
            </a:pPr>
            <a:r>
              <a:rPr lang="fr-FR" sz="2400" dirty="0">
                <a:latin typeface="Segoe UI" panose="020B0502040204020203" pitchFamily="34" charset="0"/>
                <a:ea typeface="Segoe UI" pitchFamily="34" charset="0"/>
                <a:cs typeface="Segoe UI" panose="020B0502040204020203" pitchFamily="34" charset="0"/>
              </a:rPr>
              <a:t>} </a:t>
            </a:r>
          </a:p>
        </p:txBody>
      </p:sp>
    </p:spTree>
    <p:extLst>
      <p:ext uri="{BB962C8B-B14F-4D97-AF65-F5344CB8AC3E}">
        <p14:creationId xmlns:p14="http://schemas.microsoft.com/office/powerpoint/2010/main" val="3134271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Compiling</a:t>
            </a:r>
            <a:r>
              <a:rPr lang="fr-FR" dirty="0" smtClean="0">
                <a:solidFill>
                  <a:schemeClr val="tx1">
                    <a:lumMod val="75000"/>
                    <a:lumOff val="25000"/>
                  </a:schemeClr>
                </a:solidFill>
              </a:rPr>
              <a:t> and </a:t>
            </a:r>
            <a:r>
              <a:rPr lang="fr-FR" dirty="0" err="1" smtClean="0">
                <a:solidFill>
                  <a:schemeClr val="tx1">
                    <a:lumMod val="75000"/>
                    <a:lumOff val="25000"/>
                  </a:schemeClr>
                </a:solidFill>
              </a:rPr>
              <a:t>linking</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fontScale="92500"/>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Compile for Galileo</a:t>
            </a:r>
          </a:p>
          <a:p>
            <a:pPr marL="0" indent="0">
              <a:buNone/>
            </a:pPr>
            <a:r>
              <a:rPr lang="en-GB" sz="2400" dirty="0" smtClean="0">
                <a:latin typeface="Segoe UI" panose="020B0502040204020203" pitchFamily="34" charset="0"/>
                <a:ea typeface="Segoe UI" pitchFamily="34" charset="0"/>
                <a:cs typeface="Segoe UI" panose="020B0502040204020203" pitchFamily="34" charset="0"/>
              </a:rPr>
              <a:t>Compile </a:t>
            </a:r>
            <a:r>
              <a:rPr lang="en-GB" sz="2400" dirty="0">
                <a:latin typeface="Segoe UI" panose="020B0502040204020203" pitchFamily="34" charset="0"/>
                <a:ea typeface="Segoe UI" pitchFamily="34" charset="0"/>
                <a:cs typeface="Segoe UI" panose="020B0502040204020203" pitchFamily="34" charset="0"/>
              </a:rPr>
              <a:t>and link your program with the following command:</a:t>
            </a:r>
          </a:p>
          <a:p>
            <a:pPr marL="0" indent="0">
              <a:buNone/>
            </a:pPr>
            <a:r>
              <a:rPr lang="en-GB" sz="2400" dirty="0">
                <a:latin typeface="Segoe UI" panose="020B0502040204020203" pitchFamily="34" charset="0"/>
                <a:ea typeface="Segoe UI" pitchFamily="34" charset="0"/>
                <a:cs typeface="Segoe UI" panose="020B0502040204020203" pitchFamily="34" charset="0"/>
              </a:rPr>
              <a:t>${CXX}  hellocv.cpp `</a:t>
            </a:r>
            <a:r>
              <a:rPr lang="en-GB" sz="2400" dirty="0" err="1">
                <a:latin typeface="Segoe UI" panose="020B0502040204020203" pitchFamily="34" charset="0"/>
                <a:ea typeface="Segoe UI" pitchFamily="34" charset="0"/>
                <a:cs typeface="Segoe UI" panose="020B0502040204020203" pitchFamily="34" charset="0"/>
              </a:rPr>
              <a:t>pkg-config</a:t>
            </a:r>
            <a:r>
              <a:rPr lang="en-GB" sz="2400" dirty="0">
                <a:latin typeface="Segoe UI" panose="020B0502040204020203" pitchFamily="34" charset="0"/>
                <a:ea typeface="Segoe UI" pitchFamily="34" charset="0"/>
                <a:cs typeface="Segoe UI" panose="020B0502040204020203" pitchFamily="34" charset="0"/>
              </a:rPr>
              <a:t> </a:t>
            </a:r>
            <a:r>
              <a:rPr lang="en-GB" sz="2400" dirty="0" err="1">
                <a:latin typeface="Segoe UI" panose="020B0502040204020203" pitchFamily="34" charset="0"/>
                <a:ea typeface="Segoe UI" pitchFamily="34" charset="0"/>
                <a:cs typeface="Segoe UI" panose="020B0502040204020203" pitchFamily="34" charset="0"/>
              </a:rPr>
              <a:t>opencv</a:t>
            </a:r>
            <a:r>
              <a:rPr lang="en-GB" sz="2400" dirty="0">
                <a:latin typeface="Segoe UI" panose="020B0502040204020203" pitchFamily="34" charset="0"/>
                <a:ea typeface="Segoe UI" pitchFamily="34" charset="0"/>
                <a:cs typeface="Segoe UI" panose="020B0502040204020203" pitchFamily="34" charset="0"/>
              </a:rPr>
              <a:t>  --</a:t>
            </a:r>
            <a:r>
              <a:rPr lang="en-GB" sz="2400" dirty="0" err="1">
                <a:latin typeface="Segoe UI" panose="020B0502040204020203" pitchFamily="34" charset="0"/>
                <a:ea typeface="Segoe UI" pitchFamily="34" charset="0"/>
                <a:cs typeface="Segoe UI" panose="020B0502040204020203" pitchFamily="34" charset="0"/>
              </a:rPr>
              <a:t>cflags</a:t>
            </a:r>
            <a:r>
              <a:rPr lang="en-GB" sz="2400" dirty="0">
                <a:latin typeface="Segoe UI" panose="020B0502040204020203" pitchFamily="34" charset="0"/>
                <a:ea typeface="Segoe UI" pitchFamily="34" charset="0"/>
                <a:cs typeface="Segoe UI" panose="020B0502040204020203" pitchFamily="34" charset="0"/>
              </a:rPr>
              <a:t> --libs` -o </a:t>
            </a:r>
            <a:r>
              <a:rPr lang="en-GB" sz="2400" dirty="0" err="1">
                <a:latin typeface="Segoe UI" panose="020B0502040204020203" pitchFamily="34" charset="0"/>
                <a:ea typeface="Segoe UI" pitchFamily="34" charset="0"/>
                <a:cs typeface="Segoe UI" panose="020B0502040204020203" pitchFamily="34" charset="0"/>
              </a:rPr>
              <a:t>hellocv</a:t>
            </a:r>
            <a:endParaRPr lang="en-GB" sz="2400" dirty="0">
              <a:latin typeface="Segoe UI" panose="020B0502040204020203" pitchFamily="34" charset="0"/>
              <a:ea typeface="Segoe UI" pitchFamily="34" charset="0"/>
              <a:cs typeface="Segoe UI" panose="020B0502040204020203" pitchFamily="34" charset="0"/>
            </a:endParaRPr>
          </a:p>
          <a:p>
            <a:pPr marL="0" indent="0">
              <a:buNone/>
            </a:pPr>
            <a:endParaRPr lang="en-GB" sz="2400" dirty="0" smtClean="0">
              <a:latin typeface="Segoe UI" panose="020B0502040204020203" pitchFamily="34" charset="0"/>
              <a:ea typeface="Segoe UI" pitchFamily="34" charset="0"/>
              <a:cs typeface="Segoe UI" panose="020B0502040204020203" pitchFamily="34" charset="0"/>
            </a:endParaRPr>
          </a:p>
          <a:p>
            <a:pPr marL="0" indent="0">
              <a:buNone/>
            </a:pPr>
            <a:r>
              <a:rPr lang="en-US" sz="2400" dirty="0" smtClean="0">
                <a:solidFill>
                  <a:srgbClr val="00518E"/>
                </a:solidFill>
                <a:latin typeface="Segoe UI Semibold" pitchFamily="34" charset="0"/>
                <a:ea typeface="Segoe UI" pitchFamily="34" charset="0"/>
                <a:cs typeface="Segoe UI" pitchFamily="34" charset="0"/>
              </a:rPr>
              <a:t>Can’t execute the binary locally</a:t>
            </a:r>
            <a:endParaRPr lang="en-GB" sz="2400" dirty="0">
              <a:latin typeface="Segoe UI" panose="020B0502040204020203" pitchFamily="34" charset="0"/>
              <a:ea typeface="Segoe UI" pitchFamily="34" charset="0"/>
              <a:cs typeface="Segoe UI" panose="020B0502040204020203" pitchFamily="34" charset="0"/>
            </a:endParaRPr>
          </a:p>
          <a:p>
            <a:pPr marL="0" indent="0">
              <a:buNone/>
            </a:pPr>
            <a:r>
              <a:rPr lang="en-GB" sz="2400" dirty="0">
                <a:latin typeface="Segoe UI" panose="020B0502040204020203" pitchFamily="34" charset="0"/>
                <a:ea typeface="Segoe UI" pitchFamily="34" charset="0"/>
                <a:cs typeface="Segoe UI" panose="020B0502040204020203" pitchFamily="34" charset="0"/>
              </a:rPr>
              <a:t>You cannot run your program </a:t>
            </a:r>
            <a:r>
              <a:rPr lang="en-GB" sz="2400" dirty="0" smtClean="0">
                <a:latin typeface="Segoe UI" panose="020B0502040204020203" pitchFamily="34" charset="0"/>
                <a:ea typeface="Segoe UI" pitchFamily="34" charset="0"/>
                <a:cs typeface="Segoe UI" panose="020B0502040204020203" pitchFamily="34" charset="0"/>
              </a:rPr>
              <a:t>on your workstation as </a:t>
            </a:r>
            <a:r>
              <a:rPr lang="en-GB" sz="2400" dirty="0">
                <a:latin typeface="Segoe UI" panose="020B0502040204020203" pitchFamily="34" charset="0"/>
                <a:ea typeface="Segoe UI" pitchFamily="34" charset="0"/>
                <a:cs typeface="Segoe UI" panose="020B0502040204020203" pitchFamily="34" charset="0"/>
              </a:rPr>
              <a:t>it is not compatible with your </a:t>
            </a:r>
            <a:r>
              <a:rPr lang="en-GB" sz="2400" dirty="0" smtClean="0">
                <a:latin typeface="Segoe UI" panose="020B0502040204020203" pitchFamily="34" charset="0"/>
                <a:ea typeface="Segoe UI" pitchFamily="34" charset="0"/>
                <a:cs typeface="Segoe UI" panose="020B0502040204020203" pitchFamily="34" charset="0"/>
              </a:rPr>
              <a:t>OS : </a:t>
            </a:r>
            <a:r>
              <a:rPr lang="en-GB" sz="2400" dirty="0">
                <a:latin typeface="Segoe UI" panose="020B0502040204020203" pitchFamily="34" charset="0"/>
                <a:ea typeface="Segoe UI" pitchFamily="34" charset="0"/>
                <a:cs typeface="Segoe UI" panose="020B0502040204020203" pitchFamily="34" charset="0"/>
              </a:rPr>
              <a:t>l</a:t>
            </a:r>
            <a:r>
              <a:rPr lang="en-GB" sz="2400" dirty="0" smtClean="0">
                <a:latin typeface="Segoe UI" panose="020B0502040204020203" pitchFamily="34" charset="0"/>
                <a:ea typeface="Segoe UI" pitchFamily="34" charset="0"/>
                <a:cs typeface="Segoe UI" panose="020B0502040204020203" pitchFamily="34" charset="0"/>
              </a:rPr>
              <a:t>ibraries </a:t>
            </a:r>
            <a:r>
              <a:rPr lang="en-GB" sz="2400" dirty="0">
                <a:latin typeface="Segoe UI" panose="020B0502040204020203" pitchFamily="34" charset="0"/>
                <a:ea typeface="Segoe UI" pitchFamily="34" charset="0"/>
                <a:cs typeface="Segoe UI" panose="020B0502040204020203" pitchFamily="34" charset="0"/>
              </a:rPr>
              <a:t>are linked as if they were on your </a:t>
            </a:r>
            <a:r>
              <a:rPr lang="en-GB" sz="2400" dirty="0" smtClean="0">
                <a:latin typeface="Segoe UI" panose="020B0502040204020203" pitchFamily="34" charset="0"/>
                <a:ea typeface="Segoe UI" pitchFamily="34" charset="0"/>
                <a:cs typeface="Segoe UI" panose="020B0502040204020203" pitchFamily="34" charset="0"/>
              </a:rPr>
              <a:t>board, not the way they are in your OS.</a:t>
            </a:r>
            <a:endParaRPr lang="en-GB" sz="2400" dirty="0">
              <a:latin typeface="Segoe UI" panose="020B0502040204020203" pitchFamily="34" charset="0"/>
              <a:ea typeface="Segoe UI"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itchFamily="34" charset="0"/>
                <a:cs typeface="Segoe UI" panose="020B0502040204020203" pitchFamily="34" charset="0"/>
              </a:rPr>
              <a:t>Try : </a:t>
            </a:r>
            <a:r>
              <a:rPr lang="en-GB" sz="2400" dirty="0" err="1">
                <a:latin typeface="Segoe UI" panose="020B0502040204020203" pitchFamily="34" charset="0"/>
                <a:ea typeface="Segoe UI" pitchFamily="34" charset="0"/>
                <a:cs typeface="Segoe UI" panose="020B0502040204020203" pitchFamily="34" charset="0"/>
              </a:rPr>
              <a:t>ldd</a:t>
            </a:r>
            <a:r>
              <a:rPr lang="en-GB" sz="2400" dirty="0">
                <a:latin typeface="Segoe UI" panose="020B0502040204020203" pitchFamily="34" charset="0"/>
                <a:ea typeface="Segoe UI" pitchFamily="34" charset="0"/>
                <a:cs typeface="Segoe UI" panose="020B0502040204020203" pitchFamily="34" charset="0"/>
              </a:rPr>
              <a:t> </a:t>
            </a:r>
            <a:r>
              <a:rPr lang="en-GB" sz="2400" dirty="0" err="1">
                <a:latin typeface="Segoe UI" panose="020B0502040204020203" pitchFamily="34" charset="0"/>
                <a:ea typeface="Segoe UI" pitchFamily="34" charset="0"/>
                <a:cs typeface="Segoe UI" panose="020B0502040204020203" pitchFamily="34" charset="0"/>
              </a:rPr>
              <a:t>hellocv</a:t>
            </a:r>
            <a:endParaRPr lang="en-GB" sz="2400" dirty="0">
              <a:latin typeface="Segoe UI" panose="020B0502040204020203" pitchFamily="34" charset="0"/>
              <a:ea typeface="Segoe UI" pitchFamily="34" charset="0"/>
              <a:cs typeface="Segoe UI" panose="020B0502040204020203" pitchFamily="34" charset="0"/>
            </a:endParaRPr>
          </a:p>
          <a:p>
            <a:pPr marL="0" indent="0">
              <a:buNone/>
            </a:pPr>
            <a:r>
              <a:rPr lang="en-GB" sz="2400" dirty="0">
                <a:latin typeface="Segoe UI" panose="020B0502040204020203" pitchFamily="34" charset="0"/>
                <a:ea typeface="Segoe UI" pitchFamily="34" charset="0"/>
                <a:cs typeface="Segoe UI" panose="020B0502040204020203" pitchFamily="34" charset="0"/>
              </a:rPr>
              <a:t>You see </a:t>
            </a:r>
            <a:r>
              <a:rPr lang="en-GB" sz="2400" dirty="0" smtClean="0">
                <a:latin typeface="Segoe UI" panose="020B0502040204020203" pitchFamily="34" charset="0"/>
                <a:ea typeface="Segoe UI" pitchFamily="34" charset="0"/>
                <a:cs typeface="Segoe UI" panose="020B0502040204020203" pitchFamily="34" charset="0"/>
              </a:rPr>
              <a:t>some </a:t>
            </a:r>
            <a:r>
              <a:rPr lang="en-GB" sz="2400" dirty="0">
                <a:latin typeface="Segoe UI" panose="020B0502040204020203" pitchFamily="34" charset="0"/>
                <a:ea typeface="Segoe UI" pitchFamily="34" charset="0"/>
                <a:cs typeface="Segoe UI" panose="020B0502040204020203" pitchFamily="34" charset="0"/>
              </a:rPr>
              <a:t>libraries </a:t>
            </a:r>
            <a:r>
              <a:rPr lang="en-GB" sz="2400" dirty="0" smtClean="0">
                <a:latin typeface="Segoe UI" panose="020B0502040204020203" pitchFamily="34" charset="0"/>
                <a:ea typeface="Segoe UI" pitchFamily="34" charset="0"/>
                <a:cs typeface="Segoe UI" panose="020B0502040204020203" pitchFamily="34" charset="0"/>
              </a:rPr>
              <a:t>missing …</a:t>
            </a:r>
            <a:endParaRPr lang="en-GB" sz="2400" dirty="0">
              <a:latin typeface="Segoe UI" panose="020B0502040204020203" pitchFamily="34" charset="0"/>
              <a:ea typeface="Segoe UI" pitchFamily="34" charset="0"/>
              <a:cs typeface="Segoe UI" panose="020B0502040204020203" pitchFamily="34" charset="0"/>
            </a:endParaRPr>
          </a:p>
          <a:p>
            <a:pPr marL="0" indent="0">
              <a:buNone/>
            </a:pPr>
            <a:r>
              <a:rPr lang="en-GB" sz="2400" dirty="0">
                <a:latin typeface="Segoe UI" panose="020B0502040204020203" pitchFamily="34" charset="0"/>
                <a:ea typeface="Segoe UI" pitchFamily="34" charset="0"/>
                <a:cs typeface="Segoe UI" panose="020B0502040204020203" pitchFamily="34" charset="0"/>
              </a:rPr>
              <a:t>.</a:t>
            </a:r>
          </a:p>
        </p:txBody>
      </p:sp>
    </p:spTree>
    <p:extLst>
      <p:ext uri="{BB962C8B-B14F-4D97-AF65-F5344CB8AC3E}">
        <p14:creationId xmlns:p14="http://schemas.microsoft.com/office/powerpoint/2010/main" val="1538582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Transfer, </a:t>
            </a:r>
            <a:r>
              <a:rPr lang="fr-FR" dirty="0" err="1" smtClean="0">
                <a:solidFill>
                  <a:schemeClr val="tx1">
                    <a:lumMod val="75000"/>
                    <a:lumOff val="25000"/>
                  </a:schemeClr>
                </a:solidFill>
              </a:rPr>
              <a:t>execute</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Transfer and </a:t>
            </a:r>
            <a:r>
              <a:rPr lang="fr-FR" sz="2400" dirty="0" err="1" smtClean="0">
                <a:solidFill>
                  <a:srgbClr val="00518E"/>
                </a:solidFill>
                <a:latin typeface="Segoe UI Semibold" pitchFamily="34" charset="0"/>
                <a:ea typeface="Segoe UI" pitchFamily="34" charset="0"/>
                <a:cs typeface="Segoe UI" pitchFamily="34" charset="0"/>
              </a:rPr>
              <a:t>connect</a:t>
            </a: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en-GB" sz="2400" dirty="0" err="1">
                <a:latin typeface="Segoe UI" panose="020B0502040204020203" pitchFamily="34" charset="0"/>
                <a:ea typeface="Segoe UI" pitchFamily="34" charset="0"/>
                <a:cs typeface="Segoe UI" panose="020B0502040204020203" pitchFamily="34" charset="0"/>
              </a:rPr>
              <a:t>scp</a:t>
            </a:r>
            <a:r>
              <a:rPr lang="en-GB" sz="2400" dirty="0">
                <a:latin typeface="Segoe UI" panose="020B0502040204020203" pitchFamily="34" charset="0"/>
                <a:ea typeface="Segoe UI" pitchFamily="34" charset="0"/>
                <a:cs typeface="Segoe UI" panose="020B0502040204020203" pitchFamily="34" charset="0"/>
              </a:rPr>
              <a:t> </a:t>
            </a:r>
            <a:r>
              <a:rPr lang="en-GB" sz="2400" dirty="0" err="1">
                <a:latin typeface="Segoe UI" panose="020B0502040204020203" pitchFamily="34" charset="0"/>
                <a:ea typeface="Segoe UI" pitchFamily="34" charset="0"/>
                <a:cs typeface="Segoe UI" panose="020B0502040204020203" pitchFamily="34" charset="0"/>
              </a:rPr>
              <a:t>hellocv</a:t>
            </a:r>
            <a:r>
              <a:rPr lang="en-GB" sz="2400" dirty="0">
                <a:latin typeface="Segoe UI" panose="020B0502040204020203" pitchFamily="34" charset="0"/>
                <a:ea typeface="Segoe UI" pitchFamily="34" charset="0"/>
                <a:cs typeface="Segoe UI" panose="020B0502040204020203" pitchFamily="34" charset="0"/>
              </a:rPr>
              <a:t> root@192.168.xx.xx</a:t>
            </a:r>
            <a:r>
              <a:rPr lang="en-GB" sz="2400" dirty="0" smtClean="0">
                <a:latin typeface="Segoe UI" panose="020B0502040204020203" pitchFamily="34" charset="0"/>
                <a:ea typeface="Segoe UI" pitchFamily="34" charset="0"/>
                <a:cs typeface="Segoe UI" panose="020B0502040204020203" pitchFamily="34" charset="0"/>
              </a:rPr>
              <a:t>:~</a:t>
            </a:r>
            <a:br>
              <a:rPr lang="en-GB" sz="2400" dirty="0" smtClean="0">
                <a:latin typeface="Segoe UI" panose="020B0502040204020203" pitchFamily="34" charset="0"/>
                <a:ea typeface="Segoe UI" pitchFamily="34" charset="0"/>
                <a:cs typeface="Segoe UI" panose="020B0502040204020203" pitchFamily="34" charset="0"/>
              </a:rPr>
            </a:br>
            <a:r>
              <a:rPr lang="en-GB" sz="2400" dirty="0" err="1" smtClean="0">
                <a:latin typeface="Segoe UI" panose="020B0502040204020203" pitchFamily="34" charset="0"/>
                <a:ea typeface="Segoe UI" pitchFamily="34" charset="0"/>
                <a:cs typeface="Segoe UI" panose="020B0502040204020203" pitchFamily="34" charset="0"/>
              </a:rPr>
              <a:t>ssh</a:t>
            </a:r>
            <a:r>
              <a:rPr lang="en-GB" sz="2400" dirty="0" smtClean="0">
                <a:latin typeface="Segoe UI" panose="020B0502040204020203" pitchFamily="34" charset="0"/>
                <a:ea typeface="Segoe UI" pitchFamily="34" charset="0"/>
                <a:cs typeface="Segoe UI" panose="020B0502040204020203" pitchFamily="34" charset="0"/>
              </a:rPr>
              <a:t> root@192.168.xx.xx</a:t>
            </a:r>
            <a:br>
              <a:rPr lang="en-GB" sz="2400" dirty="0" smtClean="0">
                <a:latin typeface="Segoe UI" panose="020B0502040204020203" pitchFamily="34" charset="0"/>
                <a:ea typeface="Segoe UI" pitchFamily="34" charset="0"/>
                <a:cs typeface="Segoe UI" panose="020B0502040204020203" pitchFamily="34" charset="0"/>
              </a:rPr>
            </a:br>
            <a:r>
              <a:rPr lang="en-GB" sz="2400" dirty="0" err="1" smtClean="0">
                <a:latin typeface="Segoe UI" panose="020B0502040204020203" pitchFamily="34" charset="0"/>
                <a:ea typeface="Segoe UI" pitchFamily="34" charset="0"/>
                <a:cs typeface="Segoe UI" panose="020B0502040204020203" pitchFamily="34" charset="0"/>
              </a:rPr>
              <a:t>chmod</a:t>
            </a:r>
            <a:r>
              <a:rPr lang="en-GB" sz="2400" dirty="0" smtClean="0">
                <a:latin typeface="Segoe UI" panose="020B0502040204020203" pitchFamily="34" charset="0"/>
                <a:ea typeface="Segoe UI" pitchFamily="34" charset="0"/>
                <a:cs typeface="Segoe UI" panose="020B0502040204020203" pitchFamily="34" charset="0"/>
              </a:rPr>
              <a:t> +x </a:t>
            </a:r>
            <a:r>
              <a:rPr lang="en-GB" sz="2400" dirty="0" err="1" smtClean="0">
                <a:latin typeface="Segoe UI" panose="020B0502040204020203" pitchFamily="34" charset="0"/>
                <a:ea typeface="Segoe UI" pitchFamily="34" charset="0"/>
                <a:cs typeface="Segoe UI" panose="020B0502040204020203" pitchFamily="34" charset="0"/>
              </a:rPr>
              <a:t>hellocv</a:t>
            </a:r>
            <a:r>
              <a:rPr lang="en-GB" sz="2400" dirty="0">
                <a:latin typeface="Segoe UI" panose="020B0502040204020203" pitchFamily="34" charset="0"/>
                <a:ea typeface="Segoe UI" pitchFamily="34" charset="0"/>
                <a:cs typeface="Segoe UI" panose="020B0502040204020203" pitchFamily="34" charset="0"/>
              </a:rPr>
              <a:t/>
            </a:r>
            <a:br>
              <a:rPr lang="en-GB" sz="2400" dirty="0">
                <a:latin typeface="Segoe UI" panose="020B0502040204020203" pitchFamily="34" charset="0"/>
                <a:ea typeface="Segoe UI" pitchFamily="34" charset="0"/>
                <a:cs typeface="Segoe UI" panose="020B0502040204020203" pitchFamily="34" charset="0"/>
              </a:rPr>
            </a:br>
            <a:endParaRPr lang="en-GB" sz="2400" dirty="0" smtClean="0">
              <a:latin typeface="Segoe UI" panose="020B0502040204020203" pitchFamily="34" charset="0"/>
              <a:ea typeface="Segoe UI" pitchFamily="34" charset="0"/>
              <a:cs typeface="Segoe UI" panose="020B0502040204020203" pitchFamily="34" charset="0"/>
            </a:endParaRPr>
          </a:p>
          <a:p>
            <a:pPr marL="0" indent="0">
              <a:buNone/>
            </a:pPr>
            <a:r>
              <a:rPr lang="en-US" sz="2400" dirty="0" smtClean="0">
                <a:solidFill>
                  <a:srgbClr val="00518E"/>
                </a:solidFill>
                <a:latin typeface="Segoe UI Semibold" pitchFamily="34" charset="0"/>
                <a:ea typeface="Segoe UI" pitchFamily="34" charset="0"/>
                <a:cs typeface="Segoe UI" pitchFamily="34" charset="0"/>
              </a:rPr>
              <a:t>Download sample image, execute, get result image</a:t>
            </a:r>
            <a:endParaRPr lang="en-GB" sz="2400" dirty="0">
              <a:latin typeface="Segoe UI" panose="020B0502040204020203" pitchFamily="34" charset="0"/>
              <a:ea typeface="Segoe UI" pitchFamily="34" charset="0"/>
              <a:cs typeface="Segoe UI" panose="020B0502040204020203" pitchFamily="34" charset="0"/>
            </a:endParaRPr>
          </a:p>
          <a:p>
            <a:pPr marL="0" indent="0">
              <a:buNone/>
            </a:pPr>
            <a:r>
              <a:rPr lang="en-GB" sz="2400" dirty="0" err="1" smtClean="0">
                <a:latin typeface="Segoe UI" panose="020B0502040204020203" pitchFamily="34" charset="0"/>
                <a:ea typeface="Segoe UI" pitchFamily="34" charset="0"/>
                <a:cs typeface="Segoe UI" panose="020B0502040204020203" pitchFamily="34" charset="0"/>
              </a:rPr>
              <a:t>wget</a:t>
            </a:r>
            <a:r>
              <a:rPr lang="en-GB" sz="2400" dirty="0" smtClean="0">
                <a:latin typeface="Segoe UI" panose="020B0502040204020203" pitchFamily="34" charset="0"/>
                <a:ea typeface="Segoe UI" pitchFamily="34" charset="0"/>
                <a:cs typeface="Segoe UI" panose="020B0502040204020203" pitchFamily="34" charset="0"/>
              </a:rPr>
              <a:t> http</a:t>
            </a:r>
            <a:r>
              <a:rPr lang="en-GB" sz="2400" dirty="0">
                <a:latin typeface="Segoe UI" panose="020B0502040204020203" pitchFamily="34" charset="0"/>
                <a:ea typeface="Segoe UI" pitchFamily="34" charset="0"/>
                <a:cs typeface="Segoe UI" panose="020B0502040204020203" pitchFamily="34" charset="0"/>
              </a:rPr>
              <a:t>://docs.opencv.org/_</a:t>
            </a:r>
            <a:r>
              <a:rPr lang="en-GB" sz="2400" dirty="0" smtClean="0">
                <a:latin typeface="Segoe UI" panose="020B0502040204020203" pitchFamily="34" charset="0"/>
                <a:ea typeface="Segoe UI" pitchFamily="34" charset="0"/>
                <a:cs typeface="Segoe UI" panose="020B0502040204020203" pitchFamily="34" charset="0"/>
              </a:rPr>
              <a:t>images/</a:t>
            </a:r>
            <a:br>
              <a:rPr lang="en-GB" sz="2400" dirty="0" smtClean="0">
                <a:latin typeface="Segoe UI" panose="020B0502040204020203" pitchFamily="34" charset="0"/>
                <a:ea typeface="Segoe UI" pitchFamily="34" charset="0"/>
                <a:cs typeface="Segoe UI" panose="020B0502040204020203" pitchFamily="34" charset="0"/>
              </a:rPr>
            </a:br>
            <a:r>
              <a:rPr lang="en-GB" sz="2400" dirty="0" smtClean="0">
                <a:latin typeface="Segoe UI" panose="020B0502040204020203" pitchFamily="34" charset="0"/>
                <a:ea typeface="Segoe UI" pitchFamily="34" charset="0"/>
                <a:cs typeface="Segoe UI" panose="020B0502040204020203" pitchFamily="34" charset="0"/>
              </a:rPr>
              <a:t>Hough_Lines_Tutorial_Original_Image.jpg –O pic1.jpg</a:t>
            </a:r>
            <a:br>
              <a:rPr lang="en-GB" sz="2400" dirty="0" smtClean="0">
                <a:latin typeface="Segoe UI" panose="020B0502040204020203" pitchFamily="34" charset="0"/>
                <a:ea typeface="Segoe UI" pitchFamily="34" charset="0"/>
                <a:cs typeface="Segoe UI" panose="020B0502040204020203" pitchFamily="34" charset="0"/>
              </a:rPr>
            </a:br>
            <a:r>
              <a:rPr lang="en-GB" sz="2400" dirty="0" smtClean="0">
                <a:latin typeface="Segoe UI" panose="020B0502040204020203" pitchFamily="34" charset="0"/>
                <a:ea typeface="Segoe UI" pitchFamily="34" charset="0"/>
                <a:cs typeface="Segoe UI" panose="020B0502040204020203" pitchFamily="34" charset="0"/>
              </a:rPr>
              <a:t>./</a:t>
            </a:r>
            <a:r>
              <a:rPr lang="en-GB" sz="2400" dirty="0" err="1">
                <a:latin typeface="Segoe UI" panose="020B0502040204020203" pitchFamily="34" charset="0"/>
                <a:ea typeface="Segoe UI" pitchFamily="34" charset="0"/>
                <a:cs typeface="Segoe UI" panose="020B0502040204020203" pitchFamily="34" charset="0"/>
              </a:rPr>
              <a:t>hellocv</a:t>
            </a:r>
            <a:r>
              <a:rPr lang="en-GB" sz="2400" dirty="0">
                <a:latin typeface="Segoe UI" panose="020B0502040204020203" pitchFamily="34" charset="0"/>
                <a:ea typeface="Segoe UI" pitchFamily="34" charset="0"/>
                <a:cs typeface="Segoe UI" panose="020B0502040204020203" pitchFamily="34" charset="0"/>
              </a:rPr>
              <a:t> </a:t>
            </a:r>
            <a:r>
              <a:rPr lang="en-GB" sz="2400" dirty="0" smtClean="0">
                <a:latin typeface="Segoe UI" panose="020B0502040204020203" pitchFamily="34" charset="0"/>
                <a:ea typeface="Segoe UI" pitchFamily="34" charset="0"/>
                <a:cs typeface="Segoe UI" panose="020B0502040204020203" pitchFamily="34" charset="0"/>
              </a:rPr>
              <a:t>pic1.jpg</a:t>
            </a:r>
            <a:br>
              <a:rPr lang="en-GB" sz="2400" dirty="0" smtClean="0">
                <a:latin typeface="Segoe UI" panose="020B0502040204020203" pitchFamily="34" charset="0"/>
                <a:ea typeface="Segoe UI" pitchFamily="34" charset="0"/>
                <a:cs typeface="Segoe UI" panose="020B0502040204020203" pitchFamily="34" charset="0"/>
              </a:rPr>
            </a:br>
            <a:r>
              <a:rPr lang="en-GB" sz="2400" dirty="0" smtClean="0">
                <a:latin typeface="Segoe UI" panose="020B0502040204020203" pitchFamily="34" charset="0"/>
                <a:ea typeface="Segoe UI" pitchFamily="34" charset="0"/>
                <a:cs typeface="Segoe UI" panose="020B0502040204020203" pitchFamily="34" charset="0"/>
              </a:rPr>
              <a:t>logout </a:t>
            </a:r>
            <a:r>
              <a:rPr lang="en-GB" sz="2400" i="1" dirty="0" smtClean="0">
                <a:latin typeface="Segoe UI" panose="020B0502040204020203" pitchFamily="34" charset="0"/>
                <a:ea typeface="Segoe UI" pitchFamily="34" charset="0"/>
                <a:cs typeface="Segoe UI" panose="020B0502040204020203" pitchFamily="34" charset="0"/>
              </a:rPr>
              <a:t># going back to your workstation</a:t>
            </a:r>
            <a:r>
              <a:rPr lang="en-GB" sz="2400" dirty="0" smtClean="0">
                <a:latin typeface="Segoe UI" panose="020B0502040204020203" pitchFamily="34" charset="0"/>
                <a:ea typeface="Segoe UI" pitchFamily="34" charset="0"/>
                <a:cs typeface="Segoe UI" panose="020B0502040204020203" pitchFamily="34" charset="0"/>
              </a:rPr>
              <a:t/>
            </a:r>
            <a:br>
              <a:rPr lang="en-GB" sz="2400" dirty="0" smtClean="0">
                <a:latin typeface="Segoe UI" panose="020B0502040204020203" pitchFamily="34" charset="0"/>
                <a:ea typeface="Segoe UI" pitchFamily="34" charset="0"/>
                <a:cs typeface="Segoe UI" panose="020B0502040204020203" pitchFamily="34" charset="0"/>
              </a:rPr>
            </a:br>
            <a:r>
              <a:rPr lang="en-GB" sz="2400" dirty="0" err="1">
                <a:latin typeface="Segoe UI" panose="020B0502040204020203" pitchFamily="34" charset="0"/>
                <a:ea typeface="Segoe UI" pitchFamily="34" charset="0"/>
                <a:cs typeface="Segoe UI" panose="020B0502040204020203" pitchFamily="34" charset="0"/>
              </a:rPr>
              <a:t>scp</a:t>
            </a:r>
            <a:r>
              <a:rPr lang="en-GB" sz="2400" dirty="0">
                <a:latin typeface="Segoe UI" panose="020B0502040204020203" pitchFamily="34" charset="0"/>
                <a:ea typeface="Segoe UI" pitchFamily="34" charset="0"/>
                <a:cs typeface="Segoe UI" panose="020B0502040204020203" pitchFamily="34" charset="0"/>
              </a:rPr>
              <a:t> </a:t>
            </a:r>
            <a:r>
              <a:rPr lang="en-GB" sz="2400" dirty="0" smtClean="0">
                <a:latin typeface="Segoe UI" panose="020B0502040204020203" pitchFamily="34" charset="0"/>
                <a:ea typeface="Segoe UI" pitchFamily="34" charset="0"/>
                <a:cs typeface="Segoe UI" panose="020B0502040204020203" pitchFamily="34" charset="0"/>
              </a:rPr>
              <a:t>root@192.168.xx.xx:~/result.jpg .</a:t>
            </a:r>
          </a:p>
          <a:p>
            <a:pPr marL="0" indent="0">
              <a:buNone/>
            </a:pPr>
            <a:r>
              <a:rPr lang="en-GB" sz="2400" dirty="0" smtClean="0">
                <a:latin typeface="Segoe UI" panose="020B0502040204020203" pitchFamily="34" charset="0"/>
                <a:ea typeface="Segoe UI" pitchFamily="34" charset="0"/>
                <a:cs typeface="Segoe UI" panose="020B0502040204020203" pitchFamily="34" charset="0"/>
              </a:rPr>
              <a:t># open the result.jpg file to see the results</a:t>
            </a:r>
            <a:endParaRPr lang="en-GB" sz="2400" dirty="0">
              <a:latin typeface="Segoe UI" panose="020B0502040204020203" pitchFamily="34" charset="0"/>
              <a:ea typeface="Segoe UI" pitchFamily="34" charset="0"/>
              <a:cs typeface="Segoe UI" panose="020B0502040204020203" pitchFamily="34" charset="0"/>
            </a:endParaRPr>
          </a:p>
        </p:txBody>
      </p:sp>
    </p:spTree>
    <p:extLst>
      <p:ext uri="{BB962C8B-B14F-4D97-AF65-F5344CB8AC3E}">
        <p14:creationId xmlns:p14="http://schemas.microsoft.com/office/powerpoint/2010/main" val="1458122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Input, Output</a:t>
            </a:r>
            <a:endParaRPr lang="fr-FR" dirty="0">
              <a:solidFill>
                <a:schemeClr val="tx1">
                  <a:lumMod val="75000"/>
                  <a:lumOff val="25000"/>
                </a:schemeClr>
              </a:solidFill>
            </a:endParaRPr>
          </a:p>
        </p:txBody>
      </p:sp>
      <p:pic>
        <p:nvPicPr>
          <p:cNvPr id="8" name="Picture 7"/>
          <p:cNvPicPr>
            <a:picLocks noChangeAspect="1"/>
          </p:cNvPicPr>
          <p:nvPr/>
        </p:nvPicPr>
        <p:blipFill>
          <a:blip r:embed="rId3"/>
          <a:stretch>
            <a:fillRect/>
          </a:stretch>
        </p:blipFill>
        <p:spPr>
          <a:xfrm>
            <a:off x="100012" y="1742470"/>
            <a:ext cx="8943975" cy="2924175"/>
          </a:xfrm>
          <a:prstGeom prst="rect">
            <a:avLst/>
          </a:prstGeom>
        </p:spPr>
      </p:pic>
    </p:spTree>
    <p:extLst>
      <p:ext uri="{BB962C8B-B14F-4D97-AF65-F5344CB8AC3E}">
        <p14:creationId xmlns:p14="http://schemas.microsoft.com/office/powerpoint/2010/main" val="4097887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Note about </a:t>
            </a:r>
            <a:r>
              <a:rPr lang="fr-FR" dirty="0" err="1" smtClean="0">
                <a:solidFill>
                  <a:schemeClr val="tx1">
                    <a:lumMod val="75000"/>
                    <a:lumOff val="25000"/>
                  </a:schemeClr>
                </a:solidFill>
              </a:rPr>
              <a:t>graphical</a:t>
            </a:r>
            <a:r>
              <a:rPr lang="fr-FR" dirty="0" smtClean="0">
                <a:solidFill>
                  <a:schemeClr val="tx1">
                    <a:lumMod val="75000"/>
                    <a:lumOff val="25000"/>
                  </a:schemeClr>
                </a:solidFill>
              </a:rPr>
              <a:t> components</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Forward</a:t>
            </a:r>
            <a:r>
              <a:rPr lang="fr-FR" sz="2400" dirty="0" smtClean="0">
                <a:solidFill>
                  <a:srgbClr val="00518E"/>
                </a:solidFill>
                <a:latin typeface="Segoe UI Semibold" pitchFamily="34" charset="0"/>
                <a:ea typeface="Segoe UI" pitchFamily="34" charset="0"/>
                <a:cs typeface="Segoe UI" pitchFamily="34" charset="0"/>
              </a:rPr>
              <a:t> GUI</a:t>
            </a:r>
          </a:p>
          <a:p>
            <a:pPr marL="0" indent="0">
              <a:buNone/>
            </a:pPr>
            <a:r>
              <a:rPr lang="en-GB" sz="2400" dirty="0" smtClean="0">
                <a:latin typeface="Segoe UI" panose="020B0502040204020203" pitchFamily="34" charset="0"/>
                <a:ea typeface="Segoe UI" pitchFamily="34" charset="0"/>
                <a:cs typeface="Segoe UI" panose="020B0502040204020203" pitchFamily="34" charset="0"/>
              </a:rPr>
              <a:t>Some </a:t>
            </a:r>
            <a:r>
              <a:rPr lang="en-GB" sz="2400" dirty="0" err="1" smtClean="0">
                <a:latin typeface="Segoe UI" panose="020B0502040204020203" pitchFamily="34" charset="0"/>
                <a:ea typeface="Segoe UI" pitchFamily="34" charset="0"/>
                <a:cs typeface="Segoe UI" panose="020B0502040204020203" pitchFamily="34" charset="0"/>
              </a:rPr>
              <a:t>OpenCV</a:t>
            </a:r>
            <a:r>
              <a:rPr lang="en-GB" sz="2400" dirty="0" smtClean="0">
                <a:latin typeface="Segoe UI" panose="020B0502040204020203" pitchFamily="34" charset="0"/>
                <a:ea typeface="Segoe UI" pitchFamily="34" charset="0"/>
                <a:cs typeface="Segoe UI" panose="020B0502040204020203" pitchFamily="34" charset="0"/>
              </a:rPr>
              <a:t> samples are not command line only as they use the </a:t>
            </a:r>
            <a:r>
              <a:rPr lang="en-GB" sz="2400" dirty="0" err="1" smtClean="0">
                <a:latin typeface="Segoe UI" panose="020B0502040204020203" pitchFamily="34" charset="0"/>
                <a:ea typeface="Segoe UI" pitchFamily="34" charset="0"/>
                <a:cs typeface="Segoe UI" panose="020B0502040204020203" pitchFamily="34" charset="0"/>
              </a:rPr>
              <a:t>highgui</a:t>
            </a:r>
            <a:r>
              <a:rPr lang="en-GB" sz="2400" dirty="0" smtClean="0">
                <a:latin typeface="Segoe UI" panose="020B0502040204020203" pitchFamily="34" charset="0"/>
                <a:ea typeface="Segoe UI" pitchFamily="34" charset="0"/>
                <a:cs typeface="Segoe UI" panose="020B0502040204020203" pitchFamily="34" charset="0"/>
              </a:rPr>
              <a:t> library. You may want to forward the graphical calls to your workstation using the –X flag for </a:t>
            </a:r>
            <a:r>
              <a:rPr lang="en-GB" sz="2400" dirty="0" err="1" smtClean="0">
                <a:latin typeface="Segoe UI" panose="020B0502040204020203" pitchFamily="34" charset="0"/>
                <a:ea typeface="Segoe UI" pitchFamily="34" charset="0"/>
                <a:cs typeface="Segoe UI" panose="020B0502040204020203" pitchFamily="34" charset="0"/>
              </a:rPr>
              <a:t>ssh</a:t>
            </a:r>
            <a:r>
              <a:rPr lang="en-GB" sz="2400" dirty="0" smtClean="0">
                <a:latin typeface="Segoe UI" panose="020B0502040204020203" pitchFamily="34" charset="0"/>
                <a:ea typeface="Segoe UI" pitchFamily="34" charset="0"/>
                <a:cs typeface="Segoe UI" panose="020B0502040204020203" pitchFamily="34" charset="0"/>
              </a:rPr>
              <a:t>.</a:t>
            </a:r>
            <a:r>
              <a:rPr lang="en-GB" sz="2400" dirty="0">
                <a:latin typeface="Segoe UI" panose="020B0502040204020203" pitchFamily="34" charset="0"/>
                <a:ea typeface="Segoe UI" pitchFamily="34" charset="0"/>
                <a:cs typeface="Segoe UI" panose="020B0502040204020203" pitchFamily="34" charset="0"/>
              </a:rPr>
              <a:t/>
            </a:r>
            <a:br>
              <a:rPr lang="en-GB" sz="2400" dirty="0">
                <a:latin typeface="Segoe UI" panose="020B0502040204020203" pitchFamily="34" charset="0"/>
                <a:ea typeface="Segoe UI" pitchFamily="34" charset="0"/>
                <a:cs typeface="Segoe UI" panose="020B0502040204020203" pitchFamily="34" charset="0"/>
              </a:rPr>
            </a:br>
            <a:endParaRPr lang="en-GB" sz="2400" dirty="0" smtClean="0">
              <a:latin typeface="Segoe UI" panose="020B0502040204020203" pitchFamily="34" charset="0"/>
              <a:ea typeface="Segoe UI" pitchFamily="34" charset="0"/>
              <a:cs typeface="Segoe UI" panose="020B0502040204020203" pitchFamily="34" charset="0"/>
            </a:endParaRPr>
          </a:p>
          <a:p>
            <a:pPr marL="0" indent="0">
              <a:buNone/>
            </a:pPr>
            <a:r>
              <a:rPr lang="en-US" sz="2400" dirty="0" smtClean="0">
                <a:solidFill>
                  <a:srgbClr val="00518E"/>
                </a:solidFill>
                <a:latin typeface="Segoe UI Semibold" pitchFamily="34" charset="0"/>
                <a:ea typeface="Segoe UI" pitchFamily="34" charset="0"/>
                <a:cs typeface="Segoe UI" pitchFamily="34" charset="0"/>
              </a:rPr>
              <a:t>Disable GUI</a:t>
            </a:r>
            <a:endParaRPr lang="en-GB" sz="2400" dirty="0">
              <a:latin typeface="Segoe UI" panose="020B0502040204020203" pitchFamily="34" charset="0"/>
              <a:ea typeface="Segoe UI"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itchFamily="34" charset="0"/>
                <a:cs typeface="Segoe UI" panose="020B0502040204020203" pitchFamily="34" charset="0"/>
              </a:rPr>
              <a:t>Another solution is to modify the code to remove all </a:t>
            </a:r>
            <a:r>
              <a:rPr lang="en-GB" sz="2400" dirty="0" err="1" smtClean="0">
                <a:latin typeface="Segoe UI" panose="020B0502040204020203" pitchFamily="34" charset="0"/>
                <a:ea typeface="Segoe UI" pitchFamily="34" charset="0"/>
                <a:cs typeface="Segoe UI" panose="020B0502040204020203" pitchFamily="34" charset="0"/>
              </a:rPr>
              <a:t>highgui</a:t>
            </a:r>
            <a:r>
              <a:rPr lang="en-GB" sz="2400" dirty="0" smtClean="0">
                <a:latin typeface="Segoe UI" panose="020B0502040204020203" pitchFamily="34" charset="0"/>
                <a:ea typeface="Segoe UI" pitchFamily="34" charset="0"/>
                <a:cs typeface="Segoe UI" panose="020B0502040204020203" pitchFamily="34" charset="0"/>
              </a:rPr>
              <a:t> calls and make the software headless.</a:t>
            </a:r>
            <a:endParaRPr lang="en-GB" sz="2400" dirty="0">
              <a:latin typeface="Segoe UI" panose="020B0502040204020203" pitchFamily="34" charset="0"/>
              <a:ea typeface="Segoe UI" pitchFamily="34" charset="0"/>
              <a:cs typeface="Segoe UI" panose="020B0502040204020203" pitchFamily="34" charset="0"/>
            </a:endParaRPr>
          </a:p>
        </p:txBody>
      </p:sp>
    </p:spTree>
    <p:extLst>
      <p:ext uri="{BB962C8B-B14F-4D97-AF65-F5344CB8AC3E}">
        <p14:creationId xmlns:p14="http://schemas.microsoft.com/office/powerpoint/2010/main" val="3835714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2371</TotalTime>
  <Words>791</Words>
  <Application>Microsoft Office PowerPoint</Application>
  <PresentationFormat>On-screen Show (4:3)</PresentationFormat>
  <Paragraphs>122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Segoe UI</vt:lpstr>
      <vt:lpstr>Segoe UI Semibold</vt:lpstr>
      <vt:lpstr>Office Theme</vt:lpstr>
      <vt:lpstr>Intel Do-It-Yourself Challenge OpenCV</vt:lpstr>
      <vt:lpstr>OpenCV ?</vt:lpstr>
      <vt:lpstr>OpenCV BW Sample</vt:lpstr>
      <vt:lpstr>Procedure</vt:lpstr>
      <vt:lpstr>Source Code</vt:lpstr>
      <vt:lpstr>Compiling and linking</vt:lpstr>
      <vt:lpstr>Transfer, execute</vt:lpstr>
      <vt:lpstr>Input, Output</vt:lpstr>
      <vt:lpstr>Note about graphical components</vt:lpstr>
      <vt:lpstr>OpenCV Sobel Sample</vt:lpstr>
      <vt:lpstr>Processing Sobel Derivatives</vt:lpstr>
      <vt:lpstr>Input, Output, Size, Time</vt:lpstr>
      <vt:lpstr>Input, Output, Size, Time</vt:lpstr>
      <vt:lpstr>Input, Output, Size, Time</vt:lpstr>
      <vt:lpstr>PowerPoint Presentation</vt:lpstr>
      <vt:lpstr>License Creative Commons – By 3.0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Win8 on Intel Programming Course</dc:title>
  <dc:creator>Guermonprez, Paul</dc:creator>
  <cp:lastModifiedBy>Guermonprez, Paul</cp:lastModifiedBy>
  <cp:revision>269</cp:revision>
  <dcterms:created xsi:type="dcterms:W3CDTF">2006-08-16T00:00:00Z</dcterms:created>
  <dcterms:modified xsi:type="dcterms:W3CDTF">2014-02-20T18:00:40Z</dcterms:modified>
</cp:coreProperties>
</file>