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88" r:id="rId2"/>
    <p:sldId id="268" r:id="rId3"/>
    <p:sldId id="279" r:id="rId4"/>
    <p:sldId id="280" r:id="rId5"/>
    <p:sldId id="281" r:id="rId6"/>
    <p:sldId id="269" r:id="rId7"/>
    <p:sldId id="270" r:id="rId8"/>
    <p:sldId id="262" r:id="rId9"/>
    <p:sldId id="292" r:id="rId10"/>
    <p:sldId id="293" r:id="rId11"/>
    <p:sldId id="263" r:id="rId12"/>
    <p:sldId id="258" r:id="rId13"/>
    <p:sldId id="259" r:id="rId14"/>
    <p:sldId id="260" r:id="rId15"/>
    <p:sldId id="261" r:id="rId16"/>
    <p:sldId id="264" r:id="rId17"/>
    <p:sldId id="265" r:id="rId18"/>
    <p:sldId id="266" r:id="rId19"/>
    <p:sldId id="291" r:id="rId20"/>
    <p:sldId id="271" r:id="rId21"/>
    <p:sldId id="285" r:id="rId22"/>
    <p:sldId id="272" r:id="rId23"/>
    <p:sldId id="273" r:id="rId24"/>
    <p:sldId id="274" r:id="rId25"/>
    <p:sldId id="275" r:id="rId26"/>
    <p:sldId id="286" r:id="rId27"/>
    <p:sldId id="276" r:id="rId28"/>
    <p:sldId id="277" r:id="rId29"/>
    <p:sldId id="289" r:id="rId30"/>
    <p:sldId id="290" r:id="rId31"/>
    <p:sldId id="287" r:id="rId32"/>
    <p:sldId id="278" r:id="rId33"/>
    <p:sldId id="282" r:id="rId34"/>
    <p:sldId id="283" r:id="rId35"/>
    <p:sldId id="284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85" autoAdjust="0"/>
  </p:normalViewPr>
  <p:slideViewPr>
    <p:cSldViewPr>
      <p:cViewPr varScale="1">
        <p:scale>
          <a:sx n="109" d="100"/>
          <a:sy n="109" d="100"/>
        </p:scale>
        <p:origin x="-43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16E04-5EE4-4DF0-AA19-2C3A1BAD74F9}" type="datetimeFigureOut">
              <a:rPr lang="en-US" smtClean="0"/>
              <a:pPr/>
              <a:t>8/18/2013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DCFAA-CF85-4C9F-934F-ACF078DC7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4E6EA-C4EA-4F60-B746-B54BC32023BC}" type="datetimeFigureOut">
              <a:rPr lang="en-US" smtClean="0"/>
              <a:pPr/>
              <a:t>8/18/2013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FFB3B-C9C0-4847-B28E-3E0C7D65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FFB3B-C9C0-4847-B28E-3E0C7D65364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FFB3B-C9C0-4847-B28E-3E0C7D65364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rkfun.com/" TargetMode="External"/><Relationship Id="rId2" Type="http://schemas.openxmlformats.org/officeDocument/2006/relationships/hyperlink" Target="http://www.moderndevic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x10.com/products/x10_ws12a.htm" TargetMode="External"/><Relationship Id="rId5" Type="http://schemas.openxmlformats.org/officeDocument/2006/relationships/hyperlink" Target="http://www.x10.com/" TargetMode="External"/><Relationship Id="rId4" Type="http://schemas.openxmlformats.org/officeDocument/2006/relationships/hyperlink" Target="http://www.robotshop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derndevic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arkfun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6035676" y="0"/>
            <a:ext cx="3108325" cy="5143500"/>
            <a:chOff x="7329" y="0"/>
            <a:chExt cx="4911" cy="15840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7344" y="0"/>
              <a:ext cx="4896" cy="15840"/>
              <a:chOff x="7560" y="0"/>
              <a:chExt cx="4700" cy="15840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7755" y="0"/>
                <a:ext cx="4505" cy="15840"/>
              </a:xfrm>
              <a:prstGeom prst="rect">
                <a:avLst/>
              </a:prstGeom>
              <a:solidFill>
                <a:srgbClr val="9BBB5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5" descr="Light vertical"/>
              <p:cNvSpPr>
                <a:spLocks noChangeArrowheads="1"/>
              </p:cNvSpPr>
              <p:nvPr/>
            </p:nvSpPr>
            <p:spPr bwMode="auto">
              <a:xfrm>
                <a:off x="7560" y="8"/>
                <a:ext cx="195" cy="15825"/>
              </a:xfrm>
              <a:prstGeom prst="rect">
                <a:avLst/>
              </a:prstGeom>
              <a:pattFill prst="ltVert">
                <a:fgClr>
                  <a:srgbClr val="9BBB59">
                    <a:alpha val="80000"/>
                  </a:srgbClr>
                </a:fgClr>
                <a:bgClr>
                  <a:srgbClr val="FFFFFF">
                    <a:alpha val="80000"/>
                  </a:srgbClr>
                </a:bgClr>
              </a:patt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7329" y="10658"/>
              <a:ext cx="4889" cy="4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365760" tIns="182880" rIns="182880" bIns="18288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914650"/>
            <a:ext cx="435389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381000" y="1257300"/>
            <a:ext cx="8382000" cy="85725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Home Control Solution - DYI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2057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Project Proposal -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172200" y="4057650"/>
            <a:ext cx="2971800" cy="800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9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Sponsor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	 </a:t>
            </a:r>
            <a:r>
              <a:rPr lang="en-US" sz="1900" b="1" dirty="0" err="1" smtClean="0"/>
              <a:t>Cẩm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Châu</a:t>
            </a:r>
            <a:endParaRPr kumimoji="0" lang="en-US" sz="1900" b="1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9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Students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1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Hai</a:t>
            </a:r>
            <a:r>
              <a:rPr kumimoji="0" lang="en-US" sz="1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Nguyen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895600" cy="102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NRF24L01+ 2.4GHz Antenna Wireless Transceiver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HiNode</a:t>
            </a:r>
          </a:p>
          <a:p>
            <a:r>
              <a:rPr lang="en-US" sz="2800" dirty="0" smtClean="0"/>
              <a:t>232RL USB Download Cable To Serial Adapter Module For Arduino USB TO </a:t>
            </a:r>
            <a:r>
              <a:rPr lang="en-US" sz="2800" dirty="0" smtClean="0"/>
              <a:t>232</a:t>
            </a:r>
            <a:endParaRPr lang="en-US" sz="2900" dirty="0" smtClean="0"/>
          </a:p>
          <a:p>
            <a:r>
              <a:rPr lang="en-US" sz="2900" dirty="0" smtClean="0"/>
              <a:t>Communicate with the server through USB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Hi</a:t>
            </a:r>
            <a:r>
              <a:rPr lang="en-US" b="1" dirty="0" err="1" smtClean="0">
                <a:solidFill>
                  <a:srgbClr val="0070C0"/>
                </a:solidFill>
              </a:rPr>
              <a:t>Link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 fontScale="85000" lnSpcReduction="20000"/>
          </a:bodyPr>
          <a:lstStyle/>
          <a:p>
            <a:r>
              <a:rPr lang="en-US" sz="2900" dirty="0" smtClean="0"/>
              <a:t>A light-sensitive electronic component that can sense environment’s light level.</a:t>
            </a:r>
          </a:p>
          <a:p>
            <a:r>
              <a:rPr lang="en-US" sz="2900" dirty="0" smtClean="0"/>
              <a:t>Output voltage value corresponding to the light level.</a:t>
            </a:r>
          </a:p>
          <a:p>
            <a:endParaRPr lang="en-US" sz="2900" dirty="0" smtClean="0"/>
          </a:p>
          <a:p>
            <a:endParaRPr lang="en-US" sz="2900" dirty="0" smtClean="0"/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  <a:p>
            <a:endParaRPr lang="en-US" sz="2900" dirty="0"/>
          </a:p>
          <a:p>
            <a:r>
              <a:rPr lang="en-US" sz="2900" dirty="0" smtClean="0"/>
              <a:t>Use the AMBI light sensor from Modern Device Company.</a:t>
            </a:r>
            <a:endParaRPr lang="en-US" sz="29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Ambient Light Sensor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286000"/>
            <a:ext cx="25908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686800" cy="3943350"/>
          </a:xfrm>
        </p:spPr>
        <p:txBody>
          <a:bodyPr>
            <a:normAutofit fontScale="92500" lnSpcReduction="10000"/>
          </a:bodyPr>
          <a:lstStyle/>
          <a:p>
            <a:r>
              <a:rPr lang="en-US" sz="2900" dirty="0" smtClean="0"/>
              <a:t>Use PIR (Passive Infrared) sensor. Detecting motion by using IR signal.</a:t>
            </a:r>
          </a:p>
          <a:p>
            <a:endParaRPr lang="en-US" sz="2900" dirty="0" smtClean="0"/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  <a:p>
            <a:r>
              <a:rPr lang="en-US" sz="2900" dirty="0" smtClean="0"/>
              <a:t>Use the </a:t>
            </a:r>
            <a:r>
              <a:rPr lang="en-US" sz="2800" dirty="0" err="1"/>
              <a:t>Zilog's</a:t>
            </a:r>
            <a:r>
              <a:rPr lang="en-US" sz="2800" dirty="0"/>
              <a:t> ePIR </a:t>
            </a:r>
            <a:r>
              <a:rPr lang="en-US" sz="2800" dirty="0" smtClean="0"/>
              <a:t>sensor. Provides superior sensitivity and stability.</a:t>
            </a:r>
          </a:p>
          <a:p>
            <a:r>
              <a:rPr lang="en-US" sz="2800" dirty="0" smtClean="0"/>
              <a:t>Interface with </a:t>
            </a:r>
            <a:r>
              <a:rPr lang="en-US" sz="2800" dirty="0" smtClean="0"/>
              <a:t>HiNode </a:t>
            </a:r>
            <a:r>
              <a:rPr lang="en-US" sz="2800" dirty="0" smtClean="0"/>
              <a:t>through serial communication.</a:t>
            </a:r>
            <a:endParaRPr lang="en-US" sz="29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Motion Sensor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543050"/>
            <a:ext cx="29718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 fontScale="92500" lnSpcReduction="20000"/>
          </a:bodyPr>
          <a:lstStyle/>
          <a:p>
            <a:r>
              <a:rPr lang="en-US" sz="2900" dirty="0" smtClean="0"/>
              <a:t>Used for sensing the temp. and humidity of the environment.</a:t>
            </a:r>
          </a:p>
          <a:p>
            <a:endParaRPr lang="en-US" sz="2900" dirty="0" smtClean="0"/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  <a:p>
            <a:r>
              <a:rPr lang="en-US" sz="2900" dirty="0" smtClean="0"/>
              <a:t>Use the DHT-22 sensor which combining two sensors in one package.</a:t>
            </a:r>
          </a:p>
          <a:p>
            <a:r>
              <a:rPr lang="en-US" sz="2900" dirty="0" smtClean="0"/>
              <a:t>Low-cost and easy to use by using an open-source library.</a:t>
            </a:r>
            <a:endParaRPr lang="en-US" sz="29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Humidity/Temperature Sensor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771650"/>
            <a:ext cx="2362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 fontScale="92500" lnSpcReduction="10000"/>
          </a:bodyPr>
          <a:lstStyle/>
          <a:p>
            <a:r>
              <a:rPr lang="en-US" sz="2900" dirty="0" smtClean="0"/>
              <a:t>Use ultrasonic sensor. </a:t>
            </a:r>
          </a:p>
          <a:p>
            <a:r>
              <a:rPr lang="en-US" sz="2900" dirty="0" smtClean="0"/>
              <a:t>It’s used for measuring distance by using ultrasonic wave.</a:t>
            </a:r>
          </a:p>
          <a:p>
            <a:endParaRPr lang="en-US" sz="2900" dirty="0" smtClean="0"/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  <a:p>
            <a:r>
              <a:rPr lang="en-US" sz="2900" dirty="0" smtClean="0"/>
              <a:t>Use the </a:t>
            </a:r>
            <a:r>
              <a:rPr lang="en-US" sz="2800" dirty="0" smtClean="0"/>
              <a:t>PING</a:t>
            </a:r>
            <a:r>
              <a:rPr lang="en-US" sz="2800" dirty="0"/>
              <a:t>)))™ ultrasonic </a:t>
            </a:r>
            <a:r>
              <a:rPr lang="en-US" sz="2800" dirty="0" smtClean="0"/>
              <a:t>sensor from Parallax</a:t>
            </a:r>
            <a:r>
              <a:rPr lang="en-US" sz="2900" dirty="0" smtClean="0"/>
              <a:t>. </a:t>
            </a:r>
          </a:p>
          <a:p>
            <a:r>
              <a:rPr lang="en-US" sz="2900" dirty="0" smtClean="0"/>
              <a:t>Low –cost, easy to use, and accurate.</a:t>
            </a:r>
            <a:endParaRPr lang="en-US" sz="29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Water-level Sensor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114550"/>
            <a:ext cx="31242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Measuring current flowing in the service conductors using a clamp on current transformer (CT).</a:t>
            </a:r>
          </a:p>
          <a:p>
            <a:r>
              <a:rPr lang="en-US" sz="2900" dirty="0" smtClean="0"/>
              <a:t>Capable of measuring up to 400 amps.</a:t>
            </a:r>
          </a:p>
          <a:p>
            <a:r>
              <a:rPr lang="en-US" sz="2900" dirty="0" smtClean="0"/>
              <a:t>The output will be connected to the </a:t>
            </a:r>
            <a:r>
              <a:rPr lang="en-US" sz="2900" dirty="0" smtClean="0"/>
              <a:t>HiNode </a:t>
            </a:r>
            <a:r>
              <a:rPr lang="en-US" sz="2900" dirty="0" smtClean="0"/>
              <a:t>to allow scaling and power calculation.</a:t>
            </a:r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Power Monitoring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028949"/>
            <a:ext cx="2819400" cy="21145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1" y="3257550"/>
            <a:ext cx="2100841" cy="1428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Use Hall-effect sensor. Rolls when water flows through it.</a:t>
            </a:r>
          </a:p>
          <a:p>
            <a:r>
              <a:rPr lang="en-US" sz="2900" dirty="0" smtClean="0"/>
              <a:t>Send pulses to </a:t>
            </a:r>
            <a:r>
              <a:rPr lang="en-US" sz="2900" dirty="0" smtClean="0"/>
              <a:t>HiNode </a:t>
            </a:r>
            <a:r>
              <a:rPr lang="en-US" sz="2900" dirty="0" smtClean="0"/>
              <a:t>at a frequency of 0 to 450Hz.</a:t>
            </a:r>
          </a:p>
          <a:p>
            <a:r>
              <a:rPr lang="en-US" sz="2900" dirty="0" smtClean="0"/>
              <a:t>These pulses will be counted to find out the amount of water flowing through.</a:t>
            </a:r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Water Flow Sensor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028950"/>
            <a:ext cx="2819400" cy="2114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Use a two-stake sensor attached to analog ports on </a:t>
            </a:r>
            <a:r>
              <a:rPr lang="en-US" sz="2900" dirty="0" smtClean="0"/>
              <a:t>HiNode.</a:t>
            </a:r>
            <a:endParaRPr lang="en-US" sz="2900" dirty="0" smtClean="0"/>
          </a:p>
          <a:p>
            <a:r>
              <a:rPr lang="en-US" sz="2900" dirty="0" smtClean="0"/>
              <a:t>These sensors can be two galvanized nails or screws separated by a given distance.</a:t>
            </a:r>
          </a:p>
          <a:p>
            <a:r>
              <a:rPr lang="en-US" sz="2900" dirty="0" smtClean="0"/>
              <a:t>Calculate the soil moisture based on the resistance.</a:t>
            </a:r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Soil Moisture Sensor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Beside, 220V AC wire in wall, the project need 12V DC power line in wall, then will support the power:</a:t>
            </a:r>
          </a:p>
          <a:p>
            <a:pPr lvl="1"/>
            <a:r>
              <a:rPr lang="en-US" dirty="0" smtClean="0"/>
              <a:t>5V DC</a:t>
            </a:r>
          </a:p>
          <a:p>
            <a:pPr lvl="1"/>
            <a:r>
              <a:rPr lang="en-US" dirty="0" smtClean="0"/>
              <a:t>3.3V DC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771900"/>
          </a:xfrm>
        </p:spPr>
        <p:txBody>
          <a:bodyPr>
            <a:normAutofit fontScale="85000" lnSpcReduction="20000"/>
          </a:bodyPr>
          <a:lstStyle/>
          <a:p>
            <a:r>
              <a:rPr lang="en-US" sz="2700" dirty="0" smtClean="0"/>
              <a:t>Designed to be a fully functional, resource independent system that incorporates energy saving </a:t>
            </a:r>
            <a:r>
              <a:rPr lang="en-US" sz="2700" dirty="0" smtClean="0"/>
              <a:t>designs.</a:t>
            </a:r>
          </a:p>
          <a:p>
            <a:r>
              <a:rPr lang="en-US" sz="2700" dirty="0" smtClean="0"/>
              <a:t>All-in-one solution with modern User experience with no limit on security, energy control</a:t>
            </a:r>
            <a:r>
              <a:rPr lang="en-US" sz="2700" dirty="0" smtClean="0"/>
              <a:t>, surveillance </a:t>
            </a:r>
            <a:r>
              <a:rPr lang="en-US" sz="2700" dirty="0" smtClean="0"/>
              <a:t>observing, voice recognition ,face recognition, finger print recognition…</a:t>
            </a:r>
            <a:endParaRPr lang="en-US" sz="2700" dirty="0" smtClean="0"/>
          </a:p>
          <a:p>
            <a:r>
              <a:rPr lang="en-US" sz="2700" dirty="0" smtClean="0"/>
              <a:t>User can benefit from:</a:t>
            </a:r>
          </a:p>
          <a:p>
            <a:pPr lvl="1">
              <a:buFont typeface="Courier New" pitchFamily="49" charset="0"/>
              <a:buChar char="o"/>
            </a:pPr>
            <a:r>
              <a:rPr lang="en-US" sz="2350" dirty="0" smtClean="0"/>
              <a:t>A </a:t>
            </a:r>
            <a:r>
              <a:rPr lang="en-US" sz="2350" dirty="0" smtClean="0"/>
              <a:t>sensor network that is linked to a central server </a:t>
            </a:r>
          </a:p>
          <a:p>
            <a:pPr lvl="1">
              <a:buFont typeface="Courier New" pitchFamily="49" charset="0"/>
              <a:buChar char="o"/>
            </a:pPr>
            <a:r>
              <a:rPr lang="en-US" sz="2350" dirty="0" smtClean="0"/>
              <a:t>Motion sensors to monitor motion in a given space or room</a:t>
            </a:r>
          </a:p>
          <a:p>
            <a:pPr lvl="1">
              <a:buFont typeface="Courier New" pitchFamily="49" charset="0"/>
              <a:buChar char="o"/>
            </a:pPr>
            <a:r>
              <a:rPr lang="en-US" sz="2350" dirty="0" smtClean="0"/>
              <a:t>Analyze power usage by capturing real-time power data</a:t>
            </a:r>
          </a:p>
          <a:p>
            <a:pPr lvl="1">
              <a:buFont typeface="Courier New" pitchFamily="49" charset="0"/>
              <a:buChar char="o"/>
            </a:pPr>
            <a:r>
              <a:rPr lang="en-US" sz="2350" dirty="0" smtClean="0"/>
              <a:t>Real-time monitoring of water level and water flow via sensors</a:t>
            </a:r>
          </a:p>
          <a:p>
            <a:pPr lvl="1">
              <a:buFont typeface="Courier New" pitchFamily="49" charset="0"/>
              <a:buChar char="o"/>
            </a:pPr>
            <a:r>
              <a:rPr lang="en-US" sz="2350" dirty="0" smtClean="0"/>
              <a:t>Open-source </a:t>
            </a:r>
            <a:r>
              <a:rPr lang="en-US" sz="2350" dirty="0" smtClean="0"/>
              <a:t>and low cost </a:t>
            </a:r>
            <a:r>
              <a:rPr lang="en-US" sz="2350" dirty="0" smtClean="0"/>
              <a:t>system</a:t>
            </a:r>
          </a:p>
          <a:p>
            <a:pPr lvl="1">
              <a:buFont typeface="Courier New" pitchFamily="49" charset="0"/>
              <a:buChar char="o"/>
            </a:pPr>
            <a:r>
              <a:rPr lang="en-US" sz="2350" dirty="0" smtClean="0"/>
              <a:t>Mobile app and webpage to access </a:t>
            </a:r>
            <a:endParaRPr lang="en-US" sz="28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Executive Summary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085850"/>
            <a:ext cx="8534400" cy="37719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Relay from HiNode to control the outlet</a:t>
            </a:r>
            <a:endParaRPr lang="en-US" sz="2800" dirty="0" smtClean="0"/>
          </a:p>
          <a:p>
            <a:r>
              <a:rPr lang="en-US" sz="2800" dirty="0" smtClean="0"/>
              <a:t>Cost </a:t>
            </a:r>
            <a:r>
              <a:rPr lang="en-US" sz="2800" dirty="0" smtClean="0"/>
              <a:t>is coming down while reliability is going up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Need 12V DC power line for all node. (sensor and Control)</a:t>
            </a:r>
            <a:endParaRPr lang="en-US" sz="2800" dirty="0" smtClean="0"/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Overview of Outputs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- Dimming Lights and Outlet -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85850"/>
            <a:ext cx="8534400" cy="37719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Blinds</a:t>
            </a:r>
            <a:r>
              <a:rPr lang="en-US" sz="2800" dirty="0" smtClean="0"/>
              <a:t>: </a:t>
            </a:r>
          </a:p>
          <a:p>
            <a:pPr marL="914400" indent="-341313">
              <a:buFont typeface="Courier New" pitchFamily="49" charset="0"/>
              <a:buChar char="o"/>
            </a:pPr>
            <a:r>
              <a:rPr lang="en-US" sz="2400" dirty="0" smtClean="0"/>
              <a:t>Controlled by a sensor node.</a:t>
            </a:r>
          </a:p>
          <a:p>
            <a:pPr marL="914400" indent="-341313">
              <a:buFont typeface="Courier New" pitchFamily="49" charset="0"/>
              <a:buChar char="o"/>
            </a:pPr>
            <a:r>
              <a:rPr lang="en-US" sz="2400" dirty="0" smtClean="0"/>
              <a:t>Can set min and max point to open and close the blind</a:t>
            </a:r>
          </a:p>
          <a:p>
            <a:pPr>
              <a:lnSpc>
                <a:spcPct val="150000"/>
              </a:lnSpc>
            </a:pPr>
            <a:r>
              <a:rPr lang="en-US" sz="2900" b="1" dirty="0" smtClean="0"/>
              <a:t>Water </a:t>
            </a:r>
            <a:r>
              <a:rPr lang="en-US" sz="2900" b="1" dirty="0" smtClean="0"/>
              <a:t>pump/motor:</a:t>
            </a:r>
          </a:p>
          <a:p>
            <a:pPr marL="914400" indent="-341313">
              <a:buFont typeface="Courier New" pitchFamily="49" charset="0"/>
              <a:buChar char="o"/>
            </a:pPr>
            <a:r>
              <a:rPr lang="en-US" sz="2400" dirty="0" smtClean="0"/>
              <a:t>Use a motor with </a:t>
            </a:r>
            <a:r>
              <a:rPr lang="en-US" sz="2400" dirty="0" smtClean="0"/>
              <a:t>HiNode </a:t>
            </a:r>
            <a:r>
              <a:rPr lang="en-US" sz="2400" dirty="0" smtClean="0"/>
              <a:t>controller</a:t>
            </a:r>
          </a:p>
          <a:p>
            <a:pPr marL="914400" indent="-341313">
              <a:buFont typeface="Courier New" pitchFamily="49" charset="0"/>
              <a:buChar char="o"/>
            </a:pPr>
            <a:r>
              <a:rPr lang="en-US" sz="2400" dirty="0" smtClean="0"/>
              <a:t>Operate based on data from the soil moisture sensor</a:t>
            </a:r>
            <a:endParaRPr lang="en-US" sz="29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Overview of Outputs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- Blinds and Motors-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085850"/>
            <a:ext cx="8534400" cy="10287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When a node wants to communicate with another node, the data could be packaged in the following manner:</a:t>
            </a:r>
            <a:endParaRPr lang="en-US" sz="2700" dirty="0"/>
          </a:p>
          <a:p>
            <a:endParaRPr lang="en-US" sz="2900" dirty="0" smtClean="0"/>
          </a:p>
          <a:p>
            <a:endParaRPr lang="en-US" sz="29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Communication Protocol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/>
        </p:nvGraphicFramePr>
        <p:xfrm>
          <a:off x="1371600" y="2000250"/>
          <a:ext cx="6553200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977712"/>
                <a:gridCol w="1232088"/>
                <a:gridCol w="936171"/>
                <a:gridCol w="2340429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Frame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Route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Action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End</a:t>
                      </a:r>
                      <a:r>
                        <a:rPr lang="en-US" sz="1800" baseline="0" dirty="0" smtClean="0"/>
                        <a:t> of package</a:t>
                      </a:r>
                      <a:endParaRPr lang="en-US" sz="1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7800" y="2628900"/>
          <a:ext cx="61722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3340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Route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Path of the transmission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47800" y="3257550"/>
          <a:ext cx="61722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3340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the sender is going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447800" y="3943350"/>
          <a:ext cx="61722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3340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send to the destination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447800" y="4572000"/>
          <a:ext cx="61722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44958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End</a:t>
                      </a:r>
                      <a:r>
                        <a:rPr lang="en-US" sz="1400" baseline="0" dirty="0" smtClean="0"/>
                        <a:t> of package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Termination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transmission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Communication Protocol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828800" y="1428750"/>
            <a:ext cx="5486400" cy="857250"/>
            <a:chOff x="1905000" y="2895600"/>
            <a:chExt cx="5486400" cy="1143000"/>
          </a:xfrm>
        </p:grpSpPr>
        <p:sp>
          <p:nvSpPr>
            <p:cNvPr id="24" name="Oval 23"/>
            <p:cNvSpPr/>
            <p:nvPr/>
          </p:nvSpPr>
          <p:spPr>
            <a:xfrm>
              <a:off x="1905000" y="2895600"/>
              <a:ext cx="1676400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Central Node</a:t>
              </a:r>
            </a:p>
            <a:p>
              <a:pPr algn="ctr"/>
              <a:r>
                <a:rPr lang="en-US" dirty="0" smtClean="0"/>
                <a:t>ID =1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191000" y="3124200"/>
              <a:ext cx="1295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ID=2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096000" y="3124200"/>
              <a:ext cx="1295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ID=3</a:t>
              </a:r>
              <a:endParaRPr lang="en-US" dirty="0"/>
            </a:p>
          </p:txBody>
        </p:sp>
        <p:cxnSp>
          <p:nvCxnSpPr>
            <p:cNvPr id="27" name="Straight Connector 26"/>
            <p:cNvCxnSpPr>
              <a:stCxn id="24" idx="6"/>
              <a:endCxn id="25" idx="2"/>
            </p:cNvCxnSpPr>
            <p:nvPr/>
          </p:nvCxnSpPr>
          <p:spPr>
            <a:xfrm>
              <a:off x="3581400" y="3467100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6"/>
              <a:endCxn id="26" idx="2"/>
            </p:cNvCxnSpPr>
            <p:nvPr/>
          </p:nvCxnSpPr>
          <p:spPr>
            <a:xfrm>
              <a:off x="5486400" y="3467100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838201" y="2514600"/>
          <a:ext cx="7772401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408"/>
                <a:gridCol w="818147"/>
                <a:gridCol w="736333"/>
                <a:gridCol w="754514"/>
                <a:gridCol w="863600"/>
                <a:gridCol w="863599"/>
                <a:gridCol w="863600"/>
                <a:gridCol w="863600"/>
                <a:gridCol w="863600"/>
              </a:tblGrid>
              <a:tr h="278130"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1 send map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Route</a:t>
                      </a:r>
                      <a:endParaRPr lang="en-US" sz="14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 marT="34290" marB="3429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EOP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0xFF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838199" y="3314700"/>
          <a:ext cx="6019800" cy="689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1"/>
                <a:gridCol w="762000"/>
                <a:gridCol w="838200"/>
                <a:gridCol w="762000"/>
                <a:gridCol w="838200"/>
                <a:gridCol w="749417"/>
                <a:gridCol w="926982"/>
              </a:tblGrid>
              <a:tr h="278130"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1 send request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Route</a:t>
                      </a:r>
                      <a:endParaRPr lang="en-US" sz="14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EOP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4076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0xFF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838201" y="4229100"/>
          <a:ext cx="7772401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408"/>
                <a:gridCol w="818147"/>
                <a:gridCol w="736333"/>
                <a:gridCol w="754514"/>
                <a:gridCol w="863600"/>
                <a:gridCol w="863599"/>
                <a:gridCol w="1727200"/>
                <a:gridCol w="863600"/>
              </a:tblGrid>
              <a:tr h="278130"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3 send 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Route</a:t>
                      </a:r>
                      <a:endParaRPr lang="en-US" sz="14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EOP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0x01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Value (1</a:t>
                      </a:r>
                      <a:r>
                        <a:rPr lang="en-US" sz="1400" baseline="0" dirty="0" smtClean="0"/>
                        <a:t> byte)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0xFF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62000" y="1028701"/>
            <a:ext cx="586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Example: Getting temperature from node ID = 3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Will include all theory, assembly, alternatives and modifications of the project.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Links to all online resources will also be included.</a:t>
            </a:r>
          </a:p>
          <a:p>
            <a:pPr>
              <a:lnSpc>
                <a:spcPct val="150000"/>
              </a:lnSpc>
              <a:spcAft>
                <a:spcPts val="696"/>
              </a:spcAft>
            </a:pPr>
            <a:r>
              <a:rPr lang="en-US" sz="2900" dirty="0" smtClean="0"/>
              <a:t>Open-source documentation.</a:t>
            </a:r>
          </a:p>
          <a:p>
            <a:r>
              <a:rPr lang="en-US" sz="2900" dirty="0" smtClean="0"/>
              <a:t>Invites revisions, refinements and further support from the open-source community</a:t>
            </a:r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Documentation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800" dirty="0" smtClean="0"/>
              <a:t>Motor for Composting Toilet: Automation is not recommended by manufacturer.  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Minimum and maximum torque/speed for the composter’s tines is unknown.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Blind motors: The size, weight and action of the blind is undefined. This increases the complexity of choosing an appropriate motor and it's method of control.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The number of sensor nodes needed could change. An increase cost is possible.</a:t>
            </a:r>
            <a:endParaRPr lang="en-US" sz="29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Risks and Dependencies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800" dirty="0" smtClean="0"/>
              <a:t>The ultrasonic sensor may suffer from water splash damage and humidity buildup.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Water-flow sensor selected has durability concerns.  The inlet size of 1/2” may not suffice for measuring a household.  An alternative sensor is available for $80-$300.</a:t>
            </a:r>
          </a:p>
          <a:p>
            <a:endParaRPr lang="en-US" sz="2800" dirty="0" smtClean="0"/>
          </a:p>
          <a:p>
            <a:r>
              <a:rPr lang="en-US" sz="2800" dirty="0" smtClean="0"/>
              <a:t>Assembly materials and sensor enclosures will be determined later.  The cost for both in this document is only an estimation. </a:t>
            </a:r>
            <a:endParaRPr lang="en-US" sz="29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Risks and Dependencies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Predicted Cost</a:t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1028700"/>
          <a:ext cx="8458200" cy="3783040"/>
        </p:xfrm>
        <a:graphic>
          <a:graphicData uri="http://schemas.openxmlformats.org/drawingml/2006/table">
            <a:tbl>
              <a:tblPr/>
              <a:tblGrid>
                <a:gridCol w="2129586"/>
                <a:gridCol w="1279612"/>
                <a:gridCol w="1667348"/>
                <a:gridCol w="2364937"/>
                <a:gridCol w="922752"/>
                <a:gridCol w="93965"/>
              </a:tblGrid>
              <a:tr h="420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Part Name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Part Number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Manufacturing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Vendor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Price per Part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9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/>
                          <a:ea typeface="Times New Roman"/>
                          <a:cs typeface="Times New Roman"/>
                        </a:rPr>
                        <a:t>HiNode </a:t>
                      </a: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Wireless PCB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/>
                          <a:ea typeface="Times New Roman"/>
                          <a:cs typeface="Times New Roman"/>
                        </a:rPr>
                        <a:t>HiNode </a:t>
                      </a: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V5 Kit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latin typeface="Arial"/>
                          <a:ea typeface="Times New Roman"/>
                          <a:cs typeface="Times New Roman"/>
                        </a:rPr>
                        <a:t>JeeLabs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2"/>
                        </a:rPr>
                        <a:t>www.moderndevice.com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$22.50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14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DHT22 - Humidity/Temp Sensor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SEN-10167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Aosong Electronics Co.,Ltd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3"/>
                        </a:rPr>
                        <a:t>www.sparkfun.com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$8.96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9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Ambient Light Sensor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AMBI Light Sensor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Sharp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2"/>
                        </a:rPr>
                        <a:t>www.moderndevice.com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$4.47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Motion PIR Sensor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SEN-09587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latin typeface="Arial"/>
                          <a:ea typeface="Times New Roman"/>
                          <a:cs typeface="Times New Roman"/>
                        </a:rPr>
                        <a:t>Zilog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3"/>
                        </a:rPr>
                        <a:t>www.sparkfun.com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$10.76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9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Ultrasonic (Water Level Sensor)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SEN136B5B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Seeed Studio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4"/>
                        </a:rPr>
                        <a:t>www.robotshop.com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$15.00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9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Water Flow Sensor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POW110D3B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Seeed Studio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4"/>
                        </a:rPr>
                        <a:t>www.robotshop.com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$9.50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9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SuperSocket - Wall Receptacle Module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SR227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X-10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5"/>
                        </a:rPr>
                        <a:t>www.x10.com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$15.99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9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Decorator Dimmer Switch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x10_ws12a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X-10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6"/>
                        </a:rPr>
                        <a:t>http://www.x10.com/products/x10_ws12a.htm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$19.99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571500"/>
            <a:ext cx="8382000" cy="45720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US" sz="2200" u="sng" dirty="0" smtClean="0"/>
              <a:t>Project Component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Predicted Cost</a:t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1" y="1143000"/>
          <a:ext cx="8077199" cy="2358469"/>
        </p:xfrm>
        <a:graphic>
          <a:graphicData uri="http://schemas.openxmlformats.org/drawingml/2006/table">
            <a:tbl>
              <a:tblPr/>
              <a:tblGrid>
                <a:gridCol w="2062396"/>
                <a:gridCol w="1331055"/>
                <a:gridCol w="1635748"/>
                <a:gridCol w="2209800"/>
                <a:gridCol w="804970"/>
                <a:gridCol w="33230"/>
              </a:tblGrid>
              <a:tr h="4895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Sensor Node Package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Part Number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Manufacturing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Vendor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Price/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Part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8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/>
                          <a:ea typeface="Times New Roman"/>
                          <a:cs typeface="Times New Roman"/>
                        </a:rPr>
                        <a:t>HiNode </a:t>
                      </a: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Wireless PCB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/>
                          <a:ea typeface="Times New Roman"/>
                          <a:cs typeface="Times New Roman"/>
                        </a:rPr>
                        <a:t>HiNode </a:t>
                      </a: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V5 Kit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latin typeface="Arial"/>
                          <a:ea typeface="Times New Roman"/>
                          <a:cs typeface="Times New Roman"/>
                        </a:rPr>
                        <a:t>JeeLabs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3"/>
                        </a:rPr>
                        <a:t>www.moderndevice.com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 22.50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6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DHT22 - Humidity/Temp Sensor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SEN-10167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latin typeface="Arial"/>
                          <a:ea typeface="Times New Roman"/>
                          <a:cs typeface="Times New Roman"/>
                        </a:rPr>
                        <a:t>Aosong</a:t>
                      </a: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 Electronics </a:t>
                      </a:r>
                      <a:r>
                        <a:rPr lang="en-US" sz="1100" dirty="0" err="1">
                          <a:latin typeface="Arial"/>
                          <a:ea typeface="Times New Roman"/>
                          <a:cs typeface="Times New Roman"/>
                        </a:rPr>
                        <a:t>Co.,Ltd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4"/>
                        </a:rPr>
                        <a:t>www.sparkfun.com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 $8.96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80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Ambient Light Sensor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AMBI Light Sensor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Sharp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3"/>
                        </a:rPr>
                        <a:t>www.moderndevice.com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 $4.47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0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Motion PIR Sensor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SEN-09587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latin typeface="Arial"/>
                          <a:ea typeface="Times New Roman"/>
                          <a:cs typeface="Times New Roman"/>
                        </a:rPr>
                        <a:t>Zilog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4"/>
                        </a:rPr>
                        <a:t>www.sparkfun.com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 $10.76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4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 smtClean="0">
                          <a:latin typeface="Arial"/>
                          <a:ea typeface="Times New Roman"/>
                          <a:cs typeface="Times New Roman"/>
                        </a:rPr>
                        <a:t>Total </a:t>
                      </a: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Price Per Sensor Node: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 $46.69 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1" y="4171950"/>
          <a:ext cx="7619999" cy="628650"/>
        </p:xfrm>
        <a:graphic>
          <a:graphicData uri="http://schemas.openxmlformats.org/drawingml/2006/table">
            <a:tbl>
              <a:tblPr/>
              <a:tblGrid>
                <a:gridCol w="3817016"/>
                <a:gridCol w="2041949"/>
                <a:gridCol w="1761034"/>
              </a:tblGrid>
              <a:tr h="314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Deployment Costs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Estimated Nodes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Total Cost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Estimated cost of sensor node deployment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16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$747.04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382000" cy="45720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US" sz="2200" u="sng" dirty="0" smtClean="0"/>
              <a:t>Sensor Node Cost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3714750"/>
            <a:ext cx="838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Estimate Deployment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085850"/>
            <a:ext cx="6324600" cy="3886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1714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Lower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Floor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2819400" y="3886200"/>
            <a:ext cx="152400" cy="1143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1828800" y="3543300"/>
            <a:ext cx="152400" cy="1143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1828800" y="1828800"/>
            <a:ext cx="152400" cy="1143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4876800" y="1657350"/>
            <a:ext cx="152400" cy="1143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4876800" y="4229100"/>
            <a:ext cx="152400" cy="1143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Sensor nodes provide a real-time acquisition of data and wirelessly transmits that data to the server.</a:t>
            </a:r>
          </a:p>
          <a:p>
            <a:endParaRPr lang="en-US" sz="2800" dirty="0" smtClean="0"/>
          </a:p>
          <a:p>
            <a:r>
              <a:rPr lang="en-US" sz="2800" dirty="0" smtClean="0"/>
              <a:t>Interfacing with four sensors (ambient light, humidity, temperature, and motion sensing) in a node.</a:t>
            </a:r>
          </a:p>
          <a:p>
            <a:endParaRPr lang="en-US" sz="2800" dirty="0" smtClean="0"/>
          </a:p>
          <a:p>
            <a:r>
              <a:rPr lang="en-US" sz="2800" dirty="0" smtClean="0"/>
              <a:t>Open-source, flexible and expandable.</a:t>
            </a:r>
          </a:p>
          <a:p>
            <a:endParaRPr lang="en-US" sz="2800" dirty="0" smtClean="0"/>
          </a:p>
          <a:p>
            <a:r>
              <a:rPr lang="en-US" sz="2800" dirty="0" smtClean="0"/>
              <a:t>Low component cost, easy-to-use, low energy required.</a:t>
            </a:r>
            <a:endParaRPr lang="en-US" sz="29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Introduction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Floor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696200" cy="361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5-Point Star 4"/>
          <p:cNvSpPr/>
          <p:nvPr/>
        </p:nvSpPr>
        <p:spPr>
          <a:xfrm>
            <a:off x="5181600" y="1943100"/>
            <a:ext cx="152400" cy="1143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5181600" y="4286250"/>
            <a:ext cx="152400" cy="1143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581400" y="4114800"/>
            <a:ext cx="152400" cy="1143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2286000" y="3429000"/>
            <a:ext cx="152400" cy="1143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2438400" y="2057400"/>
            <a:ext cx="152400" cy="1143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Predicted Cost</a:t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200150"/>
          <a:ext cx="8001000" cy="841248"/>
        </p:xfrm>
        <a:graphic>
          <a:graphicData uri="http://schemas.openxmlformats.org/drawingml/2006/table">
            <a:tbl>
              <a:tblPr/>
              <a:tblGrid>
                <a:gridCol w="2743200"/>
                <a:gridCol w="3810000"/>
                <a:gridCol w="1447800"/>
              </a:tblGrid>
              <a:tr h="420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Research and </a:t>
                      </a:r>
                      <a:r>
                        <a:rPr lang="en-US" sz="1200" b="1" dirty="0" smtClean="0">
                          <a:latin typeface="Arial"/>
                          <a:ea typeface="Times New Roman"/>
                          <a:cs typeface="Times New Roman"/>
                        </a:rPr>
                        <a:t>Development Cost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Purpose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Total Cost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Budget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Component purchases for design and testing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 $500.00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382000" cy="45720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US" sz="2200" u="sng" dirty="0" smtClean="0"/>
              <a:t>Research and Development Costs</a:t>
            </a: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81000" y="2343150"/>
            <a:ext cx="8610600" cy="262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predicted cost does not reflect the cost of the motors nor the interface materials for the motors.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Estimate of $300 to $400 for the composting toilet DC motor.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/>
              <a:t>The price for the blind motor is still unspecified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85850"/>
            <a:ext cx="86868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With this wireless sensor network, users can access information about temperature, humidity, light, and occupancy in a room, water level in a container, and power usage via an interface to a central server without directly going to the sensors to read information. </a:t>
            </a:r>
          </a:p>
          <a:p>
            <a:r>
              <a:rPr lang="en-US" sz="2600" dirty="0" smtClean="0"/>
              <a:t>Users are able to control outputs such as motors and light levels wirelessly.  </a:t>
            </a:r>
          </a:p>
          <a:p>
            <a:r>
              <a:rPr lang="en-US" sz="2600" dirty="0" smtClean="0"/>
              <a:t>The system itself is power-efficiency and cost effectiveness.</a:t>
            </a:r>
          </a:p>
          <a:p>
            <a:r>
              <a:rPr lang="en-US" sz="2600" dirty="0" smtClean="0"/>
              <a:t>Assist the home owner in reducing energy consumption as well as making the home more energy efficient through automation.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Conclusion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43050"/>
            <a:ext cx="8229600" cy="857250"/>
          </a:xfrm>
        </p:spPr>
        <p:txBody>
          <a:bodyPr>
            <a:noAutofit/>
          </a:bodyPr>
          <a:lstStyle/>
          <a:p>
            <a:r>
              <a:rPr lang="en-US" sz="7000" b="1" dirty="0" smtClean="0">
                <a:solidFill>
                  <a:srgbClr val="0070C0"/>
                </a:solidFill>
              </a:rPr>
              <a:t>Q &amp; A</a:t>
            </a:r>
            <a:endParaRPr lang="en-US" sz="7000" b="1" dirty="0">
              <a:solidFill>
                <a:srgbClr val="0070C0"/>
              </a:solidFill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1" y="2743200"/>
            <a:ext cx="20832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Communication protocol (backup)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</p:nvPr>
        </p:nvGraphicFramePr>
        <p:xfrm>
          <a:off x="1371600" y="1428750"/>
          <a:ext cx="6553200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977712"/>
                <a:gridCol w="1232088"/>
                <a:gridCol w="936171"/>
                <a:gridCol w="2340429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Frame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Route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Action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End</a:t>
                      </a:r>
                      <a:r>
                        <a:rPr lang="en-US" sz="1800" baseline="0" dirty="0" smtClean="0"/>
                        <a:t> of package</a:t>
                      </a:r>
                      <a:endParaRPr lang="en-US" sz="1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2057400"/>
          <a:ext cx="61722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3340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the sender is going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2571750"/>
            <a:ext cx="6324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M: Sender wants to send map to the destination.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R: Sender wants to send request to the destination.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D: Sender want to send data to the destination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Communication protocol (backup)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</p:nvPr>
        </p:nvGraphicFramePr>
        <p:xfrm>
          <a:off x="1295400" y="1143000"/>
          <a:ext cx="6553200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977712"/>
                <a:gridCol w="1232088"/>
                <a:gridCol w="936171"/>
                <a:gridCol w="2340429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Frame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Route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Action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End</a:t>
                      </a:r>
                      <a:r>
                        <a:rPr lang="en-US" sz="1800" baseline="0" dirty="0" smtClean="0"/>
                        <a:t> of package</a:t>
                      </a:r>
                      <a:endParaRPr lang="en-US" sz="1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1543050"/>
          <a:ext cx="6172200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334000"/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Data</a:t>
                      </a:r>
                      <a:endParaRPr lang="en-US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15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send to the destination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943100"/>
            <a:ext cx="76200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Depending on the</a:t>
            </a:r>
            <a:r>
              <a:rPr lang="en-US" sz="2000" b="1" dirty="0" smtClean="0"/>
              <a:t> Action</a:t>
            </a:r>
            <a:r>
              <a:rPr lang="en-US" sz="2000" dirty="0" smtClean="0"/>
              <a:t>:</a:t>
            </a:r>
          </a:p>
          <a:p>
            <a:pPr indent="34448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/>
              <a:t>Action</a:t>
            </a:r>
            <a:r>
              <a:rPr lang="en-US" sz="2000" dirty="0" smtClean="0"/>
              <a:t> is M: </a:t>
            </a:r>
            <a:r>
              <a:rPr lang="en-US" sz="2000" b="1" dirty="0"/>
              <a:t>Data </a:t>
            </a:r>
            <a:r>
              <a:rPr lang="en-US" sz="2000" dirty="0" smtClean="0"/>
              <a:t>contains the route telling the destination node how to get back the sender.</a:t>
            </a:r>
          </a:p>
          <a:p>
            <a:pPr indent="34448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/>
              <a:t>Action</a:t>
            </a:r>
            <a:r>
              <a:rPr lang="en-US" sz="2000" dirty="0" smtClean="0"/>
              <a:t> is R: </a:t>
            </a:r>
            <a:r>
              <a:rPr lang="en-US" sz="2000" b="1" dirty="0"/>
              <a:t>Data </a:t>
            </a:r>
            <a:r>
              <a:rPr lang="en-US" sz="2000" dirty="0" smtClean="0"/>
              <a:t>contains </a:t>
            </a:r>
            <a:r>
              <a:rPr lang="en-US" sz="2000" dirty="0"/>
              <a:t>one byte standing for names of </a:t>
            </a:r>
            <a:r>
              <a:rPr lang="en-US" sz="2000" dirty="0" smtClean="0"/>
              <a:t>sensors the sender </a:t>
            </a:r>
            <a:r>
              <a:rPr lang="en-US" sz="2000" dirty="0"/>
              <a:t>is </a:t>
            </a:r>
            <a:r>
              <a:rPr lang="en-US" sz="2000" dirty="0" smtClean="0"/>
              <a:t>requesting (H, T, L, O, W, Z).</a:t>
            </a:r>
          </a:p>
          <a:p>
            <a:pPr indent="34448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/>
              <a:t>Action</a:t>
            </a:r>
            <a:r>
              <a:rPr lang="en-US" sz="2000" dirty="0" smtClean="0"/>
              <a:t> is D:</a:t>
            </a:r>
          </a:p>
          <a:p>
            <a:pPr lvl="1" indent="34448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From sender: </a:t>
            </a:r>
            <a:r>
              <a:rPr lang="en-US" sz="2000" b="1" dirty="0" smtClean="0"/>
              <a:t>Data</a:t>
            </a:r>
            <a:r>
              <a:rPr lang="en-US" sz="2000" dirty="0" smtClean="0"/>
              <a:t> contains the command from server to control the outputs.</a:t>
            </a:r>
          </a:p>
          <a:p>
            <a:pPr lvl="1" indent="34448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From destination node: </a:t>
            </a:r>
            <a:r>
              <a:rPr lang="en-US" sz="2000" b="1" dirty="0" smtClean="0"/>
              <a:t>Data</a:t>
            </a:r>
            <a:r>
              <a:rPr lang="en-US" sz="2000" dirty="0" smtClean="0"/>
              <a:t> contains values from sensors.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In this proposal, we will describe the features of our </a:t>
            </a:r>
            <a:r>
              <a:rPr lang="en-US" sz="2800" dirty="0" smtClean="0"/>
              <a:t>solution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We will then outline some risks and dependencies and how we will address those risks. </a:t>
            </a:r>
          </a:p>
          <a:p>
            <a:endParaRPr lang="en-US" sz="2800" dirty="0" smtClean="0"/>
          </a:p>
          <a:p>
            <a:r>
              <a:rPr lang="en-US" sz="2800" dirty="0" smtClean="0"/>
              <a:t> Finally, we will outline the per room cost and overall project cost. </a:t>
            </a:r>
          </a:p>
          <a:p>
            <a:endParaRPr lang="en-US" sz="29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Scope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534400" cy="37719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900" dirty="0" smtClean="0"/>
              <a:t>System Overview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Overview of the </a:t>
            </a:r>
            <a:r>
              <a:rPr lang="en-US" sz="2900" dirty="0" smtClean="0"/>
              <a:t>HiNode </a:t>
            </a:r>
            <a:r>
              <a:rPr lang="en-US" sz="2900" dirty="0" smtClean="0"/>
              <a:t>platform &amp; Sensors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Overview of the Outputs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Communication Protocol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Documentation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Risks and Dependencies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Predictable Cost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Proposal Format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endParaRPr lang="en-US" dirty="0" smtClean="0"/>
          </a:p>
          <a:p>
            <a:fld id="{A5784141-ACBC-4941-951A-C0F7F5FD6C8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514850"/>
            <a:ext cx="9144000" cy="4000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2600" i="1" dirty="0" smtClean="0"/>
              <a:t>Node diagram of a wireless sensor network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System Overview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2" descr="C:\Users\HieuNguyen\Desktop\figure1.jpg"/>
          <p:cNvPicPr>
            <a:picLocks noChangeAspect="1" noChangeArrowheads="1"/>
          </p:cNvPicPr>
          <p:nvPr/>
        </p:nvPicPr>
        <p:blipFill>
          <a:blip r:embed="rId2" cstate="print"/>
          <a:srcRect r="30641"/>
          <a:stretch>
            <a:fillRect/>
          </a:stretch>
        </p:blipFill>
        <p:spPr bwMode="auto">
          <a:xfrm>
            <a:off x="1828800" y="940373"/>
            <a:ext cx="5562600" cy="3539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57350"/>
            <a:ext cx="8229600" cy="131445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Overview of </a:t>
            </a:r>
            <a:r>
              <a:rPr lang="en-US" b="1" dirty="0" smtClean="0">
                <a:solidFill>
                  <a:srgbClr val="0070C0"/>
                </a:solidFill>
              </a:rPr>
              <a:t>new design of wireless sensor/control node network and new node platform (HiNode)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719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A </a:t>
            </a:r>
            <a:r>
              <a:rPr lang="en-US" sz="2900" dirty="0" smtClean="0"/>
              <a:t>HiNode based on:</a:t>
            </a:r>
          </a:p>
          <a:p>
            <a:pPr lvl="1"/>
            <a:r>
              <a:rPr lang="it-IT" sz="2400" dirty="0" smtClean="0"/>
              <a:t>Pro </a:t>
            </a:r>
            <a:r>
              <a:rPr lang="it-IT" sz="2400" dirty="0" smtClean="0"/>
              <a:t>Mini atmega328 5V </a:t>
            </a:r>
            <a:r>
              <a:rPr lang="it-IT" sz="2400" dirty="0" smtClean="0"/>
              <a:t>16M,</a:t>
            </a:r>
            <a:r>
              <a:rPr lang="en-US" sz="2400" dirty="0" smtClean="0"/>
              <a:t> </a:t>
            </a:r>
            <a:r>
              <a:rPr lang="en-US" sz="2400" dirty="0" smtClean="0"/>
              <a:t>L*W*H:33mm *118*6mm</a:t>
            </a:r>
            <a:endParaRPr lang="it-IT" sz="2400" dirty="0" smtClean="0"/>
          </a:p>
          <a:p>
            <a:pPr lvl="1"/>
            <a:r>
              <a:rPr lang="en-US" sz="2400" dirty="0" smtClean="0"/>
              <a:t>NRF24L01+ 2.4GHz Antenna Wireless Transceiver </a:t>
            </a:r>
            <a:r>
              <a:rPr lang="en-US" sz="2400" dirty="0" smtClean="0"/>
              <a:t>Module </a:t>
            </a:r>
            <a:endParaRPr lang="en-US" sz="2500" dirty="0" smtClean="0"/>
          </a:p>
          <a:p>
            <a:r>
              <a:rPr lang="en-US" sz="2900" dirty="0" smtClean="0"/>
              <a:t>Compatible with Arduino IDE and libraries.</a:t>
            </a:r>
          </a:p>
          <a:p>
            <a:r>
              <a:rPr lang="en-US" sz="2900" dirty="0" smtClean="0"/>
              <a:t>Enable both digital and analog multiple sensor acquisition.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Hi</a:t>
            </a:r>
            <a:r>
              <a:rPr lang="en-US" b="1" dirty="0" smtClean="0">
                <a:solidFill>
                  <a:srgbClr val="0070C0"/>
                </a:solidFill>
              </a:rPr>
              <a:t>Node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it-IT" sz="4400" dirty="0" smtClean="0"/>
              <a:t>Pro Mini atmega328 5V 16M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L*W*H:33mm </a:t>
            </a:r>
            <a:r>
              <a:rPr lang="en-US" dirty="0" smtClean="0"/>
              <a:t>*118*6mm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457</TotalTime>
  <Words>1534</Words>
  <Application>Microsoft Office PowerPoint</Application>
  <PresentationFormat>On-screen Show (16:9)</PresentationFormat>
  <Paragraphs>369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Executive Summary</vt:lpstr>
      <vt:lpstr>Introduction </vt:lpstr>
      <vt:lpstr>Scope</vt:lpstr>
      <vt:lpstr>Proposal Format</vt:lpstr>
      <vt:lpstr>System Overview</vt:lpstr>
      <vt:lpstr>Overview of new design of wireless sensor/control node network and new node platform (HiNode)</vt:lpstr>
      <vt:lpstr>HiNode</vt:lpstr>
      <vt:lpstr>Pro Mini atmega328 5V 16M</vt:lpstr>
      <vt:lpstr>NRF24L01+ 2.4GHz Antenna Wireless Transceiver Module</vt:lpstr>
      <vt:lpstr>HiLink</vt:lpstr>
      <vt:lpstr>Ambient Light Sensor</vt:lpstr>
      <vt:lpstr>Motion Sensor</vt:lpstr>
      <vt:lpstr>Humidity/Temperature Sensor</vt:lpstr>
      <vt:lpstr>Water-level Sensor</vt:lpstr>
      <vt:lpstr>Power Monitoring</vt:lpstr>
      <vt:lpstr>Water Flow Sensor</vt:lpstr>
      <vt:lpstr>Soil Moisture Sensor</vt:lpstr>
      <vt:lpstr>Power Supply </vt:lpstr>
      <vt:lpstr>Overview of Outputs - Dimming Lights and Outlet -</vt:lpstr>
      <vt:lpstr>Overview of Outputs - Blinds and Motors-</vt:lpstr>
      <vt:lpstr>Communication Protocol</vt:lpstr>
      <vt:lpstr>Communication Protocol</vt:lpstr>
      <vt:lpstr>Documentation</vt:lpstr>
      <vt:lpstr>Risks and Dependencies</vt:lpstr>
      <vt:lpstr>Risks and Dependencies</vt:lpstr>
      <vt:lpstr>Predicted Cost </vt:lpstr>
      <vt:lpstr>Predicted Cost </vt:lpstr>
      <vt:lpstr>Slide 29</vt:lpstr>
      <vt:lpstr>Upper Floor</vt:lpstr>
      <vt:lpstr>Predicted Cost </vt:lpstr>
      <vt:lpstr>Conclusion</vt:lpstr>
      <vt:lpstr>Q &amp; A</vt:lpstr>
      <vt:lpstr>Communication protocol (backup)</vt:lpstr>
      <vt:lpstr>Communication protocol (backup)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Nam</dc:creator>
  <cp:lastModifiedBy>Hai Nguyen</cp:lastModifiedBy>
  <cp:revision>80</cp:revision>
  <dcterms:created xsi:type="dcterms:W3CDTF">2011-02-23T03:10:19Z</dcterms:created>
  <dcterms:modified xsi:type="dcterms:W3CDTF">2013-08-18T01:08:14Z</dcterms:modified>
</cp:coreProperties>
</file>