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5" name="Text 2"/>
          <p:cNvSpPr/>
          <p:nvPr/>
        </p:nvSpPr>
        <p:spPr>
          <a:xfrm>
            <a:off x="793790" y="1660327"/>
            <a:ext cx="7556421" cy="2934653"/>
          </a:xfrm>
          <a:prstGeom prst="rect">
            <a:avLst/>
          </a:prstGeom>
          <a:noFill/>
          <a:ln/>
        </p:spPr>
        <p:txBody>
          <a:bodyPr wrap="square" rtlCol="0" anchor="t"/>
          <a:lstStyle/>
          <a:p>
            <a:pPr indent="0" marL="0">
              <a:lnSpc>
                <a:spcPts val="7702"/>
              </a:lnSpc>
              <a:buNone/>
            </a:pPr>
            <a:r>
              <a:rPr lang="en-US" sz="6162" b="1" spc="-185" kern="0" dirty="0">
                <a:solidFill>
                  <a:srgbClr val="FFFFFF"/>
                </a:solidFill>
                <a:latin typeface="Inter" pitchFamily="34" charset="0"/>
                <a:ea typeface="Inter" pitchFamily="34" charset="-122"/>
                <a:cs typeface="Inter" pitchFamily="34" charset="-120"/>
              </a:rPr>
              <a:t>Reto: Creación de contenido con ChatGPT</a:t>
            </a:r>
            <a:endParaRPr lang="en-US" sz="6162" dirty="0"/>
          </a:p>
        </p:txBody>
      </p:sp>
      <p:sp>
        <p:nvSpPr>
          <p:cNvPr id="6" name="Text 3"/>
          <p:cNvSpPr/>
          <p:nvPr/>
        </p:nvSpPr>
        <p:spPr>
          <a:xfrm>
            <a:off x="793790" y="4935141"/>
            <a:ext cx="7556421" cy="1088708"/>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En este reto, exploramos la capacidad de ChatGPT para generar contenido a partir de un sitio personal preexistente. Nuestro objetivo fue mejorar este sitio utilizando el poder de la inteligencia artificial.</a:t>
            </a:r>
            <a:endParaRPr lang="en-US" sz="1786" dirty="0"/>
          </a:p>
        </p:txBody>
      </p:sp>
      <p:sp>
        <p:nvSpPr>
          <p:cNvPr id="7" name="Text 4"/>
          <p:cNvSpPr/>
          <p:nvPr/>
        </p:nvSpPr>
        <p:spPr>
          <a:xfrm>
            <a:off x="793790" y="6278999"/>
            <a:ext cx="7556421" cy="290274"/>
          </a:xfrm>
          <a:prstGeom prst="rect">
            <a:avLst/>
          </a:prstGeom>
          <a:noFill/>
          <a:ln/>
        </p:spPr>
        <p:txBody>
          <a:bodyPr wrap="none" rtlCol="0" anchor="t"/>
          <a:lstStyle/>
          <a:p>
            <a:pPr indent="0" marL="0">
              <a:lnSpc>
                <a:spcPts val="2286"/>
              </a:lnSpc>
              <a:buNone/>
            </a:pPr>
            <a:r>
              <a:rPr lang="en-US" sz="1429" spc="-36" kern="0" dirty="0">
                <a:solidFill>
                  <a:srgbClr val="E5E0DF"/>
                </a:solidFill>
                <a:latin typeface="Inter" pitchFamily="34" charset="0"/>
                <a:ea typeface="Inter" pitchFamily="34" charset="-122"/>
                <a:cs typeface="Inter" pitchFamily="34" charset="-120"/>
              </a:rPr>
              <a:t>Equipo 12</a:t>
            </a:r>
            <a:endParaRPr lang="en-US" sz="1429" dirty="0"/>
          </a:p>
        </p:txBody>
      </p:sp>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793790" y="2888575"/>
            <a:ext cx="7825502" cy="978218"/>
          </a:xfrm>
          <a:prstGeom prst="rect">
            <a:avLst/>
          </a:prstGeom>
          <a:noFill/>
          <a:ln/>
        </p:spPr>
        <p:txBody>
          <a:bodyPr wrap="none" rtlCol="0" anchor="t"/>
          <a:lstStyle/>
          <a:p>
            <a:pPr indent="0" marL="0">
              <a:lnSpc>
                <a:spcPts val="7702"/>
              </a:lnSpc>
              <a:buNone/>
            </a:pPr>
            <a:r>
              <a:rPr lang="en-US" sz="6162" b="1" spc="-185" kern="0" dirty="0">
                <a:solidFill>
                  <a:srgbClr val="FFFFFF"/>
                </a:solidFill>
                <a:latin typeface="Inter" pitchFamily="34" charset="0"/>
                <a:ea typeface="Inter" pitchFamily="34" charset="-122"/>
                <a:cs typeface="Inter" pitchFamily="34" charset="-120"/>
              </a:rPr>
              <a:t>Ejercicio 1</a:t>
            </a:r>
            <a:endParaRPr lang="en-US" sz="6162" dirty="0"/>
          </a:p>
        </p:txBody>
      </p:sp>
      <p:sp>
        <p:nvSpPr>
          <p:cNvPr id="5" name="Text 3"/>
          <p:cNvSpPr/>
          <p:nvPr/>
        </p:nvSpPr>
        <p:spPr>
          <a:xfrm>
            <a:off x="793790" y="4206954"/>
            <a:ext cx="13042821" cy="1133951"/>
          </a:xfrm>
          <a:prstGeom prst="rect">
            <a:avLst/>
          </a:prstGeom>
          <a:noFill/>
          <a:ln/>
        </p:spPr>
        <p:txBody>
          <a:bodyPr wrap="square" rtlCol="0" anchor="t"/>
          <a:lstStyle/>
          <a:p>
            <a:pPr indent="0" marL="0">
              <a:lnSpc>
                <a:spcPts val="4465"/>
              </a:lnSpc>
              <a:buNone/>
            </a:pPr>
            <a:r>
              <a:rPr lang="en-US" sz="3572" b="1" spc="-107" kern="0" dirty="0">
                <a:solidFill>
                  <a:srgbClr val="FFFFFF"/>
                </a:solidFill>
                <a:latin typeface="Inter" pitchFamily="34" charset="0"/>
                <a:ea typeface="Inter" pitchFamily="34" charset="-122"/>
                <a:cs typeface="Inter" pitchFamily="34" charset="-120"/>
              </a:rPr>
              <a:t>Uso de ChatGPT para mejorar un sitio personal preexistente "Portafolio - Rodrigo Villarreal Jiménez"</a:t>
            </a:r>
            <a:endParaRPr lang="en-US" sz="3572"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793790" y="1632704"/>
            <a:ext cx="8476059" cy="708779"/>
          </a:xfrm>
          <a:prstGeom prst="rect">
            <a:avLst/>
          </a:prstGeom>
          <a:noFill/>
          <a:ln/>
        </p:spPr>
        <p:txBody>
          <a:bodyPr wrap="none" rtlCol="0" anchor="t"/>
          <a:lstStyle/>
          <a:p>
            <a:pPr indent="0" marL="0">
              <a:lnSpc>
                <a:spcPts val="5581"/>
              </a:lnSpc>
              <a:buNone/>
            </a:pPr>
            <a:r>
              <a:rPr lang="en-US" sz="4465" b="1" spc="-134" kern="0" dirty="0">
                <a:solidFill>
                  <a:srgbClr val="FFFFFF"/>
                </a:solidFill>
                <a:latin typeface="Inter" pitchFamily="34" charset="0"/>
                <a:ea typeface="Inter" pitchFamily="34" charset="-122"/>
                <a:cs typeface="Inter" pitchFamily="34" charset="-120"/>
              </a:rPr>
              <a:t>Mejorando un sitio web personal</a:t>
            </a:r>
            <a:endParaRPr lang="en-US" sz="4465" dirty="0"/>
          </a:p>
        </p:txBody>
      </p:sp>
      <p:sp>
        <p:nvSpPr>
          <p:cNvPr id="5" name="Text 3"/>
          <p:cNvSpPr/>
          <p:nvPr/>
        </p:nvSpPr>
        <p:spPr>
          <a:xfrm>
            <a:off x="793790" y="2908459"/>
            <a:ext cx="3859054" cy="354330"/>
          </a:xfrm>
          <a:prstGeom prst="rect">
            <a:avLst/>
          </a:prstGeom>
          <a:noFill/>
          <a:ln/>
        </p:spPr>
        <p:txBody>
          <a:bodyPr wrap="none" rtlCol="0" anchor="t"/>
          <a:lstStyle/>
          <a:p>
            <a:pPr indent="0" marL="0">
              <a:lnSpc>
                <a:spcPts val="2791"/>
              </a:lnSpc>
              <a:buNone/>
            </a:pPr>
            <a:r>
              <a:rPr lang="en-US" sz="2233" b="1" spc="-67" kern="0" dirty="0">
                <a:solidFill>
                  <a:srgbClr val="FFFFFF"/>
                </a:solidFill>
                <a:latin typeface="Inter" pitchFamily="34" charset="0"/>
                <a:ea typeface="Inter" pitchFamily="34" charset="-122"/>
                <a:cs typeface="Inter" pitchFamily="34" charset="-120"/>
              </a:rPr>
              <a:t>Documentación de referencia</a:t>
            </a:r>
            <a:endParaRPr lang="en-US" sz="2233" dirty="0"/>
          </a:p>
        </p:txBody>
      </p:sp>
      <p:sp>
        <p:nvSpPr>
          <p:cNvPr id="6" name="Text 4"/>
          <p:cNvSpPr/>
          <p:nvPr/>
        </p:nvSpPr>
        <p:spPr>
          <a:xfrm>
            <a:off x="793790" y="3489603"/>
            <a:ext cx="3978116" cy="2903220"/>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Se compartió con ChatGPT 4o un archivo PDF de referencia de currículum para ser utilizado como elemento complementario. Paralelamente existió la necesidad de complementar el sitio con mejores redacciones sobre los proyectos de portafolio de programación.</a:t>
            </a:r>
            <a:endParaRPr lang="en-US" sz="1786" dirty="0"/>
          </a:p>
        </p:txBody>
      </p:sp>
      <p:sp>
        <p:nvSpPr>
          <p:cNvPr id="7" name="Text 5"/>
          <p:cNvSpPr/>
          <p:nvPr/>
        </p:nvSpPr>
        <p:spPr>
          <a:xfrm>
            <a:off x="5332928" y="2908459"/>
            <a:ext cx="2994898" cy="354330"/>
          </a:xfrm>
          <a:prstGeom prst="rect">
            <a:avLst/>
          </a:prstGeom>
          <a:noFill/>
          <a:ln/>
        </p:spPr>
        <p:txBody>
          <a:bodyPr wrap="none" rtlCol="0" anchor="t"/>
          <a:lstStyle/>
          <a:p>
            <a:pPr indent="0" marL="0">
              <a:lnSpc>
                <a:spcPts val="2791"/>
              </a:lnSpc>
              <a:buNone/>
            </a:pPr>
            <a:r>
              <a:rPr lang="en-US" sz="2233" b="1" spc="-67" kern="0" dirty="0">
                <a:solidFill>
                  <a:srgbClr val="FFFFFF"/>
                </a:solidFill>
                <a:latin typeface="Inter" pitchFamily="34" charset="0"/>
                <a:ea typeface="Inter" pitchFamily="34" charset="-122"/>
                <a:cs typeface="Inter" pitchFamily="34" charset="-120"/>
              </a:rPr>
              <a:t>Repositorios de código</a:t>
            </a:r>
            <a:endParaRPr lang="en-US" sz="2233" dirty="0"/>
          </a:p>
        </p:txBody>
      </p:sp>
      <p:sp>
        <p:nvSpPr>
          <p:cNvPr id="8" name="Text 6"/>
          <p:cNvSpPr/>
          <p:nvPr/>
        </p:nvSpPr>
        <p:spPr>
          <a:xfrm>
            <a:off x="5332928" y="3489603"/>
            <a:ext cx="3978116" cy="2540318"/>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Para facilitar la interacción con ChatGPT versión 4o, se compartió tanto el URL del "deploy" de los proyectos de programación como su repositorio de código. Esto permitió un análisis más eficiente y preciso de la información.</a:t>
            </a:r>
            <a:endParaRPr lang="en-US" sz="1786" dirty="0"/>
          </a:p>
        </p:txBody>
      </p:sp>
      <p:sp>
        <p:nvSpPr>
          <p:cNvPr id="9" name="Text 7"/>
          <p:cNvSpPr/>
          <p:nvPr/>
        </p:nvSpPr>
        <p:spPr>
          <a:xfrm>
            <a:off x="9872067" y="2908459"/>
            <a:ext cx="3978116" cy="708660"/>
          </a:xfrm>
          <a:prstGeom prst="rect">
            <a:avLst/>
          </a:prstGeom>
          <a:noFill/>
          <a:ln/>
        </p:spPr>
        <p:txBody>
          <a:bodyPr wrap="square" rtlCol="0" anchor="t"/>
          <a:lstStyle/>
          <a:p>
            <a:pPr indent="0" marL="0">
              <a:lnSpc>
                <a:spcPts val="2791"/>
              </a:lnSpc>
              <a:buNone/>
            </a:pPr>
            <a:r>
              <a:rPr lang="en-US" sz="2233" b="1" spc="-67" kern="0" dirty="0">
                <a:solidFill>
                  <a:srgbClr val="FFFFFF"/>
                </a:solidFill>
                <a:latin typeface="Inter" pitchFamily="34" charset="0"/>
                <a:ea typeface="Inter" pitchFamily="34" charset="-122"/>
                <a:cs typeface="Inter" pitchFamily="34" charset="-120"/>
              </a:rPr>
              <a:t>ChatGPT como herramienta de análisis</a:t>
            </a:r>
            <a:endParaRPr lang="en-US" sz="2233" dirty="0"/>
          </a:p>
        </p:txBody>
      </p:sp>
      <p:sp>
        <p:nvSpPr>
          <p:cNvPr id="10" name="Text 8"/>
          <p:cNvSpPr/>
          <p:nvPr/>
        </p:nvSpPr>
        <p:spPr>
          <a:xfrm>
            <a:off x="9872067" y="3843933"/>
            <a:ext cx="3978116" cy="2177415"/>
          </a:xfrm>
          <a:prstGeom prst="rect">
            <a:avLst/>
          </a:prstGeom>
          <a:noFill/>
          <a:ln/>
        </p:spPr>
        <p:txBody>
          <a:bodyPr wrap="square" rtlCol="0" anchor="t"/>
          <a:lstStyle/>
          <a:p>
            <a:pPr indent="0" marL="0">
              <a:lnSpc>
                <a:spcPts val="2858"/>
              </a:lnSpc>
              <a:buNone/>
            </a:pPr>
            <a:r>
              <a:rPr lang="en-US" sz="1786" spc="-36" kern="0" dirty="0">
                <a:solidFill>
                  <a:srgbClr val="E5E0DF"/>
                </a:solidFill>
                <a:latin typeface="Inter" pitchFamily="34" charset="0"/>
                <a:ea typeface="Inter" pitchFamily="34" charset="-122"/>
                <a:cs typeface="Inter" pitchFamily="34" charset="-120"/>
              </a:rPr>
              <a:t>ChatGPT se encargó de revisar el código y resumir sus características. Esta herramienta demostró ser muy útil en la comprensión de la estructura del webapp, sus librerías y funcionalidad.</a:t>
            </a:r>
            <a:endParaRPr lang="en-US" sz="1786"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061829" y="1629489"/>
            <a:ext cx="7993142" cy="1027509"/>
          </a:xfrm>
          <a:prstGeom prst="rect">
            <a:avLst/>
          </a:prstGeom>
          <a:noFill/>
          <a:ln/>
        </p:spPr>
        <p:txBody>
          <a:bodyPr wrap="square" rtlCol="0" anchor="t"/>
          <a:lstStyle/>
          <a:p>
            <a:pPr indent="0" marL="0">
              <a:lnSpc>
                <a:spcPts val="4046"/>
              </a:lnSpc>
              <a:buNone/>
            </a:pPr>
            <a:r>
              <a:rPr lang="en-US" sz="3236" b="1" spc="-97" kern="0" dirty="0">
                <a:solidFill>
                  <a:srgbClr val="FFFFFF"/>
                </a:solidFill>
                <a:latin typeface="Inter" pitchFamily="34" charset="0"/>
                <a:ea typeface="Inter" pitchFamily="34" charset="-122"/>
                <a:cs typeface="Inter" pitchFamily="34" charset="-120"/>
              </a:rPr>
              <a:t>Resultados de ChatGPT en el análisis de repositorios de código</a:t>
            </a:r>
            <a:endParaRPr lang="en-US" sz="3236" dirty="0"/>
          </a:p>
        </p:txBody>
      </p:sp>
      <p:sp>
        <p:nvSpPr>
          <p:cNvPr id="6" name="Shape 3"/>
          <p:cNvSpPr/>
          <p:nvPr/>
        </p:nvSpPr>
        <p:spPr>
          <a:xfrm>
            <a:off x="6061829" y="3088481"/>
            <a:ext cx="369927" cy="369927"/>
          </a:xfrm>
          <a:prstGeom prst="roundRect">
            <a:avLst>
              <a:gd name="adj" fmla="val 18667"/>
            </a:avLst>
          </a:prstGeom>
          <a:solidFill>
            <a:srgbClr val="110080"/>
          </a:solidFill>
          <a:ln w="7620">
            <a:solidFill>
              <a:srgbClr val="2A1999"/>
            </a:solidFill>
            <a:prstDash val="solid"/>
          </a:ln>
        </p:spPr>
      </p:sp>
      <p:sp>
        <p:nvSpPr>
          <p:cNvPr id="7" name="Text 4"/>
          <p:cNvSpPr/>
          <p:nvPr/>
        </p:nvSpPr>
        <p:spPr>
          <a:xfrm>
            <a:off x="6190059" y="3150156"/>
            <a:ext cx="113348" cy="246578"/>
          </a:xfrm>
          <a:prstGeom prst="rect">
            <a:avLst/>
          </a:prstGeom>
          <a:noFill/>
          <a:ln/>
        </p:spPr>
        <p:txBody>
          <a:bodyPr wrap="none" rtlCol="0" anchor="t"/>
          <a:lstStyle/>
          <a:p>
            <a:pPr algn="ctr" indent="0" marL="0">
              <a:lnSpc>
                <a:spcPts val="1942"/>
              </a:lnSpc>
              <a:buNone/>
            </a:pPr>
            <a:r>
              <a:rPr lang="en-US" sz="1942" b="1" spc="-58" kern="0" dirty="0">
                <a:solidFill>
                  <a:srgbClr val="E5E0DF"/>
                </a:solidFill>
                <a:latin typeface="Inter" pitchFamily="34" charset="0"/>
                <a:ea typeface="Inter" pitchFamily="34" charset="-122"/>
                <a:cs typeface="Inter" pitchFamily="34" charset="-120"/>
              </a:rPr>
              <a:t>1</a:t>
            </a:r>
            <a:endParaRPr lang="en-US" sz="1942" dirty="0"/>
          </a:p>
        </p:txBody>
      </p:sp>
      <p:sp>
        <p:nvSpPr>
          <p:cNvPr id="8" name="Text 5"/>
          <p:cNvSpPr/>
          <p:nvPr/>
        </p:nvSpPr>
        <p:spPr>
          <a:xfrm>
            <a:off x="6596062" y="3088481"/>
            <a:ext cx="2055138" cy="256818"/>
          </a:xfrm>
          <a:prstGeom prst="rect">
            <a:avLst/>
          </a:prstGeom>
          <a:noFill/>
          <a:ln/>
        </p:spPr>
        <p:txBody>
          <a:bodyPr wrap="none" rtlCol="0" anchor="t"/>
          <a:lstStyle/>
          <a:p>
            <a:pPr indent="0" marL="0">
              <a:lnSpc>
                <a:spcPts val="2023"/>
              </a:lnSpc>
              <a:buNone/>
            </a:pPr>
            <a:r>
              <a:rPr lang="en-US" sz="1618" b="1" spc="-49" kern="0" dirty="0">
                <a:solidFill>
                  <a:srgbClr val="E5E0DF"/>
                </a:solidFill>
                <a:latin typeface="Inter" pitchFamily="34" charset="0"/>
                <a:ea typeface="Inter" pitchFamily="34" charset="-122"/>
                <a:cs typeface="Inter" pitchFamily="34" charset="-120"/>
              </a:rPr>
              <a:t>Precisión</a:t>
            </a:r>
            <a:endParaRPr lang="en-US" sz="1618" dirty="0"/>
          </a:p>
        </p:txBody>
      </p:sp>
      <p:sp>
        <p:nvSpPr>
          <p:cNvPr id="9" name="Text 6"/>
          <p:cNvSpPr/>
          <p:nvPr/>
        </p:nvSpPr>
        <p:spPr>
          <a:xfrm>
            <a:off x="6596062" y="3443883"/>
            <a:ext cx="3380184" cy="2367082"/>
          </a:xfrm>
          <a:prstGeom prst="rect">
            <a:avLst/>
          </a:prstGeom>
          <a:noFill/>
          <a:ln/>
        </p:spPr>
        <p:txBody>
          <a:bodyPr wrap="square" rtlCol="0" anchor="t"/>
          <a:lstStyle/>
          <a:p>
            <a:pPr indent="0" marL="0">
              <a:lnSpc>
                <a:spcPts val="2071"/>
              </a:lnSpc>
              <a:buNone/>
            </a:pPr>
            <a:r>
              <a:rPr lang="en-US" sz="1295" spc="-26" kern="0" dirty="0">
                <a:solidFill>
                  <a:srgbClr val="E5E0DF"/>
                </a:solidFill>
                <a:latin typeface="Inter" pitchFamily="34" charset="0"/>
                <a:ea typeface="Inter" pitchFamily="34" charset="-122"/>
                <a:cs typeface="Inter" pitchFamily="34" charset="-120"/>
              </a:rPr>
              <a:t>En la mayoría de los casos, ChatGPT 4o realizó un excelente trabajo al describir cómo se hicieron los programas, qué librerías utilizaba y cuál era su funcionalidad. La herramienta demostró una gran capacidad de entendimiento y análisis del código proporcionado, lo que facilitó la comprensión de los proyectos de portafolio de programación.</a:t>
            </a:r>
            <a:endParaRPr lang="en-US" sz="1295" dirty="0"/>
          </a:p>
        </p:txBody>
      </p:sp>
      <p:sp>
        <p:nvSpPr>
          <p:cNvPr id="10" name="Shape 7"/>
          <p:cNvSpPr/>
          <p:nvPr/>
        </p:nvSpPr>
        <p:spPr>
          <a:xfrm>
            <a:off x="10140553" y="3088481"/>
            <a:ext cx="369927" cy="369927"/>
          </a:xfrm>
          <a:prstGeom prst="roundRect">
            <a:avLst>
              <a:gd name="adj" fmla="val 18667"/>
            </a:avLst>
          </a:prstGeom>
          <a:solidFill>
            <a:srgbClr val="110080"/>
          </a:solidFill>
          <a:ln w="7620">
            <a:solidFill>
              <a:srgbClr val="2A1999"/>
            </a:solidFill>
            <a:prstDash val="solid"/>
          </a:ln>
        </p:spPr>
      </p:sp>
      <p:sp>
        <p:nvSpPr>
          <p:cNvPr id="11" name="Text 8"/>
          <p:cNvSpPr/>
          <p:nvPr/>
        </p:nvSpPr>
        <p:spPr>
          <a:xfrm>
            <a:off x="10251519" y="3150156"/>
            <a:ext cx="147995" cy="246578"/>
          </a:xfrm>
          <a:prstGeom prst="rect">
            <a:avLst/>
          </a:prstGeom>
          <a:noFill/>
          <a:ln/>
        </p:spPr>
        <p:txBody>
          <a:bodyPr wrap="none" rtlCol="0" anchor="t"/>
          <a:lstStyle/>
          <a:p>
            <a:pPr algn="ctr" indent="0" marL="0">
              <a:lnSpc>
                <a:spcPts val="1942"/>
              </a:lnSpc>
              <a:buNone/>
            </a:pPr>
            <a:r>
              <a:rPr lang="en-US" sz="1942" b="1" spc="-58" kern="0" dirty="0">
                <a:solidFill>
                  <a:srgbClr val="E5E0DF"/>
                </a:solidFill>
                <a:latin typeface="Inter" pitchFamily="34" charset="0"/>
                <a:ea typeface="Inter" pitchFamily="34" charset="-122"/>
                <a:cs typeface="Inter" pitchFamily="34" charset="-120"/>
              </a:rPr>
              <a:t>2</a:t>
            </a:r>
            <a:endParaRPr lang="en-US" sz="1942" dirty="0"/>
          </a:p>
        </p:txBody>
      </p:sp>
      <p:sp>
        <p:nvSpPr>
          <p:cNvPr id="12" name="Text 9"/>
          <p:cNvSpPr/>
          <p:nvPr/>
        </p:nvSpPr>
        <p:spPr>
          <a:xfrm>
            <a:off x="10674787" y="3088481"/>
            <a:ext cx="2055138" cy="256818"/>
          </a:xfrm>
          <a:prstGeom prst="rect">
            <a:avLst/>
          </a:prstGeom>
          <a:noFill/>
          <a:ln/>
        </p:spPr>
        <p:txBody>
          <a:bodyPr wrap="none" rtlCol="0" anchor="t"/>
          <a:lstStyle/>
          <a:p>
            <a:pPr indent="0" marL="0">
              <a:lnSpc>
                <a:spcPts val="2023"/>
              </a:lnSpc>
              <a:buNone/>
            </a:pPr>
            <a:r>
              <a:rPr lang="en-US" sz="1618" b="1" spc="-49" kern="0" dirty="0">
                <a:solidFill>
                  <a:srgbClr val="E5E0DF"/>
                </a:solidFill>
                <a:latin typeface="Inter" pitchFamily="34" charset="0"/>
                <a:ea typeface="Inter" pitchFamily="34" charset="-122"/>
                <a:cs typeface="Inter" pitchFamily="34" charset="-120"/>
              </a:rPr>
              <a:t>Alucinaciones</a:t>
            </a:r>
            <a:endParaRPr lang="en-US" sz="1618" dirty="0"/>
          </a:p>
        </p:txBody>
      </p:sp>
      <p:sp>
        <p:nvSpPr>
          <p:cNvPr id="13" name="Text 10"/>
          <p:cNvSpPr/>
          <p:nvPr/>
        </p:nvSpPr>
        <p:spPr>
          <a:xfrm>
            <a:off x="10674787" y="3443883"/>
            <a:ext cx="3380184" cy="3156109"/>
          </a:xfrm>
          <a:prstGeom prst="rect">
            <a:avLst/>
          </a:prstGeom>
          <a:noFill/>
          <a:ln/>
        </p:spPr>
        <p:txBody>
          <a:bodyPr wrap="square" rtlCol="0" anchor="t"/>
          <a:lstStyle/>
          <a:p>
            <a:pPr indent="0" marL="0">
              <a:lnSpc>
                <a:spcPts val="2071"/>
              </a:lnSpc>
              <a:buNone/>
            </a:pPr>
            <a:r>
              <a:rPr lang="en-US" sz="1295" spc="-26" kern="0" dirty="0">
                <a:solidFill>
                  <a:srgbClr val="E5E0DF"/>
                </a:solidFill>
                <a:latin typeface="Inter" pitchFamily="34" charset="0"/>
                <a:ea typeface="Inter" pitchFamily="34" charset="-122"/>
                <a:cs typeface="Inter" pitchFamily="34" charset="-120"/>
              </a:rPr>
              <a:t>Sin embargo, en una ocasión, ChatGPT inventó un programa falso. Este comportamiento, conocido como "alucinación", es un problema común en los modelos de lenguaje y refleja la necesidad de una constante supervisión y validación de los resultados generados por este tipo de tecnologías. A pesar de este incidente, el balance general del análisis realizado por ChatGPT 4o fue muy positivo y útil para complementar la información del sitio web personal.</a:t>
            </a:r>
            <a:endParaRPr lang="en-US" sz="1295" dirty="0"/>
          </a:p>
        </p:txBody>
      </p:sp>
      <p:pic>
        <p:nvPicPr>
          <p:cNvPr id="14"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2024-07-15T18:50:53Z</dcterms:created>
  <dcterms:modified xsi:type="dcterms:W3CDTF">2024-07-15T18:50:53Z</dcterms:modified>
</cp:coreProperties>
</file>