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49" autoAdjust="0"/>
  </p:normalViewPr>
  <p:slideViewPr>
    <p:cSldViewPr snapToGrid="0">
      <p:cViewPr>
        <p:scale>
          <a:sx n="116" d="100"/>
          <a:sy n="116" d="100"/>
        </p:scale>
        <p:origin x="-1152" y="-272"/>
      </p:cViewPr>
      <p:guideLst>
        <p:guide orient="horz" pos="2160"/>
        <p:guide orient="horz" pos="2342"/>
        <p:guide pos="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BD1E97E2-D442-4840-888B-96280F23E98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254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451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F8C05BEC-A8DC-2842-B546-E484339AC1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615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Times New Roman" charset="0"/>
              <a:ea typeface="ＭＳ Ｐ明朝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0"/>
            <a:ext cx="2057400" cy="3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76200"/>
            <a:ext cx="5157787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01975"/>
            <a:ext cx="876617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043113"/>
            <a:ext cx="8420100" cy="1090612"/>
          </a:xfrm>
        </p:spPr>
        <p:txBody>
          <a:bodyPr/>
          <a:lstStyle>
            <a:lvl1pPr>
              <a:defRPr kumimoji="0" sz="4400">
                <a:latin typeface="HG丸ｺﾞｼｯｸM-PRO" charset="0"/>
                <a:ea typeface="HG丸ｺﾞｼｯｸM-PRO" charset="0"/>
                <a:cs typeface="HG丸ｺﾞｼｯｸM-PRO" charset="0"/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49688" y="3265488"/>
            <a:ext cx="5846762" cy="2822575"/>
          </a:xfrm>
        </p:spPr>
        <p:txBody>
          <a:bodyPr/>
          <a:lstStyle>
            <a:lvl1pPr marL="0" indent="0" algn="r">
              <a:buFontTx/>
              <a:buNone/>
              <a:defRPr kumimoji="0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091E7F-1891-B341-BFA1-9D388BE312E8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6975F63B-2089-E349-87F9-6DE6CA5B6D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29450" y="96838"/>
            <a:ext cx="2228850" cy="621823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96838"/>
            <a:ext cx="6534150" cy="62182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7EBD6B-DB35-E94B-A0AD-C535788B20BD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C0AC3393-BE13-984D-A7F9-3477CB7BDD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85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50356-A71E-B74E-801F-6A24F47AB124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012E64D8-53BA-CC46-BD0F-76CD9EFB4A2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195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0025D-4DBC-F142-AEC8-5FAA3DA3AE32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49EDC43E-1829-9542-9AA4-38427730D88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85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979488"/>
            <a:ext cx="43815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76800" y="979488"/>
            <a:ext cx="43815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3E4B2A-BA7C-BC4E-85FD-9E340DD5D766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2633EE73-34C8-7D42-815D-5BC41C84522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22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B5279-5C3E-844F-83AD-9E270C6A8636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B4E4BABC-D51A-4D4B-81E3-CA4B575B66B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554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7F741-168F-D945-9794-C8F1DA747C54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69541385-792C-4F44-9508-CC2D2BAA87E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21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01314-0A19-F140-A8EB-EEDAD61AA19F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1E3B2A77-5857-2649-B83E-27BF2ABB230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271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31A1D-FFE2-8A40-B3C1-5380208926ED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2EB15859-BDCF-DC4B-8BD7-8144416E68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604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1DA4C-2429-7540-9710-8FF0229FA4AB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37518AAC-BCA1-1345-9332-63911AD0FF2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34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96838"/>
            <a:ext cx="89154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535738"/>
            <a:ext cx="1101725" cy="1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28663"/>
            <a:ext cx="8766175" cy="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52780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+mn-ea"/>
                <a:cs typeface="+mn-cs"/>
              </a:defRPr>
            </a:lvl1pPr>
          </a:lstStyle>
          <a:p>
            <a:fld id="{FB62009E-E003-EC4A-A539-E89920569EC2}" type="datetime1">
              <a:rPr lang="ja-JP" altLang="en-US"/>
              <a:pPr/>
              <a:t>2014/09/13</a:t>
            </a:fld>
            <a:endParaRPr lang="en-US" altLang="ja-JP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58300" y="127000"/>
            <a:ext cx="609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r>
              <a:rPr lang="en-US" altLang="ja-JP"/>
              <a:t>p.</a:t>
            </a:r>
            <a:fld id="{FA8C5C83-CA5C-EA49-9F42-C4513647A483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0" y="6483350"/>
            <a:ext cx="990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881188" y="6467475"/>
            <a:ext cx="5891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>
                <a:latin typeface="Arial" charset="0"/>
              </a:rPr>
              <a:t>Copyright © 2008-2014 RICOH Company,Ltd. All rights reserved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979488"/>
            <a:ext cx="8915400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HGPｺﾞｼｯｸM" charset="0"/>
          <a:ea typeface="HGPｺﾞｼｯｸM" charset="0"/>
          <a:cs typeface="HGPｺﾞｼｯｸM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gi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496050"/>
            <a:ext cx="2063750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0E9535-B033-204F-A114-0BE2BFA135FF}" type="slidenum">
              <a:rPr kumimoji="0" lang="en-US" altLang="ja-JP" sz="1400"/>
              <a:pPr eaLnBrk="1" hangingPunct="1"/>
              <a:t>1</a:t>
            </a:fld>
            <a:endParaRPr kumimoji="0" lang="en-US" altLang="ja-JP" sz="1400"/>
          </a:p>
        </p:txBody>
      </p:sp>
      <p:sp>
        <p:nvSpPr>
          <p:cNvPr id="852995" name="Rectangle 3"/>
          <p:cNvSpPr>
            <a:spLocks noChangeArrowheads="1"/>
          </p:cNvSpPr>
          <p:nvPr/>
        </p:nvSpPr>
        <p:spPr bwMode="auto">
          <a:xfrm>
            <a:off x="1457325" y="893763"/>
            <a:ext cx="2878138" cy="473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ja-JP" altLang="en-US" sz="1800" dirty="0" smtClean="0">
                <a:solidFill>
                  <a:srgbClr val="5F5F5F"/>
                </a:solidFill>
                <a:latin typeface="HG丸ｺﾞｼｯｸM-PRO" charset="0"/>
                <a:ea typeface="HG創英角ｺﾞｼｯｸUB" charset="0"/>
                <a:cs typeface="HG創英角ｺﾞｼｯｸUB" charset="0"/>
              </a:rPr>
              <a:t>電気通信大学</a:t>
            </a:r>
            <a:endParaRPr lang="en-US" altLang="ja-JP" sz="1800" dirty="0" smtClean="0">
              <a:solidFill>
                <a:srgbClr val="5F5F5F"/>
              </a:solidFill>
              <a:latin typeface="HG丸ｺﾞｼｯｸM-PRO" charset="0"/>
              <a:ea typeface="HG創英角ｺﾞｼｯｸUB" charset="0"/>
              <a:cs typeface="HG創英角ｺﾞｼｯｸUB" charset="0"/>
            </a:endParaRPr>
          </a:p>
          <a:p>
            <a:pPr algn="ctr"/>
            <a:r>
              <a:rPr lang="ja-JP" altLang="en-US" sz="1800" dirty="0" smtClean="0">
                <a:solidFill>
                  <a:srgbClr val="5F5F5F"/>
                </a:solidFill>
                <a:latin typeface="HG丸ｺﾞｼｯｸM-PRO" charset="0"/>
                <a:ea typeface="HG創英角ｺﾞｼｯｸUB" charset="0"/>
                <a:cs typeface="HG創英角ｺﾞｼｯｸUB" charset="0"/>
              </a:rPr>
              <a:t>東京学芸大学</a:t>
            </a:r>
            <a:endParaRPr lang="ja-JP" sz="1800" dirty="0">
              <a:solidFill>
                <a:srgbClr val="5F5F5F"/>
              </a:solidFill>
              <a:latin typeface="HG丸ｺﾞｼｯｸM-PRO" charset="0"/>
              <a:ea typeface="HG創英角ｺﾞｼｯｸUB" charset="0"/>
              <a:cs typeface="HG創英角ｺﾞｼｯｸUB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33363" y="871538"/>
            <a:ext cx="1152525" cy="471487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13500000">
              <a:srgbClr val="5C5C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Arial" charset="0"/>
                <a:ea typeface="HG創英角ｺﾞｼｯｸUB" charset="0"/>
                <a:cs typeface="HG創英角ｺﾞｼｯｸUB" charset="0"/>
              </a:rPr>
              <a:t>学校名</a:t>
            </a:r>
          </a:p>
        </p:txBody>
      </p:sp>
      <p:sp>
        <p:nvSpPr>
          <p:cNvPr id="852997" name="Rectangle 5"/>
          <p:cNvSpPr>
            <a:spLocks noChangeArrowheads="1"/>
          </p:cNvSpPr>
          <p:nvPr/>
        </p:nvSpPr>
        <p:spPr bwMode="auto">
          <a:xfrm>
            <a:off x="5657850" y="890588"/>
            <a:ext cx="3773488" cy="471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ja-JP" altLang="en-US" sz="1800" dirty="0" smtClean="0">
                <a:solidFill>
                  <a:srgbClr val="000000"/>
                </a:solidFill>
                <a:latin typeface="HG丸ｺﾞｼｯｸM-PRO" charset="0"/>
              </a:rPr>
              <a:t>レッドインパルス</a:t>
            </a:r>
            <a:endParaRPr lang="ja-JP" altLang="en-US" sz="1800" dirty="0">
              <a:solidFill>
                <a:srgbClr val="000000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19600" y="866775"/>
            <a:ext cx="1150938" cy="471488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13500000">
              <a:srgbClr val="5C5C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Arial" charset="0"/>
                <a:ea typeface="HG創英角ｺﾞｼｯｸUB" charset="0"/>
                <a:cs typeface="HG創英角ｺﾞｼｯｸUB" charset="0"/>
              </a:rPr>
              <a:t>チーム名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6850" y="2206625"/>
            <a:ext cx="9290050" cy="203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762000"/>
            <a:endParaRPr lang="en-US" altLang="ja-JP" sz="1400" dirty="0">
              <a:solidFill>
                <a:srgbClr val="000000"/>
              </a:solidFill>
              <a:latin typeface="HG丸ｺﾞｼｯｸM-PRO" charset="0"/>
            </a:endParaRPr>
          </a:p>
          <a:p>
            <a:pPr defTabSz="762000"/>
            <a:r>
              <a:rPr lang="en-US" altLang="ja-JP" sz="1400" dirty="0">
                <a:solidFill>
                  <a:srgbClr val="000000"/>
                </a:solidFill>
                <a:latin typeface="HG丸ｺﾞｼｯｸM-PRO" charset="0"/>
              </a:rPr>
              <a:t>◆</a:t>
            </a:r>
            <a:r>
              <a:rPr lang="ja-JP" altLang="en-US" sz="1400" dirty="0">
                <a:solidFill>
                  <a:srgbClr val="000000"/>
                </a:solidFill>
                <a:latin typeface="HG丸ｺﾞｼｯｸM-PRO" charset="0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複合機を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使って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、手描きの絵から物理シミュレーションを生成するシステム</a:t>
            </a:r>
            <a:endParaRPr lang="en-US" altLang="ja-JP" sz="1400" dirty="0" smtClean="0">
              <a:solidFill>
                <a:srgbClr val="000000"/>
              </a:solidFill>
              <a:latin typeface="HG丸ｺﾞｼｯｸM-PRO" charset="0"/>
            </a:endParaRPr>
          </a:p>
          <a:p>
            <a:pPr defTabSz="762000"/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ピタゴラスイッチのような複雑なシステムを紙面に手書きして、複合機に読み取らせます。</a:t>
            </a:r>
            <a:endParaRPr lang="en-US" altLang="ja-JP" sz="1400" dirty="0" smtClean="0">
              <a:solidFill>
                <a:srgbClr val="000000"/>
              </a:solidFill>
              <a:latin typeface="HG丸ｺﾞｼｯｸM-PRO" charset="0"/>
            </a:endParaRPr>
          </a:p>
          <a:p>
            <a:pPr defTabSz="762000"/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外部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サーバ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で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処理を行い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、</a:t>
            </a:r>
            <a:r>
              <a:rPr lang="en-US" altLang="ja-JP" sz="1400" dirty="0" smtClean="0">
                <a:solidFill>
                  <a:srgbClr val="000000"/>
                </a:solidFill>
                <a:latin typeface="HG丸ｺﾞｼｯｸM-PRO" charset="0"/>
              </a:rPr>
              <a:t>WEB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上に物理エンジンでシュミレートさせた動画として描画します。</a:t>
            </a:r>
            <a:endParaRPr lang="en-US" altLang="ja-JP" sz="1400" dirty="0" smtClean="0">
              <a:solidFill>
                <a:srgbClr val="000000"/>
              </a:solidFill>
              <a:latin typeface="HG丸ｺﾞｼｯｸM-PRO" charset="0"/>
            </a:endParaRPr>
          </a:p>
          <a:p>
            <a:pPr defTabSz="762000"/>
            <a:endParaRPr lang="en-US" altLang="ja-JP" sz="1400" dirty="0" smtClean="0">
              <a:solidFill>
                <a:srgbClr val="000000"/>
              </a:solidFill>
              <a:latin typeface="HG丸ｺﾞｼｯｸM-PRO" charset="0"/>
            </a:endParaRPr>
          </a:p>
          <a:p>
            <a:pPr marL="285750" indent="-285750" defTabSz="762000">
              <a:buFont typeface="Arial"/>
              <a:buChar char="•"/>
            </a:pP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動画のリンクを</a:t>
            </a:r>
            <a:r>
              <a:rPr lang="en-US" altLang="ja-JP" sz="1400" dirty="0" smtClean="0">
                <a:solidFill>
                  <a:srgbClr val="000000"/>
                </a:solidFill>
                <a:latin typeface="HG丸ｺﾞｼｯｸM-PRO" charset="0"/>
              </a:rPr>
              <a:t>QR</a:t>
            </a: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コードで発行し、スマートフォンからいつでも視聴可能。</a:t>
            </a:r>
            <a:endParaRPr lang="en-US" altLang="ja-JP" sz="1400" dirty="0" smtClean="0">
              <a:solidFill>
                <a:srgbClr val="000000"/>
              </a:solidFill>
              <a:latin typeface="HG丸ｺﾞｼｯｸM-PRO" charset="0"/>
            </a:endParaRPr>
          </a:p>
          <a:p>
            <a:pPr marL="285750" indent="-285750" defTabSz="762000">
              <a:buFont typeface="Arial"/>
              <a:buChar char="•"/>
            </a:pPr>
            <a:r>
              <a:rPr lang="ja-JP" altLang="en-US" sz="1400" dirty="0" smtClean="0">
                <a:solidFill>
                  <a:srgbClr val="000000"/>
                </a:solidFill>
                <a:latin typeface="HG丸ｺﾞｼｯｸM-PRO" charset="0"/>
              </a:rPr>
              <a:t>学習支援ツールとして様々な面で活用できます</a:t>
            </a:r>
            <a:endParaRPr lang="en-US" altLang="ja-JP" sz="1400" dirty="0">
              <a:solidFill>
                <a:srgbClr val="000000"/>
              </a:solidFill>
              <a:latin typeface="HG丸ｺﾞｼｯｸM-PRO" charset="0"/>
            </a:endParaRPr>
          </a:p>
          <a:p>
            <a:pPr lvl="1" defTabSz="762000"/>
            <a:r>
              <a:rPr lang="en-US" altLang="ja-JP" sz="1200" dirty="0">
                <a:solidFill>
                  <a:srgbClr val="000000"/>
                </a:solidFill>
                <a:latin typeface="HG丸ｺﾞｼｯｸM-PRO" charset="0"/>
              </a:rPr>
              <a:t>-</a:t>
            </a:r>
            <a:r>
              <a:rPr lang="ja-JP" altLang="en-US" sz="1200" dirty="0" smtClean="0">
                <a:solidFill>
                  <a:srgbClr val="000000"/>
                </a:solidFill>
                <a:latin typeface="HG丸ｺﾞｼｯｸM-PRO" charset="0"/>
              </a:rPr>
              <a:t>幼稚園向け</a:t>
            </a:r>
            <a:r>
              <a:rPr lang="ja-JP" altLang="en-US" sz="1200" dirty="0">
                <a:solidFill>
                  <a:srgbClr val="000000"/>
                </a:solidFill>
                <a:latin typeface="HG丸ｺﾞｼｯｸM-PRO" charset="0"/>
              </a:rPr>
              <a:t>のお手軽ピタゴラ</a:t>
            </a:r>
            <a:r>
              <a:rPr lang="ja-JP" altLang="en-US" sz="1200" dirty="0" smtClean="0">
                <a:solidFill>
                  <a:srgbClr val="000000"/>
                </a:solidFill>
                <a:latin typeface="HG丸ｺﾞｼｯｸM-PRO" charset="0"/>
              </a:rPr>
              <a:t>装置</a:t>
            </a:r>
            <a:endParaRPr lang="en-US" altLang="ja-JP" sz="1200" dirty="0" smtClean="0">
              <a:solidFill>
                <a:srgbClr val="000000"/>
              </a:solidFill>
              <a:latin typeface="HG丸ｺﾞｼｯｸM-PRO" charset="0"/>
            </a:endParaRPr>
          </a:p>
          <a:p>
            <a:pPr lvl="1" defTabSz="762000"/>
            <a:r>
              <a:rPr lang="en-US" altLang="ja-JP" sz="1200" dirty="0" smtClean="0">
                <a:solidFill>
                  <a:srgbClr val="000000"/>
                </a:solidFill>
                <a:latin typeface="HG丸ｺﾞｼｯｸM-PRO" charset="0"/>
              </a:rPr>
              <a:t>-</a:t>
            </a:r>
            <a:r>
              <a:rPr lang="ja-JP" altLang="en-US" sz="1200" dirty="0" smtClean="0">
                <a:solidFill>
                  <a:srgbClr val="000000"/>
                </a:solidFill>
                <a:latin typeface="HG丸ｺﾞｼｯｸM-PRO" charset="0"/>
              </a:rPr>
              <a:t>高校生が</a:t>
            </a:r>
            <a:r>
              <a:rPr lang="ja-JP" altLang="en-US" sz="1200" dirty="0" smtClean="0">
                <a:solidFill>
                  <a:srgbClr val="000000"/>
                </a:solidFill>
                <a:latin typeface="HG丸ｺﾞｼｯｸM-PRO" charset="0"/>
              </a:rPr>
              <a:t>物理法則</a:t>
            </a:r>
            <a:r>
              <a:rPr lang="ja-JP" altLang="en-US" sz="1200" dirty="0" smtClean="0">
                <a:solidFill>
                  <a:srgbClr val="000000"/>
                </a:solidFill>
                <a:latin typeface="HG丸ｺﾞｼｯｸM-PRO" charset="0"/>
              </a:rPr>
              <a:t>を感覚的に理解する</a:t>
            </a:r>
            <a:r>
              <a:rPr lang="ja-JP" altLang="en-US" sz="1200" dirty="0" smtClean="0">
                <a:solidFill>
                  <a:srgbClr val="000000"/>
                </a:solidFill>
                <a:latin typeface="HG丸ｺﾞｼｯｸM-PRO" charset="0"/>
              </a:rPr>
              <a:t>手助け</a:t>
            </a:r>
            <a:endParaRPr lang="ja-JP" altLang="en-US" sz="1200" dirty="0">
              <a:solidFill>
                <a:srgbClr val="000000"/>
              </a:solidFill>
              <a:latin typeface="HG丸ｺﾞｼｯｸM-PRO" charset="0"/>
            </a:endParaRPr>
          </a:p>
        </p:txBody>
      </p:sp>
      <p:sp>
        <p:nvSpPr>
          <p:cNvPr id="18441" name="AutoShape 10"/>
          <p:cNvSpPr>
            <a:spLocks noChangeArrowheads="1"/>
          </p:cNvSpPr>
          <p:nvPr/>
        </p:nvSpPr>
        <p:spPr bwMode="auto">
          <a:xfrm>
            <a:off x="196850" y="2005013"/>
            <a:ext cx="1347788" cy="368300"/>
          </a:xfrm>
          <a:prstGeom prst="bevel">
            <a:avLst>
              <a:gd name="adj" fmla="val 12500"/>
            </a:avLst>
          </a:prstGeom>
          <a:solidFill>
            <a:srgbClr val="E3E3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87283" tIns="43642" rIns="87283" bIns="43642" anchor="ctr"/>
          <a:lstStyle/>
          <a:p>
            <a:pPr algn="ctr" defTabSz="873125"/>
            <a:r>
              <a:rPr lang="ja-JP" altLang="en-US" sz="1200">
                <a:latin typeface="MS UI Gothic" charset="0"/>
              </a:rPr>
              <a:t>概要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276225" y="257175"/>
            <a:ext cx="8534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ja-JP" altLang="en-US" sz="2000" dirty="0">
                <a:solidFill>
                  <a:srgbClr val="666699"/>
                </a:solidFill>
                <a:latin typeface="Arial Black" charset="0"/>
                <a:ea typeface="HGP創英角ｺﾞｼｯｸUB" charset="0"/>
                <a:cs typeface="HGP創英角ｺﾞｼｯｸUB" charset="0"/>
              </a:rPr>
              <a:t>システム名</a:t>
            </a:r>
            <a:r>
              <a:rPr lang="ja-JP" altLang="en-US" sz="2000" dirty="0" smtClean="0">
                <a:solidFill>
                  <a:srgbClr val="666699"/>
                </a:solidFill>
                <a:latin typeface="Arial Black" charset="0"/>
                <a:ea typeface="HGP創英角ｺﾞｼｯｸUB" charset="0"/>
                <a:cs typeface="HGP創英角ｺﾞｼｯｸUB" charset="0"/>
              </a:rPr>
              <a:t>：</a:t>
            </a:r>
            <a:r>
              <a:rPr lang="ja-JP" altLang="en-US" sz="2000" dirty="0" smtClean="0">
                <a:solidFill>
                  <a:srgbClr val="666699"/>
                </a:solidFill>
                <a:latin typeface="Arial Black" charset="0"/>
                <a:ea typeface="HGP創英角ｺﾞｼｯｸUB" charset="0"/>
                <a:cs typeface="HGP創英角ｺﾞｼｯｸUB" charset="0"/>
              </a:rPr>
              <a:t>手描きで物理実験シミュレーター</a:t>
            </a:r>
            <a:r>
              <a:rPr lang="ja-JP" altLang="en-US" sz="2000" dirty="0" smtClean="0">
                <a:solidFill>
                  <a:srgbClr val="666699"/>
                </a:solidFill>
                <a:latin typeface="Arial Black" charset="0"/>
                <a:ea typeface="HGP創英角ｺﾞｼｯｸUB" charset="0"/>
                <a:cs typeface="HGP創英角ｺﾞｼｯｸUB" charset="0"/>
              </a:rPr>
              <a:t>（</a:t>
            </a:r>
            <a:r>
              <a:rPr lang="ja-JP" altLang="en-US" sz="2000" dirty="0" smtClean="0">
                <a:solidFill>
                  <a:srgbClr val="666699"/>
                </a:solidFill>
                <a:latin typeface="Arial Black" charset="0"/>
                <a:ea typeface="HGP創英角ｺﾞｼｯｸUB" charset="0"/>
                <a:cs typeface="HGP創英角ｺﾞｼｯｸUB" charset="0"/>
              </a:rPr>
              <a:t>仮）</a:t>
            </a:r>
            <a:endParaRPr lang="ja-JP" altLang="en-US" sz="2000" dirty="0">
              <a:solidFill>
                <a:srgbClr val="666699"/>
              </a:solidFill>
              <a:latin typeface="Arial Black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8448" name="Rectangle 4"/>
          <p:cNvSpPr>
            <a:spLocks noChangeArrowheads="1"/>
          </p:cNvSpPr>
          <p:nvPr/>
        </p:nvSpPr>
        <p:spPr bwMode="auto">
          <a:xfrm>
            <a:off x="228600" y="1528763"/>
            <a:ext cx="1152525" cy="31115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13500000">
              <a:srgbClr val="5C5C99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Arial" charset="0"/>
                <a:ea typeface="HG創英角ｺﾞｼｯｸUB" charset="0"/>
                <a:cs typeface="HG創英角ｺﾞｼｯｸUB" charset="0"/>
              </a:rPr>
              <a:t>使用機器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31925" y="1527175"/>
            <a:ext cx="8042275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ja-JP" altLang="en-US" sz="1400" dirty="0">
                <a:solidFill>
                  <a:srgbClr val="5F5F5F"/>
                </a:solidFill>
                <a:latin typeface="HG丸ｺﾞｼｯｸM-PRO" charset="0"/>
                <a:ea typeface="HG創英角ｺﾞｼｯｸUB" charset="0"/>
                <a:cs typeface="HG創英角ｺﾞｼｯｸUB" charset="0"/>
              </a:rPr>
              <a:t>複合機 </a:t>
            </a:r>
            <a:r>
              <a:rPr lang="ja-JP" altLang="en-US" sz="1400" dirty="0" smtClean="0">
                <a:solidFill>
                  <a:srgbClr val="5F5F5F"/>
                </a:solidFill>
                <a:latin typeface="HG丸ｺﾞｼｯｸM-PRO" charset="0"/>
                <a:ea typeface="HG創英角ｺﾞｼｯｸUB" charset="0"/>
                <a:cs typeface="HG創英角ｺﾞｼｯｸUB" charset="0"/>
              </a:rPr>
              <a:t>プロジェクタ</a:t>
            </a:r>
            <a:r>
              <a:rPr lang="en-US" altLang="ja-JP" sz="1400" dirty="0" smtClean="0">
                <a:solidFill>
                  <a:srgbClr val="5F5F5F"/>
                </a:solidFill>
                <a:latin typeface="HG丸ｺﾞｼｯｸM-PRO" charset="0"/>
                <a:ea typeface="HG創英角ｺﾞｼｯｸUB" charset="0"/>
                <a:cs typeface="HG創英角ｺﾞｼｯｸUB" charset="0"/>
              </a:rPr>
              <a:t> </a:t>
            </a:r>
            <a:r>
              <a:rPr lang="ja-JP" altLang="en-US" sz="1400" dirty="0" smtClean="0">
                <a:solidFill>
                  <a:srgbClr val="5F5F5F"/>
                </a:solidFill>
                <a:latin typeface="HG丸ｺﾞｼｯｸM-PRO" charset="0"/>
                <a:ea typeface="HG創英角ｺﾞｼｯｸUB" charset="0"/>
                <a:cs typeface="HG創英角ｺﾞｼｯｸUB" charset="0"/>
              </a:rPr>
              <a:t>サーバ</a:t>
            </a:r>
            <a:endParaRPr lang="ja-JP" sz="800" dirty="0">
              <a:solidFill>
                <a:srgbClr val="5F5F5F"/>
              </a:solidFill>
              <a:latin typeface="HG丸ｺﾞｼｯｸM-PRO" charset="0"/>
              <a:ea typeface="HG創英角ｺﾞｼｯｸUB" charset="0"/>
              <a:cs typeface="HG創英角ｺﾞｼｯｸUB" charset="0"/>
            </a:endParaRPr>
          </a:p>
        </p:txBody>
      </p:sp>
      <p:pic>
        <p:nvPicPr>
          <p:cNvPr id="4" name="図 3" descr="スクリーンショット 2014-09-15 15.1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89" y="4909845"/>
            <a:ext cx="1071424" cy="1231338"/>
          </a:xfrm>
          <a:prstGeom prst="rect">
            <a:avLst/>
          </a:prstGeom>
        </p:spPr>
      </p:pic>
      <p:pic>
        <p:nvPicPr>
          <p:cNvPr id="5" name="図 4" descr="3581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05" y="4836080"/>
            <a:ext cx="453890" cy="453890"/>
          </a:xfrm>
          <a:prstGeom prst="rect">
            <a:avLst/>
          </a:prstGeom>
        </p:spPr>
      </p:pic>
      <p:pic>
        <p:nvPicPr>
          <p:cNvPr id="6" name="図 5" descr="スクリーンショット 2014-09-15 15.21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71" y="4897101"/>
            <a:ext cx="1050964" cy="1171255"/>
          </a:xfrm>
          <a:prstGeom prst="rect">
            <a:avLst/>
          </a:prstGeom>
        </p:spPr>
      </p:pic>
      <p:pic>
        <p:nvPicPr>
          <p:cNvPr id="7" name="図 6" descr="554956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49" y="5445286"/>
            <a:ext cx="870473" cy="870473"/>
          </a:xfrm>
          <a:prstGeom prst="rect">
            <a:avLst/>
          </a:prstGeom>
        </p:spPr>
      </p:pic>
      <p:pic>
        <p:nvPicPr>
          <p:cNvPr id="10" name="図 9" descr="Qr_cod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66" y="4631134"/>
            <a:ext cx="496167" cy="475777"/>
          </a:xfrm>
          <a:prstGeom prst="rect">
            <a:avLst/>
          </a:prstGeom>
        </p:spPr>
      </p:pic>
      <p:pic>
        <p:nvPicPr>
          <p:cNvPr id="11" name="図 10" descr="icon_4b_19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00" y="4458555"/>
            <a:ext cx="774180" cy="774180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 flipV="1">
            <a:off x="2393703" y="5472695"/>
            <a:ext cx="803990" cy="9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9" name="テキスト ボックス 18"/>
          <p:cNvSpPr txBox="1"/>
          <p:nvPr/>
        </p:nvSpPr>
        <p:spPr>
          <a:xfrm>
            <a:off x="1406984" y="6084834"/>
            <a:ext cx="849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手描きの絵</a:t>
            </a:r>
            <a:endParaRPr kumimoji="1" lang="en-US" altLang="ja-JP" sz="105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601763" y="4693185"/>
            <a:ext cx="7429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QR</a:t>
            </a:r>
            <a:r>
              <a:rPr lang="ja-JP" altLang="en-US" sz="1050" dirty="0" smtClean="0"/>
              <a:t>コードを発行</a:t>
            </a:r>
            <a:endParaRPr kumimoji="1" lang="en-US" altLang="ja-JP" sz="1050" dirty="0" smtClean="0"/>
          </a:p>
        </p:txBody>
      </p:sp>
      <p:cxnSp>
        <p:nvCxnSpPr>
          <p:cNvPr id="30" name="直線矢印コネクタ 29"/>
          <p:cNvCxnSpPr/>
          <p:nvPr/>
        </p:nvCxnSpPr>
        <p:spPr bwMode="auto">
          <a:xfrm>
            <a:off x="4337735" y="5546684"/>
            <a:ext cx="1099814" cy="397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4" name="テキスト ボックス 33"/>
          <p:cNvSpPr txBox="1"/>
          <p:nvPr/>
        </p:nvSpPr>
        <p:spPr>
          <a:xfrm>
            <a:off x="5451435" y="6218961"/>
            <a:ext cx="849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外部サーバ</a:t>
            </a:r>
            <a:endParaRPr kumimoji="1" lang="en-US" altLang="ja-JP" sz="105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34891" y="5877995"/>
            <a:ext cx="6790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画像を送信</a:t>
            </a:r>
            <a:endParaRPr kumimoji="1" lang="en-US" altLang="ja-JP" sz="1050" dirty="0" smtClean="0"/>
          </a:p>
        </p:txBody>
      </p:sp>
      <p:sp>
        <p:nvSpPr>
          <p:cNvPr id="23" name="角丸四角形吹き出し 22"/>
          <p:cNvSpPr/>
          <p:nvPr/>
        </p:nvSpPr>
        <p:spPr bwMode="auto">
          <a:xfrm>
            <a:off x="6486751" y="5591469"/>
            <a:ext cx="1297350" cy="776592"/>
          </a:xfrm>
          <a:prstGeom prst="wedgeRoundRectCallout">
            <a:avLst>
              <a:gd name="adj1" fmla="val -73324"/>
              <a:gd name="adj2" fmla="val -312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1.</a:t>
            </a:r>
            <a:r>
              <a:rPr kumimoji="1" lang="ja-JP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物体認識</a:t>
            </a:r>
            <a:endParaRPr kumimoji="1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50" dirty="0" smtClean="0"/>
              <a:t>2.</a:t>
            </a:r>
            <a:r>
              <a:rPr lang="ja-JP" altLang="en-US" sz="1050" dirty="0" smtClean="0"/>
              <a:t>物理エンジンに</a:t>
            </a:r>
            <a:endParaRPr lang="en-US" altLang="ja-JP" sz="105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よる描画</a:t>
            </a:r>
            <a:endParaRPr kumimoji="1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7" name="直線矢印コネクタ 36"/>
          <p:cNvCxnSpPr/>
          <p:nvPr/>
        </p:nvCxnSpPr>
        <p:spPr bwMode="auto">
          <a:xfrm flipH="1" flipV="1">
            <a:off x="4358000" y="5427014"/>
            <a:ext cx="1052140" cy="380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8" name="テキスト ボックス 47"/>
          <p:cNvSpPr txBox="1"/>
          <p:nvPr/>
        </p:nvSpPr>
        <p:spPr>
          <a:xfrm>
            <a:off x="4879152" y="5253802"/>
            <a:ext cx="5295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URL</a:t>
            </a:r>
            <a:r>
              <a:rPr lang="ja-JP" altLang="en-US" sz="1050" dirty="0" smtClean="0"/>
              <a:t>を取得</a:t>
            </a:r>
            <a:endParaRPr kumimoji="1" lang="en-US" altLang="ja-JP" sz="1050" dirty="0" smtClean="0"/>
          </a:p>
        </p:txBody>
      </p:sp>
      <p:cxnSp>
        <p:nvCxnSpPr>
          <p:cNvPr id="49" name="直線矢印コネクタ 48"/>
          <p:cNvCxnSpPr/>
          <p:nvPr/>
        </p:nvCxnSpPr>
        <p:spPr bwMode="auto">
          <a:xfrm flipV="1">
            <a:off x="4312319" y="4897103"/>
            <a:ext cx="1562302" cy="383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53" name="テキスト ボックス 52"/>
          <p:cNvSpPr txBox="1"/>
          <p:nvPr/>
        </p:nvSpPr>
        <p:spPr>
          <a:xfrm>
            <a:off x="2470095" y="5512540"/>
            <a:ext cx="679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スキャン</a:t>
            </a:r>
            <a:endParaRPr kumimoji="1" lang="en-US" altLang="ja-JP" sz="1050" dirty="0" smtClean="0"/>
          </a:p>
        </p:txBody>
      </p:sp>
      <p:pic>
        <p:nvPicPr>
          <p:cNvPr id="12" name="図 11" descr="s00003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07" y="6003583"/>
            <a:ext cx="383934" cy="331927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3560228" y="6017961"/>
            <a:ext cx="450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MFP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86061" y="4388766"/>
            <a:ext cx="1120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閲覧用</a:t>
            </a:r>
            <a:r>
              <a:rPr lang="en-US" altLang="ja-JP" sz="1050" dirty="0" smtClean="0"/>
              <a:t>QR</a:t>
            </a:r>
            <a:r>
              <a:rPr lang="ja-JP" altLang="en-US" sz="1050" dirty="0" smtClean="0"/>
              <a:t>コード</a:t>
            </a:r>
            <a:endParaRPr lang="en-US" altLang="ja-JP" sz="1050" dirty="0" smtClean="0"/>
          </a:p>
        </p:txBody>
      </p:sp>
      <p:cxnSp>
        <p:nvCxnSpPr>
          <p:cNvPr id="64" name="直線矢印コネクタ 63"/>
          <p:cNvCxnSpPr/>
          <p:nvPr/>
        </p:nvCxnSpPr>
        <p:spPr bwMode="auto">
          <a:xfrm flipH="1">
            <a:off x="7665330" y="5372195"/>
            <a:ext cx="438541" cy="575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77" name="テキスト ボックス 76"/>
          <p:cNvSpPr txBox="1"/>
          <p:nvPr/>
        </p:nvSpPr>
        <p:spPr>
          <a:xfrm>
            <a:off x="7848440" y="4961441"/>
            <a:ext cx="995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スマートフォンなど</a:t>
            </a:r>
            <a:endParaRPr lang="en-US" altLang="ja-JP" sz="105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822261" y="4392066"/>
            <a:ext cx="907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カメラアプリ</a:t>
            </a:r>
            <a:endParaRPr lang="en-US" altLang="ja-JP" sz="1050" dirty="0" smtClean="0"/>
          </a:p>
          <a:p>
            <a:r>
              <a:rPr lang="ja-JP" altLang="en-US" sz="1050" dirty="0" smtClean="0"/>
              <a:t>で撮影</a:t>
            </a:r>
            <a:endParaRPr lang="en-US" altLang="ja-JP" sz="105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794852" y="5241751"/>
            <a:ext cx="751706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いつでも視聴可能</a:t>
            </a:r>
            <a:endParaRPr lang="en-US" altLang="ja-JP" sz="1050" dirty="0" smtClean="0"/>
          </a:p>
        </p:txBody>
      </p:sp>
      <p:sp>
        <p:nvSpPr>
          <p:cNvPr id="853018" name="テキスト ボックス 853017"/>
          <p:cNvSpPr txBox="1"/>
          <p:nvPr/>
        </p:nvSpPr>
        <p:spPr>
          <a:xfrm>
            <a:off x="383723" y="4339783"/>
            <a:ext cx="192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pic>
        <p:nvPicPr>
          <p:cNvPr id="853022" name="図 853021" descr="020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02" y="4769194"/>
            <a:ext cx="570416" cy="29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-natural1">
  <a:themeElements>
    <a:clrScheme name="s-natura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natural1">
      <a:majorFont>
        <a:latin typeface="HGPｺﾞｼｯｸM"/>
        <a:ea typeface="HGPｺﾞｼｯｸM"/>
        <a:cs typeface="HGPｺﾞｼｯｸM"/>
      </a:majorFont>
      <a:minorFont>
        <a:latin typeface="HG丸ｺﾞｼｯｸM-PRO"/>
        <a:ea typeface="HG丸ｺﾞｼｯｸM-PRO"/>
        <a:cs typeface="HG丸ｺﾞｼｯｸM-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s-natura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natura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natura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natura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natura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natura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natura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natura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natura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natura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natura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natura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18814</TotalTime>
  <Words>72</Words>
  <Application>Microsoft Macintosh PowerPoint</Application>
  <PresentationFormat>A4 210x297 mm</PresentationFormat>
  <Paragraphs>35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s-natural1</vt:lpstr>
      <vt:lpstr>PowerPoint プレゼンテーション</vt:lpstr>
    </vt:vector>
  </TitlesOfParts>
  <Company>株式会社リコー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p000468525</dc:creator>
  <cp:lastModifiedBy>高橋 健</cp:lastModifiedBy>
  <cp:revision>222</cp:revision>
  <dcterms:created xsi:type="dcterms:W3CDTF">2007-08-16T00:36:48Z</dcterms:created>
  <dcterms:modified xsi:type="dcterms:W3CDTF">2014-09-15T15:31:33Z</dcterms:modified>
</cp:coreProperties>
</file>