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753600" cy="7315200"/>
  <p:notesSz cx="6858000" cy="9144000"/>
  <p:embeddedFontLst>
    <p:embeddedFont>
      <p:font typeface="Calibri (MS)" charset="1" panose="020F0502020204030204"/>
      <p:regular r:id="rId24"/>
    </p:embeddedFont>
    <p:embeddedFont>
      <p:font typeface="Arimo" charset="1" panose="020B0604020202020204"/>
      <p:regular r:id="rId25"/>
    </p:embeddedFont>
    <p:embeddedFont>
      <p:font typeface="Calibri (MS) Bold" charset="1" panose="020F070203040403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3B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0011" y="414809"/>
            <a:ext cx="4903029" cy="6485582"/>
          </a:xfrm>
          <a:custGeom>
            <a:avLst/>
            <a:gdLst/>
            <a:ahLst/>
            <a:cxnLst/>
            <a:rect r="r" b="b" t="t" l="l"/>
            <a:pathLst>
              <a:path h="6485582" w="4903029">
                <a:moveTo>
                  <a:pt x="0" y="0"/>
                </a:moveTo>
                <a:lnTo>
                  <a:pt x="4903029" y="0"/>
                </a:lnTo>
                <a:lnTo>
                  <a:pt x="4903029" y="6485582"/>
                </a:lnTo>
                <a:lnTo>
                  <a:pt x="0" y="6485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2000"/>
            </a:blip>
            <a:stretch>
              <a:fillRect l="-1347" t="0" r="-134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6796" y="4857462"/>
            <a:ext cx="626000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72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Tema: Sistema de Empleados con POO</a:t>
            </a:r>
          </a:p>
          <a:p>
            <a:pPr algn="l">
              <a:lnSpc>
                <a:spcPts val="3264"/>
              </a:lnSpc>
            </a:pPr>
            <a:r>
              <a:rPr lang="en-US" sz="272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Integrantes: Ciro Soto , Lucas Capocasa, Lucas Avila, Denisse Sajama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39153" y="731520"/>
            <a:ext cx="7536254" cy="1666323"/>
            <a:chOff x="0" y="0"/>
            <a:chExt cx="10010984" cy="22135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10984" cy="2213504"/>
            </a:xfrm>
            <a:custGeom>
              <a:avLst/>
              <a:gdLst/>
              <a:ahLst/>
              <a:cxnLst/>
              <a:rect r="r" b="b" t="t" l="l"/>
              <a:pathLst>
                <a:path h="2213504" w="10010984">
                  <a:moveTo>
                    <a:pt x="0" y="0"/>
                  </a:moveTo>
                  <a:lnTo>
                    <a:pt x="10010984" y="0"/>
                  </a:lnTo>
                  <a:lnTo>
                    <a:pt x="10010984" y="2213504"/>
                  </a:lnTo>
                  <a:lnTo>
                    <a:pt x="0" y="2213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0010984" cy="22992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391"/>
                </a:lnSpc>
              </a:pPr>
              <a:r>
                <a:rPr lang="en-US" sz="44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Exploración de Conceptos Avanzados de POO en Python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Decorador de Logs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5560"/>
            <a:ext cx="859536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Decorador log_operacion muestra hora y acción.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aplica a funciones clave como guardar_empleados() y aumentar_salario().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Facilita el seguimiento de operaciones importantes.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14335" y="4018722"/>
            <a:ext cx="6749546" cy="1732888"/>
          </a:xfrm>
          <a:custGeom>
            <a:avLst/>
            <a:gdLst/>
            <a:ahLst/>
            <a:cxnLst/>
            <a:rect r="r" b="b" t="t" l="l"/>
            <a:pathLst>
              <a:path h="1732888" w="6749546">
                <a:moveTo>
                  <a:pt x="0" y="0"/>
                </a:moveTo>
                <a:lnTo>
                  <a:pt x="6749546" y="0"/>
                </a:lnTo>
                <a:lnTo>
                  <a:pt x="6749546" y="1732888"/>
                </a:lnTo>
                <a:lnTo>
                  <a:pt x="0" y="1732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52" t="-56977" r="-8153" b="-28956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99873" y="501025"/>
            <a:ext cx="3353853" cy="993706"/>
            <a:chOff x="0" y="0"/>
            <a:chExt cx="4471804" cy="1324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1804" cy="1324941"/>
            </a:xfrm>
            <a:custGeom>
              <a:avLst/>
              <a:gdLst/>
              <a:ahLst/>
              <a:cxnLst/>
              <a:rect r="r" b="b" t="t" l="l"/>
              <a:pathLst>
                <a:path h="1324941" w="4471804">
                  <a:moveTo>
                    <a:pt x="0" y="0"/>
                  </a:moveTo>
                  <a:lnTo>
                    <a:pt x="4471804" y="0"/>
                  </a:lnTo>
                  <a:lnTo>
                    <a:pt x="4471804" y="1324941"/>
                  </a:lnTo>
                  <a:lnTo>
                    <a:pt x="0" y="13249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4471804" cy="14201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11"/>
                </a:lnSpc>
              </a:pPr>
              <a:r>
                <a:rPr lang="en-US" sz="45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@property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64937" y="3308535"/>
            <a:ext cx="4377579" cy="1083056"/>
          </a:xfrm>
          <a:custGeom>
            <a:avLst/>
            <a:gdLst/>
            <a:ahLst/>
            <a:cxnLst/>
            <a:rect r="r" b="b" t="t" l="l"/>
            <a:pathLst>
              <a:path h="1083056" w="4377579">
                <a:moveTo>
                  <a:pt x="0" y="0"/>
                </a:moveTo>
                <a:lnTo>
                  <a:pt x="4377579" y="0"/>
                </a:lnTo>
                <a:lnTo>
                  <a:pt x="4377579" y="1083056"/>
                </a:lnTo>
                <a:lnTo>
                  <a:pt x="0" y="108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89" t="-93091" r="-14426" b="-7160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4796" y="3308535"/>
            <a:ext cx="3401851" cy="935867"/>
          </a:xfrm>
          <a:custGeom>
            <a:avLst/>
            <a:gdLst/>
            <a:ahLst/>
            <a:cxnLst/>
            <a:rect r="r" b="b" t="t" l="l"/>
            <a:pathLst>
              <a:path h="935867" w="3401851">
                <a:moveTo>
                  <a:pt x="0" y="0"/>
                </a:moveTo>
                <a:lnTo>
                  <a:pt x="3401851" y="0"/>
                </a:lnTo>
                <a:lnTo>
                  <a:pt x="3401851" y="935867"/>
                </a:lnTo>
                <a:lnTo>
                  <a:pt x="0" y="9358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808" t="-107533" r="-15389" b="-6526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520" y="1936935"/>
            <a:ext cx="844296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7519" indent="-148759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Encapsula con setters y getters  controlados para : </a:t>
            </a:r>
          </a:p>
          <a:p>
            <a:pPr algn="l" marL="297519" indent="-148759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Proteger acceso único. </a:t>
            </a:r>
          </a:p>
          <a:p>
            <a:pPr algn="l" marL="297617" indent="-148808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Validar si el salario ingresado es válido.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Menú Interactivo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3443" y="1695450"/>
            <a:ext cx="7317560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Ver empleados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Agregar Gerente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Agregar Desarrollador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Aumentar salario a todos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Guardar y salir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893539" y="3774280"/>
            <a:ext cx="3966521" cy="1774528"/>
          </a:xfrm>
          <a:custGeom>
            <a:avLst/>
            <a:gdLst/>
            <a:ahLst/>
            <a:cxnLst/>
            <a:rect r="r" b="b" t="t" l="l"/>
            <a:pathLst>
              <a:path h="1774528" w="3966521">
                <a:moveTo>
                  <a:pt x="0" y="0"/>
                </a:moveTo>
                <a:lnTo>
                  <a:pt x="3966522" y="0"/>
                </a:lnTo>
                <a:lnTo>
                  <a:pt x="3966522" y="1774528"/>
                </a:lnTo>
                <a:lnTo>
                  <a:pt x="0" y="177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413" r="-178855" b="-191362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Persistencia en JSON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92306" y="1582703"/>
            <a:ext cx="71672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Los empleados se guardan en 'empleados.json'.</a:t>
            </a:r>
          </a:p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programa los carga automáticamente al iniciar.</a:t>
            </a:r>
          </a:p>
          <a:p>
            <a:pPr algn="l" marL="336321" indent="-168161" lvl="1">
              <a:lnSpc>
                <a:spcPts val="3136"/>
              </a:lnSpc>
              <a:buFont typeface="Arial"/>
              <a:buChar char="•"/>
            </a:pPr>
            <a:r>
              <a:rPr lang="en-US" sz="2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Permite conservar datos entre ejecuciones.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70744" y="3657600"/>
            <a:ext cx="3705177" cy="2926080"/>
          </a:xfrm>
          <a:custGeom>
            <a:avLst/>
            <a:gdLst/>
            <a:ahLst/>
            <a:cxnLst/>
            <a:rect r="r" b="b" t="t" l="l"/>
            <a:pathLst>
              <a:path h="2926080" w="3705177">
                <a:moveTo>
                  <a:pt x="0" y="0"/>
                </a:moveTo>
                <a:lnTo>
                  <a:pt x="3705178" y="0"/>
                </a:lnTo>
                <a:lnTo>
                  <a:pt x="3705178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41" t="-28681" r="-12893" b="-1853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63614" y="4819704"/>
            <a:ext cx="4945554" cy="1763976"/>
          </a:xfrm>
          <a:custGeom>
            <a:avLst/>
            <a:gdLst/>
            <a:ahLst/>
            <a:cxnLst/>
            <a:rect r="r" b="b" t="t" l="l"/>
            <a:pathLst>
              <a:path h="1763976" w="4945554">
                <a:moveTo>
                  <a:pt x="0" y="0"/>
                </a:moveTo>
                <a:lnTo>
                  <a:pt x="4945554" y="0"/>
                </a:lnTo>
                <a:lnTo>
                  <a:pt x="4945554" y="1763976"/>
                </a:lnTo>
                <a:lnTo>
                  <a:pt x="0" y="1763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55" r="-26597" b="-76556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Serialización con to_dict()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30108" y="1645340"/>
            <a:ext cx="605228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Cada clase implementa to_dict().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Permite exportar objetos a formato JSON.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Incluye el tipo de empleado y sus atributos.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48608" y="3657600"/>
            <a:ext cx="5856384" cy="2010391"/>
          </a:xfrm>
          <a:custGeom>
            <a:avLst/>
            <a:gdLst/>
            <a:ahLst/>
            <a:cxnLst/>
            <a:rect r="r" b="b" t="t" l="l"/>
            <a:pathLst>
              <a:path h="2010391" w="5856384">
                <a:moveTo>
                  <a:pt x="0" y="0"/>
                </a:moveTo>
                <a:lnTo>
                  <a:pt x="5856384" y="0"/>
                </a:lnTo>
                <a:lnTo>
                  <a:pt x="5856384" y="2010391"/>
                </a:lnTo>
                <a:lnTo>
                  <a:pt x="0" y="2010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56" t="-63417" r="-12094" b="-3210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008" y="455804"/>
            <a:ext cx="6197585" cy="945753"/>
            <a:chOff x="0" y="0"/>
            <a:chExt cx="8263447" cy="1261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63446" cy="1261004"/>
            </a:xfrm>
            <a:custGeom>
              <a:avLst/>
              <a:gdLst/>
              <a:ahLst/>
              <a:cxnLst/>
              <a:rect r="r" b="b" t="t" l="l"/>
              <a:pathLst>
                <a:path h="1261004" w="8263446">
                  <a:moveTo>
                    <a:pt x="0" y="0"/>
                  </a:moveTo>
                  <a:lnTo>
                    <a:pt x="8263446" y="0"/>
                  </a:lnTo>
                  <a:lnTo>
                    <a:pt x="8263446" y="1261004"/>
                  </a:lnTo>
                  <a:lnTo>
                    <a:pt x="0" y="1261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8263447" cy="13562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Resultados de Pruebas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7691" y="1445472"/>
            <a:ext cx="7636677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7797" indent="-193899" lvl="1">
              <a:lnSpc>
                <a:spcPts val="3616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agregaron empleados desde el menú.</a:t>
            </a:r>
          </a:p>
          <a:p>
            <a:pPr algn="l" marL="387797" indent="-193899" lvl="1">
              <a:lnSpc>
                <a:spcPts val="3616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aplicó aumento de salario del 10%.</a:t>
            </a:r>
          </a:p>
          <a:p>
            <a:pPr algn="l" marL="387797" indent="-193899" lvl="1">
              <a:lnSpc>
                <a:spcPts val="3616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verificó la persistencia y el guardado.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1520" y="227353"/>
            <a:ext cx="4681413" cy="1763395"/>
          </a:xfrm>
          <a:custGeom>
            <a:avLst/>
            <a:gdLst/>
            <a:ahLst/>
            <a:cxnLst/>
            <a:rect r="r" b="b" t="t" l="l"/>
            <a:pathLst>
              <a:path h="1763395" w="4681413">
                <a:moveTo>
                  <a:pt x="0" y="0"/>
                </a:moveTo>
                <a:lnTo>
                  <a:pt x="4681413" y="0"/>
                </a:lnTo>
                <a:lnTo>
                  <a:pt x="4681413" y="1763396"/>
                </a:lnTo>
                <a:lnTo>
                  <a:pt x="0" y="176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446" b="-7140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1520" y="4286949"/>
            <a:ext cx="3886061" cy="1319833"/>
          </a:xfrm>
          <a:custGeom>
            <a:avLst/>
            <a:gdLst/>
            <a:ahLst/>
            <a:cxnLst/>
            <a:rect r="r" b="b" t="t" l="l"/>
            <a:pathLst>
              <a:path h="1319833" w="3886061">
                <a:moveTo>
                  <a:pt x="0" y="0"/>
                </a:moveTo>
                <a:lnTo>
                  <a:pt x="3886061" y="0"/>
                </a:lnTo>
                <a:lnTo>
                  <a:pt x="3886061" y="1319833"/>
                </a:lnTo>
                <a:lnTo>
                  <a:pt x="0" y="1319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3422" b="-15504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2106644"/>
            <a:ext cx="4681413" cy="627510"/>
          </a:xfrm>
          <a:custGeom>
            <a:avLst/>
            <a:gdLst/>
            <a:ahLst/>
            <a:cxnLst/>
            <a:rect r="r" b="b" t="t" l="l"/>
            <a:pathLst>
              <a:path h="627510" w="4681413">
                <a:moveTo>
                  <a:pt x="0" y="0"/>
                </a:moveTo>
                <a:lnTo>
                  <a:pt x="4681413" y="0"/>
                </a:lnTo>
                <a:lnTo>
                  <a:pt x="4681413" y="627510"/>
                </a:lnTo>
                <a:lnTo>
                  <a:pt x="0" y="62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9639" r="-67007" b="-23397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81852" y="345757"/>
            <a:ext cx="350535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563" indent="-103781" lvl="1">
              <a:lnSpc>
                <a:spcPts val="1936"/>
              </a:lnSpc>
              <a:buFont typeface="Arial"/>
              <a:buChar char="•"/>
            </a:pPr>
            <a:r>
              <a:rPr lang="en-US" sz="1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 el menú inicial seleccionamos 1 nos muestra los empleados guardados previamente.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83470" y="2078069"/>
            <a:ext cx="3505355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563" indent="-103781" lvl="1">
              <a:lnSpc>
                <a:spcPts val="1936"/>
              </a:lnSpc>
              <a:buFont typeface="Arial"/>
              <a:buChar char="•"/>
            </a:pPr>
            <a:r>
              <a:rPr lang="en-US" sz="1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Seleccionamos la opción 2 y agregamos un nuevo Gerente.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31520" y="2793733"/>
            <a:ext cx="4681413" cy="1433636"/>
          </a:xfrm>
          <a:custGeom>
            <a:avLst/>
            <a:gdLst/>
            <a:ahLst/>
            <a:cxnLst/>
            <a:rect r="r" b="b" t="t" l="l"/>
            <a:pathLst>
              <a:path h="1433636" w="4681413">
                <a:moveTo>
                  <a:pt x="0" y="0"/>
                </a:moveTo>
                <a:lnTo>
                  <a:pt x="4681413" y="0"/>
                </a:lnTo>
                <a:lnTo>
                  <a:pt x="4681413" y="1433637"/>
                </a:lnTo>
                <a:lnTo>
                  <a:pt x="0" y="1433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2957" r="-6700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83470" y="2824738"/>
            <a:ext cx="350535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563" indent="-103781" lvl="1">
              <a:lnSpc>
                <a:spcPts val="1936"/>
              </a:lnSpc>
              <a:buFont typeface="Arial"/>
              <a:buChar char="•"/>
            </a:pPr>
            <a:r>
              <a:rPr lang="en-US" sz="1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Volvemos al menú inicial y seleccionamos 1, vemos que se agrego un nuevo gerente (No borra el anterior).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3470" y="4258374"/>
            <a:ext cx="3505355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563" indent="-103781" lvl="1">
              <a:lnSpc>
                <a:spcPts val="1936"/>
              </a:lnSpc>
              <a:buFont typeface="Arial"/>
              <a:buChar char="•"/>
            </a:pPr>
            <a:r>
              <a:rPr lang="en-US" sz="1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Seleccionando la opción 4 podemos aumentar el salario a todos los empleados, solo debemos colocar el porcentaje en número entero.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470" y="5696649"/>
            <a:ext cx="3505355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563" indent="-103781" lvl="1">
              <a:lnSpc>
                <a:spcPts val="1936"/>
              </a:lnSpc>
              <a:buFont typeface="Arial"/>
              <a:buChar char="•"/>
            </a:pPr>
            <a:r>
              <a:rPr lang="en-US" sz="1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Vemos como se actualizaron los salarios correctamente de todos los empleados. </a:t>
            </a:r>
          </a:p>
          <a:p>
            <a:pPr algn="l" marL="207563" indent="-103781" lvl="1">
              <a:lnSpc>
                <a:spcPts val="1936"/>
              </a:lnSpc>
              <a:buFont typeface="Arial"/>
              <a:buChar char="•"/>
            </a:pPr>
            <a:r>
              <a:rPr lang="en-US" sz="1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programa sigue corriendo hasta que el usuario seleccione salir (1).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31520" y="5725941"/>
            <a:ext cx="3886061" cy="1221953"/>
          </a:xfrm>
          <a:custGeom>
            <a:avLst/>
            <a:gdLst/>
            <a:ahLst/>
            <a:cxnLst/>
            <a:rect r="r" b="b" t="t" l="l"/>
            <a:pathLst>
              <a:path h="1221953" w="3886061">
                <a:moveTo>
                  <a:pt x="0" y="0"/>
                </a:moveTo>
                <a:lnTo>
                  <a:pt x="3886061" y="0"/>
                </a:lnTo>
                <a:lnTo>
                  <a:pt x="3886061" y="1221954"/>
                </a:lnTo>
                <a:lnTo>
                  <a:pt x="0" y="1221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8581" r="-73422" b="-66894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Ventajas del Sistema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Interactivo y fácil de usar.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Diseño modular y escalable.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Uso realista de patrones y POO.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Preparado para ser ampliado.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Posibles Mejoras Futuras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Agregar interfaz gráfica (GUI).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Conectar con base de datos (SQLite o MySQL).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Validación avanzada de entradas.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Aplicar patrones como Factory o Strategy.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Objetivo del Proyecto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Aplicar Programación Orientada a Objetos en Python.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Modelar un sistema jerárquico y extensible de empleados.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Usar principios de POO y mejorar funcionalidades con diseño limpio.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Motivación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Caso realista y común en software empresarial.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Permite aplicar todos los pilares de la POO.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Escalable y fácil de extender con nuevas funciones.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Tecnologías Utilizadas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Python 3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Editor: VS Code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7336" y="3657600"/>
            <a:ext cx="1471064" cy="1463040"/>
          </a:xfrm>
          <a:custGeom>
            <a:avLst/>
            <a:gdLst/>
            <a:ahLst/>
            <a:cxnLst/>
            <a:rect r="r" b="b" t="t" l="l"/>
            <a:pathLst>
              <a:path h="1463040" w="1471064">
                <a:moveTo>
                  <a:pt x="0" y="0"/>
                </a:moveTo>
                <a:lnTo>
                  <a:pt x="1471064" y="0"/>
                </a:lnTo>
                <a:lnTo>
                  <a:pt x="1471064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74172" y="3657600"/>
            <a:ext cx="1463040" cy="1463040"/>
          </a:xfrm>
          <a:custGeom>
            <a:avLst/>
            <a:gdLst/>
            <a:ahLst/>
            <a:cxnLst/>
            <a:rect r="r" b="b" t="t" l="l"/>
            <a:pathLst>
              <a:path h="1463040" w="1463040">
                <a:moveTo>
                  <a:pt x="0" y="0"/>
                </a:moveTo>
                <a:lnTo>
                  <a:pt x="1463040" y="0"/>
                </a:lnTo>
                <a:lnTo>
                  <a:pt x="1463040" y="1463040"/>
                </a:lnTo>
                <a:lnTo>
                  <a:pt x="0" y="1463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Diseño Orientado a Objetos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Clase abstracta: Empleado (nombre, salario)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Gerente: incluye bono (privado)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Desarrollador: incluye tecnología principal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Uso de super() para reutilizar lógica común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12364" y="1791938"/>
            <a:ext cx="2289059" cy="3012850"/>
          </a:xfrm>
          <a:prstGeom prst="line">
            <a:avLst/>
          </a:prstGeom>
          <a:ln cap="flat" w="57150">
            <a:solidFill>
              <a:srgbClr val="EBE3E3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918481" y="1426491"/>
            <a:ext cx="2833696" cy="531318"/>
            <a:chOff x="0" y="0"/>
            <a:chExt cx="1083733" cy="203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3733" cy="203200"/>
            </a:xfrm>
            <a:custGeom>
              <a:avLst/>
              <a:gdLst/>
              <a:ahLst/>
              <a:cxnLst/>
              <a:rect r="r" b="b" t="t" l="l"/>
              <a:pathLst>
                <a:path h="203200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EBE3E3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3733" cy="241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95587" y="1540475"/>
            <a:ext cx="797496" cy="2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Empleado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8481" y="1957809"/>
            <a:ext cx="2833696" cy="708424"/>
            <a:chOff x="0" y="0"/>
            <a:chExt cx="108373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83733" cy="270933"/>
            </a:xfrm>
            <a:custGeom>
              <a:avLst/>
              <a:gdLst/>
              <a:ahLst/>
              <a:cxnLst/>
              <a:rect r="r" b="b" t="t" l="l"/>
              <a:pathLst>
                <a:path h="2709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837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1476" y="2038586"/>
            <a:ext cx="1210858" cy="49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-nombre : str </a:t>
            </a:r>
          </a:p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-_salario : float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18481" y="2666233"/>
            <a:ext cx="2833696" cy="1239742"/>
            <a:chOff x="0" y="0"/>
            <a:chExt cx="1083733" cy="4741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3733" cy="474133"/>
            </a:xfrm>
            <a:custGeom>
              <a:avLst/>
              <a:gdLst/>
              <a:ahLst/>
              <a:cxnLst/>
              <a:rect r="r" b="b" t="t" l="l"/>
              <a:pathLst>
                <a:path h="4741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474133"/>
                  </a:lnTo>
                  <a:lnTo>
                    <a:pt x="0" y="474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83733" cy="512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07034" y="2751437"/>
            <a:ext cx="2656590" cy="98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mostrar_info() : void</a:t>
            </a:r>
          </a:p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aumentar_salario(porc) : void </a:t>
            </a:r>
          </a:p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obtener_salario() : float </a:t>
            </a:r>
          </a:p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to_dict() : dict 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3756212" y="1692150"/>
            <a:ext cx="2245212" cy="73320"/>
          </a:xfrm>
          <a:prstGeom prst="line">
            <a:avLst/>
          </a:prstGeom>
          <a:ln cap="flat" w="57150">
            <a:solidFill>
              <a:srgbClr val="EBE3E3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6" id="16"/>
          <p:cNvGrpSpPr/>
          <p:nvPr/>
        </p:nvGrpSpPr>
        <p:grpSpPr>
          <a:xfrm rot="0">
            <a:off x="6001423" y="1426491"/>
            <a:ext cx="2833696" cy="531318"/>
            <a:chOff x="0" y="0"/>
            <a:chExt cx="1083733" cy="203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83733" cy="203200"/>
            </a:xfrm>
            <a:custGeom>
              <a:avLst/>
              <a:gdLst/>
              <a:ahLst/>
              <a:cxnLst/>
              <a:rect r="r" b="b" t="t" l="l"/>
              <a:pathLst>
                <a:path h="203200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EBE3E3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83733" cy="241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178529" y="1540475"/>
            <a:ext cx="639934" cy="2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Gerente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001423" y="1957809"/>
            <a:ext cx="2833696" cy="442765"/>
            <a:chOff x="0" y="0"/>
            <a:chExt cx="1083733" cy="1693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83733" cy="169333"/>
            </a:xfrm>
            <a:custGeom>
              <a:avLst/>
              <a:gdLst/>
              <a:ahLst/>
              <a:cxnLst/>
              <a:rect r="r" b="b" t="t" l="l"/>
              <a:pathLst>
                <a:path h="1693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169333"/>
                  </a:lnTo>
                  <a:lnTo>
                    <a:pt x="0" y="16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83733" cy="20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104418" y="2007592"/>
            <a:ext cx="1450813" cy="2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-__bono: float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6001423" y="2400574"/>
            <a:ext cx="2833696" cy="1239742"/>
            <a:chOff x="0" y="0"/>
            <a:chExt cx="1083733" cy="4741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83733" cy="474133"/>
            </a:xfrm>
            <a:custGeom>
              <a:avLst/>
              <a:gdLst/>
              <a:ahLst/>
              <a:cxnLst/>
              <a:rect r="r" b="b" t="t" l="l"/>
              <a:pathLst>
                <a:path h="4741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474133"/>
                  </a:lnTo>
                  <a:lnTo>
                    <a:pt x="0" y="474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83733" cy="512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089976" y="2485778"/>
            <a:ext cx="2656590" cy="742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mostrar_info() : void </a:t>
            </a:r>
          </a:p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obtener_salario_total() : float</a:t>
            </a:r>
          </a:p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to_dict() : dict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6001423" y="4539129"/>
            <a:ext cx="2833696" cy="531318"/>
            <a:chOff x="0" y="0"/>
            <a:chExt cx="1083733" cy="203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83733" cy="203200"/>
            </a:xfrm>
            <a:custGeom>
              <a:avLst/>
              <a:gdLst/>
              <a:ahLst/>
              <a:cxnLst/>
              <a:rect r="r" b="b" t="t" l="l"/>
              <a:pathLst>
                <a:path h="203200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20320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rgbClr val="EBE3E3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083733" cy="241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6178529" y="4653113"/>
            <a:ext cx="1063155" cy="2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Desarrollador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6001423" y="5070447"/>
            <a:ext cx="2833696" cy="442765"/>
            <a:chOff x="0" y="0"/>
            <a:chExt cx="1083733" cy="169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83733" cy="169333"/>
            </a:xfrm>
            <a:custGeom>
              <a:avLst/>
              <a:gdLst/>
              <a:ahLst/>
              <a:cxnLst/>
              <a:rect r="r" b="b" t="t" l="l"/>
              <a:pathLst>
                <a:path h="1693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169333"/>
                  </a:lnTo>
                  <a:lnTo>
                    <a:pt x="0" y="16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83733" cy="20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6104418" y="5120230"/>
            <a:ext cx="2252515" cy="2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-_tecnologia : str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6001423" y="5513212"/>
            <a:ext cx="2833696" cy="1239742"/>
            <a:chOff x="0" y="0"/>
            <a:chExt cx="1083733" cy="4741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83733" cy="474133"/>
            </a:xfrm>
            <a:custGeom>
              <a:avLst/>
              <a:gdLst/>
              <a:ahLst/>
              <a:cxnLst/>
              <a:rect r="r" b="b" t="t" l="l"/>
              <a:pathLst>
                <a:path h="474133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474133"/>
                  </a:lnTo>
                  <a:lnTo>
                    <a:pt x="0" y="474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83733" cy="512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6089976" y="5598416"/>
            <a:ext cx="2656590" cy="49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mostrar_info() : void </a:t>
            </a:r>
          </a:p>
          <a:p>
            <a:pPr algn="l">
              <a:lnSpc>
                <a:spcPts val="1952"/>
              </a:lnSpc>
              <a:spcBef>
                <a:spcPct val="0"/>
              </a:spcBef>
            </a:pPr>
            <a:r>
              <a:rPr lang="en-US" sz="139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+ to_dict() : dict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3371270" y="202249"/>
            <a:ext cx="3011059" cy="957542"/>
            <a:chOff x="0" y="0"/>
            <a:chExt cx="4014746" cy="127672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014745" cy="1276722"/>
            </a:xfrm>
            <a:custGeom>
              <a:avLst/>
              <a:gdLst/>
              <a:ahLst/>
              <a:cxnLst/>
              <a:rect r="r" b="b" t="t" l="l"/>
              <a:pathLst>
                <a:path h="1276722" w="4014745">
                  <a:moveTo>
                    <a:pt x="0" y="0"/>
                  </a:moveTo>
                  <a:lnTo>
                    <a:pt x="4014745" y="0"/>
                  </a:lnTo>
                  <a:lnTo>
                    <a:pt x="4014745" y="1276722"/>
                  </a:lnTo>
                  <a:lnTo>
                    <a:pt x="0" y="12767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0"/>
              <a:ext cx="4014746" cy="137197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UML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Interfaces y Clases Abstractas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08750" y="4497531"/>
            <a:ext cx="6536100" cy="1553281"/>
          </a:xfrm>
          <a:custGeom>
            <a:avLst/>
            <a:gdLst/>
            <a:ahLst/>
            <a:cxnLst/>
            <a:rect r="r" b="b" t="t" l="l"/>
            <a:pathLst>
              <a:path h="1553281" w="6536100">
                <a:moveTo>
                  <a:pt x="0" y="0"/>
                </a:moveTo>
                <a:lnTo>
                  <a:pt x="6536100" y="0"/>
                </a:lnTo>
                <a:lnTo>
                  <a:pt x="6536100" y="1553281"/>
                </a:lnTo>
                <a:lnTo>
                  <a:pt x="0" y="1553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63" t="-69906" r="-9593" b="-5612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120" y="1704975"/>
            <a:ext cx="8442960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429" indent="-277714" lvl="1">
              <a:lnSpc>
                <a:spcPts val="3087"/>
              </a:lnSpc>
              <a:buFont typeface="Arial"/>
              <a:buChar char="•"/>
            </a:pPr>
            <a:r>
              <a:rPr lang="en-US" sz="257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 usa abc.ABC para definir una clase abstracta.</a:t>
            </a:r>
          </a:p>
          <a:p>
            <a:pPr algn="l" marL="555429" indent="-277714" lvl="1">
              <a:lnSpc>
                <a:spcPts val="3087"/>
              </a:lnSpc>
              <a:buFont typeface="Arial"/>
              <a:buChar char="•"/>
            </a:pPr>
            <a:r>
              <a:rPr lang="en-US" sz="257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'Empleado' funciona como interfaz: fuerza implementación de 'mostrar_info()'.</a:t>
            </a:r>
          </a:p>
          <a:p>
            <a:pPr algn="l" marL="555429" indent="-277714" lvl="1">
              <a:lnSpc>
                <a:spcPts val="3087"/>
              </a:lnSpc>
              <a:buFont typeface="Arial"/>
              <a:buChar char="•"/>
            </a:pPr>
            <a:r>
              <a:rPr lang="en-US" sz="257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Los métodos abstractos definen contratos entre clase base y subclases.</a:t>
            </a:r>
          </a:p>
          <a:p>
            <a:pPr algn="l" marL="555429" indent="-277714" lvl="1">
              <a:lnSpc>
                <a:spcPts val="3087"/>
              </a:lnSpc>
              <a:buFont typeface="Arial"/>
              <a:buChar char="•"/>
            </a:pPr>
            <a:r>
              <a:rPr lang="en-US" sz="257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Favorece la abstracción y estructura del código.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1704320" cy="1711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152"/>
                </a:lnSpc>
              </a:pPr>
              <a:r>
                <a:rPr lang="en-US" sz="42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Principios de POO Aplicados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0560" y="1648102"/>
            <a:ext cx="8595360" cy="272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b="true" sz="2513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Herencia</a:t>
            </a: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Las clases Gerente y Desarrollador heredan de Empleado.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b="true" sz="2513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Encapsulamiento</a:t>
            </a: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atributos protegidos (_salario) y privados (__bono).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b="true" sz="2513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Polimorfismo</a:t>
            </a: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mostrar_info() redefinido según la clase.</a:t>
            </a:r>
          </a:p>
          <a:p>
            <a:pPr algn="l" marL="323452" indent="-161726" lvl="1">
              <a:lnSpc>
                <a:spcPts val="3016"/>
              </a:lnSpc>
              <a:buFont typeface="Arial"/>
              <a:buChar char="•"/>
            </a:pPr>
            <a:r>
              <a:rPr lang="en-US" b="true" sz="2513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Abstracción</a:t>
            </a:r>
            <a:r>
              <a:rPr lang="en-US" sz="25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El método aumentar_salario() permite aumentar el salario sin saber su código interno.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96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Decoradores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0604" y="4457970"/>
            <a:ext cx="7976068" cy="1402253"/>
          </a:xfrm>
          <a:custGeom>
            <a:avLst/>
            <a:gdLst/>
            <a:ahLst/>
            <a:cxnLst/>
            <a:rect r="r" b="b" t="t" l="l"/>
            <a:pathLst>
              <a:path h="1402253" w="7976068">
                <a:moveTo>
                  <a:pt x="0" y="0"/>
                </a:moveTo>
                <a:lnTo>
                  <a:pt x="7976067" y="0"/>
                </a:lnTo>
                <a:lnTo>
                  <a:pt x="7976067" y="1402254"/>
                </a:lnTo>
                <a:lnTo>
                  <a:pt x="0" y="140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83" t="-77838" r="-7697" b="-3891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7158" y="1495425"/>
            <a:ext cx="8442960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7617" indent="-148808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Permiten añadir funcionalidad sin modificar el cuerpo original de la función.</a:t>
            </a:r>
          </a:p>
          <a:p>
            <a:pPr algn="l" marL="297617" indent="-148808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Nuestro ejemplo: '@log_operacion' registra la acción y hora de funciones clave.</a:t>
            </a:r>
          </a:p>
          <a:p>
            <a:pPr algn="l" marL="297617" indent="-148808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Mejora la trazabilidad y reutilización del código.</a:t>
            </a:r>
          </a:p>
          <a:p>
            <a:pPr algn="l" marL="297617" indent="-148808" lvl="1">
              <a:lnSpc>
                <a:spcPts val="2775"/>
              </a:lnSpc>
              <a:buFont typeface="Arial"/>
              <a:buChar char="•"/>
            </a:pPr>
            <a:r>
              <a:rPr lang="en-US" sz="23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Utilizados en 'guardar_empleados()' y 'aumentar_salario()'.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DAGqz1r3lUw</dc:identifier>
  <dcterms:modified xsi:type="dcterms:W3CDTF">2011-08-01T06:04:30Z</dcterms:modified>
  <cp:revision>1</cp:revision>
  <dc:title>Sistema_Empleados_POO.pptx</dc:title>
</cp:coreProperties>
</file>