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8"/>
  </p:notesMasterIdLst>
  <p:handoutMasterIdLst>
    <p:handoutMasterId r:id="rId9"/>
  </p:handoutMasterIdLst>
  <p:sldIdLst>
    <p:sldId id="256" r:id="rId3"/>
    <p:sldId id="782" r:id="rId4"/>
    <p:sldId id="787" r:id="rId5"/>
    <p:sldId id="788" r:id="rId6"/>
    <p:sldId id="789" r:id="rId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is" initials="d" lastIdx="0" clrIdx="0">
    <p:extLst>
      <p:ext uri="{19B8F6BF-5375-455C-9EA6-DF929625EA0E}">
        <p15:presenceInfo xmlns:p15="http://schemas.microsoft.com/office/powerpoint/2012/main" userId="den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6283" autoAdjust="0"/>
  </p:normalViewPr>
  <p:slideViewPr>
    <p:cSldViewPr snapToGrid="0">
      <p:cViewPr varScale="1">
        <p:scale>
          <a:sx n="104" d="100"/>
          <a:sy n="104" d="100"/>
        </p:scale>
        <p:origin x="564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EB5E5-D31E-4675-A43D-0E42B2859A8A}" type="datetimeFigureOut">
              <a:rPr lang="el-GR" smtClean="0"/>
              <a:t>9/1/2025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CF3DA-6195-4437-8830-3E2651D1346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9043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1A44D-0069-420B-9210-EF9AFA1A7217}" type="datetimeFigureOut">
              <a:rPr lang="el-GR" smtClean="0"/>
              <a:pPr/>
              <a:t>9/1/2025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33430-2DF3-486D-A7D8-D7D28CC52D8D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97399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33430-2DF3-486D-A7D8-D7D28CC52D8D}" type="slidenum">
              <a:rPr lang="el-GR" smtClean="0"/>
              <a:pPr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64808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CAA0C-2A7E-ED36-31B8-CF9B618FD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777257-38DE-7362-D686-9C47623156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B5A43A-7EB4-C54C-3BCD-F5622F8FF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EFD4B-87CA-022D-0C84-50354C8C18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33430-2DF3-486D-A7D8-D7D28CC52D8D}" type="slidenum">
              <a:rPr lang="el-GR" smtClean="0"/>
              <a:pPr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92116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70218-E6A2-F6F2-3EEE-24636BA76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AA2DF8-3F8C-EB88-63C0-3552D183A2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C49D4F-9A40-9BD3-043A-CCDBC9F4D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98DAD-17B9-B447-B13C-1C66C9E2FB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33430-2DF3-486D-A7D8-D7D28CC52D8D}" type="slidenum">
              <a:rPr lang="el-GR" smtClean="0"/>
              <a:pPr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14454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1F14B-1E23-D82F-9750-C4A3A2725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4E1A7A-220F-CD51-B2E3-D73784B8B8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C33E5A-E7BF-A3C4-323D-927CE1ABB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CD7F1-2429-9E2B-A9FF-25CAC85F50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33430-2DF3-486D-A7D8-D7D28CC52D8D}" type="slidenum">
              <a:rPr lang="el-GR" smtClean="0"/>
              <a:pPr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15909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C21B5-0CED-3A00-E0F7-A6B2B11EF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BA1FB1-5382-6569-9F88-35E175452B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EC292C-5CD6-DA86-644A-2A5FCFAE48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025AD-0B5C-6629-D6A8-89EAC0184D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33430-2DF3-486D-A7D8-D7D28CC52D8D}" type="slidenum">
              <a:rPr lang="el-GR" smtClean="0"/>
              <a:pPr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26003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176964"/>
            <a:ext cx="3880607" cy="54451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l-GR" dirty="0"/>
              <a:t>Εργαστήριο Εισαγωγής στον Προγραμματισμό 2022-23 </a:t>
            </a:r>
            <a:r>
              <a:rPr lang="el-GR" dirty="0" err="1"/>
              <a:t>Δ.Βασιλόπουλος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l-GR" dirty="0"/>
              <a:t>1-</a:t>
            </a:r>
            <a:fld id="{E0D24B06-BCC6-499A-8BFC-52B2352113FB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8520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8175"/>
            <a:ext cx="4114800" cy="463300"/>
          </a:xfrm>
          <a:prstGeom prst="rect">
            <a:avLst/>
          </a:prstGeom>
        </p:spPr>
        <p:txBody>
          <a:bodyPr/>
          <a:lstStyle/>
          <a:p>
            <a:r>
              <a:rPr lang="el-GR" dirty="0"/>
              <a:t>Εργαστήριο Εισαγωγής στον Προγραμματισμό 2022-23 </a:t>
            </a:r>
            <a:r>
              <a:rPr lang="el-GR" dirty="0" err="1"/>
              <a:t>Δ.Βασιλόπουλος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4B06-BCC6-499A-8BFC-52B2352113FB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8541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8175"/>
            <a:ext cx="4114800" cy="463300"/>
          </a:xfrm>
          <a:prstGeom prst="rect">
            <a:avLst/>
          </a:prstGeom>
        </p:spPr>
        <p:txBody>
          <a:bodyPr/>
          <a:lstStyle/>
          <a:p>
            <a:r>
              <a:rPr lang="el-GR" dirty="0"/>
              <a:t>Εργαστήριο Εισαγωγής στον Προγραμματισμό 2022-23 </a:t>
            </a:r>
            <a:r>
              <a:rPr lang="el-GR" dirty="0" err="1"/>
              <a:t>Δ.Βασιλόπουλος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4B06-BCC6-499A-8BFC-52B2352113FB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23235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176964"/>
            <a:ext cx="4114800" cy="544512"/>
          </a:xfrm>
        </p:spPr>
        <p:txBody>
          <a:bodyPr/>
          <a:lstStyle>
            <a:lvl1pPr>
              <a:defRPr sz="1200"/>
            </a:lvl1pPr>
          </a:lstStyle>
          <a:p>
            <a:r>
              <a:rPr lang="el-GR" dirty="0"/>
              <a:t>Εργαστήριο Εισαγωγής στον Προγραμματισμό 2022-23 </a:t>
            </a:r>
            <a:r>
              <a:rPr lang="el-GR" dirty="0" err="1"/>
              <a:t>Δ.Βασιλόπουλος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l-GR" dirty="0"/>
              <a:t>1-</a:t>
            </a:r>
            <a:fld id="{E0D24B06-BCC6-499A-8BFC-52B2352113FB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67897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/>
              <a:t>Εργαστήριο Εισαγωγής στον Προγραμματισμό 2022-23 </a:t>
            </a:r>
            <a:r>
              <a:rPr lang="el-GR" dirty="0" err="1"/>
              <a:t>Δ.Βασιλόπουλος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0327" y="6356350"/>
            <a:ext cx="2743200" cy="365125"/>
          </a:xfrm>
        </p:spPr>
        <p:txBody>
          <a:bodyPr/>
          <a:lstStyle/>
          <a:p>
            <a:r>
              <a:rPr lang="el-GR" dirty="0"/>
              <a:t>1-</a:t>
            </a:r>
            <a:fld id="{E0D24B06-BCC6-499A-8BFC-52B2352113FB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7704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/>
              <a:t>Εργαστήριο Εισαγωγής στον Προγραμματισμό 2022-23 </a:t>
            </a:r>
            <a:r>
              <a:rPr lang="el-GR" dirty="0" err="1"/>
              <a:t>Δ.Βασιλόπουλος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4B06-BCC6-499A-8BFC-52B2352113FB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2529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/>
              <a:t>Εργαστήριο Εισαγωγής στον Προγραμματισμό 2022-23 </a:t>
            </a:r>
            <a:r>
              <a:rPr lang="el-GR" dirty="0" err="1"/>
              <a:t>Δ.Βασιλόπουλος</a:t>
            </a:r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4B06-BCC6-499A-8BFC-52B2352113FB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08432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/>
              <a:t>Εργαστήριο Εισαγωγής στον Προγραμματισμό 2022-23 </a:t>
            </a:r>
            <a:r>
              <a:rPr lang="el-GR" dirty="0" err="1"/>
              <a:t>Δ.Βασιλόπουλος</a:t>
            </a:r>
            <a:endParaRPr lang="el-G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4B06-BCC6-499A-8BFC-52B2352113FB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71889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/>
              <a:t>Εργαστήριο Εισαγωγής στον Προγραμματισμό 2022-23 </a:t>
            </a:r>
            <a:r>
              <a:rPr lang="el-GR" dirty="0" err="1"/>
              <a:t>Δ.Βασιλόπουλος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4B06-BCC6-499A-8BFC-52B2352113FB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97516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/>
              <a:t>Εργαστήριο Εισαγωγής στον Προγραμματισμό 2022-23 </a:t>
            </a:r>
            <a:r>
              <a:rPr lang="el-GR" dirty="0" err="1"/>
              <a:t>Δ.Βασιλόπουλος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4B06-BCC6-499A-8BFC-52B2352113FB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41076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/>
              <a:t>Εργαστήριο Εισαγωγής στον Προγραμματισμό 2022-23 </a:t>
            </a:r>
            <a:r>
              <a:rPr lang="el-GR" dirty="0" err="1"/>
              <a:t>Δ.Βασιλόπουλος</a:t>
            </a:r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4B06-BCC6-499A-8BFC-52B2352113FB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521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176964"/>
            <a:ext cx="3880607" cy="54451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l-GR" dirty="0"/>
              <a:t>Εργαστήριο Εισαγωγής στον Προγραμματισμό 2022-23 </a:t>
            </a:r>
            <a:r>
              <a:rPr lang="el-GR" dirty="0" err="1"/>
              <a:t>Δ.Βασιλόπουλος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4B06-BCC6-499A-8BFC-52B2352113FB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03165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/>
              <a:t>Εργαστήριο Εισαγωγής στον Προγραμματισμό 2022-23 </a:t>
            </a:r>
            <a:r>
              <a:rPr lang="el-GR" dirty="0" err="1"/>
              <a:t>Δ.Βασιλόπουλος</a:t>
            </a:r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4B06-BCC6-499A-8BFC-52B2352113FB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308874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/>
              <a:t>Εργαστήριο Εισαγωγής στον Προγραμματισμό 2022-23 </a:t>
            </a:r>
            <a:r>
              <a:rPr lang="el-GR" dirty="0" err="1"/>
              <a:t>Δ.Βασιλόπουλος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4B06-BCC6-499A-8BFC-52B2352113FB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609020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/>
              <a:t>Εργαστήριο Εισαγωγής στον Προγραμματισμό 2022-23 </a:t>
            </a:r>
            <a:r>
              <a:rPr lang="el-GR" dirty="0" err="1"/>
              <a:t>Δ.Βασιλόπουλος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4B06-BCC6-499A-8BFC-52B2352113FB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5128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6062" y="6356348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0233" y="6134792"/>
            <a:ext cx="4305991" cy="723207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>
              <a:defRPr sz="1500" b="1"/>
            </a:lvl1pPr>
          </a:lstStyle>
          <a:p>
            <a:pPr algn="ctr"/>
            <a:r>
              <a:rPr lang="el-GR" dirty="0"/>
              <a:t>Εργαστήριο Εισαγωγής στον Προγραμματισμό 2022-23 </a:t>
            </a:r>
            <a:r>
              <a:rPr lang="el-GR" dirty="0" err="1"/>
              <a:t>Δ.Βασιλόπουλος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0641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8175"/>
            <a:ext cx="4114800" cy="463300"/>
          </a:xfrm>
          <a:prstGeom prst="rect">
            <a:avLst/>
          </a:prstGeom>
        </p:spPr>
        <p:txBody>
          <a:bodyPr/>
          <a:lstStyle/>
          <a:p>
            <a:r>
              <a:rPr lang="el-GR" dirty="0"/>
              <a:t>Εργαστήριο Εισαγωγής στον Προγραμματισμό 2022-23 </a:t>
            </a:r>
            <a:r>
              <a:rPr lang="el-GR" dirty="0" err="1"/>
              <a:t>Δ.Βασιλόπουλος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4B06-BCC6-499A-8BFC-52B2352113FB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8014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258175"/>
            <a:ext cx="4114800" cy="463300"/>
          </a:xfrm>
          <a:prstGeom prst="rect">
            <a:avLst/>
          </a:prstGeom>
        </p:spPr>
        <p:txBody>
          <a:bodyPr/>
          <a:lstStyle/>
          <a:p>
            <a:r>
              <a:rPr lang="el-GR" dirty="0"/>
              <a:t>Εργαστήριο Εισαγωγής στον Προγραμματισμό 2022-23 </a:t>
            </a:r>
            <a:r>
              <a:rPr lang="el-GR" dirty="0" err="1"/>
              <a:t>Δ.Βασιλόπουλος</a:t>
            </a:r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4B06-BCC6-499A-8BFC-52B2352113FB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5524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258175"/>
            <a:ext cx="4114800" cy="463300"/>
          </a:xfrm>
          <a:prstGeom prst="rect">
            <a:avLst/>
          </a:prstGeom>
        </p:spPr>
        <p:txBody>
          <a:bodyPr/>
          <a:lstStyle/>
          <a:p>
            <a:r>
              <a:rPr lang="el-GR" dirty="0"/>
              <a:t>Εργαστήριο Εισαγωγής στον Προγραμματισμό 2022-23 </a:t>
            </a:r>
            <a:r>
              <a:rPr lang="el-GR" dirty="0" err="1"/>
              <a:t>Δ.Βασιλόπουλος</a:t>
            </a:r>
            <a:endParaRPr lang="el-G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4B06-BCC6-499A-8BFC-52B2352113FB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9212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6067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09356" y="6356350"/>
            <a:ext cx="2743200" cy="365125"/>
          </a:xfrm>
        </p:spPr>
        <p:txBody>
          <a:bodyPr/>
          <a:lstStyle/>
          <a:p>
            <a:fld id="{E0D24B06-BCC6-499A-8BFC-52B2352113FB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4853" y="6356350"/>
            <a:ext cx="3880607" cy="365126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l-GR" dirty="0"/>
              <a:t>Εργαστήριο Εισαγωγής στον Προγραμματισμό 2022-23 </a:t>
            </a:r>
            <a:r>
              <a:rPr lang="el-GR" dirty="0" err="1"/>
              <a:t>Δ.Βασιλόπουλος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2595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258175"/>
            <a:ext cx="4114800" cy="463300"/>
          </a:xfrm>
          <a:prstGeom prst="rect">
            <a:avLst/>
          </a:prstGeom>
        </p:spPr>
        <p:txBody>
          <a:bodyPr/>
          <a:lstStyle/>
          <a:p>
            <a:r>
              <a:rPr lang="el-GR" dirty="0"/>
              <a:t>Εργαστήριο Εισαγωγής στον Προγραμματισμό 2022-23 </a:t>
            </a:r>
            <a:r>
              <a:rPr lang="el-GR" dirty="0" err="1"/>
              <a:t>Δ.Βασιλόπουλος</a:t>
            </a:r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4B06-BCC6-499A-8BFC-52B2352113FB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5208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258175"/>
            <a:ext cx="4114800" cy="463300"/>
          </a:xfrm>
          <a:prstGeom prst="rect">
            <a:avLst/>
          </a:prstGeom>
        </p:spPr>
        <p:txBody>
          <a:bodyPr/>
          <a:lstStyle/>
          <a:p>
            <a:r>
              <a:rPr lang="el-GR" dirty="0"/>
              <a:t>Εργαστήριο Εισαγωγής στον Προγραμματισμό 2022-23 </a:t>
            </a:r>
            <a:r>
              <a:rPr lang="el-GR" dirty="0" err="1"/>
              <a:t>Δ.Βασιλόπουλος</a:t>
            </a:r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4B06-BCC6-499A-8BFC-52B2352113FB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2571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211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24B06-BCC6-499A-8BFC-52B2352113FB}" type="slidenum">
              <a:rPr lang="el-GR" smtClean="0"/>
              <a:pPr/>
              <a:t>‹#›</a:t>
            </a:fld>
            <a:endParaRPr lang="el-G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52054" y="6258175"/>
            <a:ext cx="1613067" cy="516863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6964"/>
            <a:ext cx="4114800" cy="54451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l-GR" dirty="0"/>
              <a:t>Εργαστήριο Εισαγωγής στον Προγραμματισμό 2022-23 </a:t>
            </a:r>
            <a:r>
              <a:rPr lang="el-GR" dirty="0" err="1"/>
              <a:t>Δ.Βασιλόπουλος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411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49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211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258175"/>
            <a:ext cx="4114800" cy="463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l-GR" dirty="0"/>
              <a:t>Εργαστήριο Εισαγωγής στον Προγραμματισμό 2022-23 </a:t>
            </a:r>
            <a:r>
              <a:rPr lang="el-GR" dirty="0" err="1"/>
              <a:t>Δ.Βασιλόπουλος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24B06-BCC6-499A-8BFC-52B2352113FB}" type="slidenum">
              <a:rPr lang="el-GR" smtClean="0"/>
              <a:pPr/>
              <a:t>‹#›</a:t>
            </a:fld>
            <a:endParaRPr lang="el-G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52054" y="6258175"/>
            <a:ext cx="1613067" cy="51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9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4800" b="1" dirty="0"/>
              <a:t>Εργαστήριο </a:t>
            </a:r>
            <a:br>
              <a:rPr lang="el-GR" sz="4800" b="1" dirty="0"/>
            </a:br>
            <a:r>
              <a:rPr lang="el-GR" sz="4800" b="1" dirty="0"/>
              <a:t>Εισαγωγή στον Προγραμματισμό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540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l-GR" sz="2000" b="1" dirty="0"/>
              <a:t>Εργαστήριο</a:t>
            </a:r>
            <a:r>
              <a:rPr lang="en-US" sz="2000" b="1" dirty="0"/>
              <a:t> 0</a:t>
            </a:r>
            <a:r>
              <a:rPr lang="el-GR" sz="2000" b="1" dirty="0"/>
              <a:t>6</a:t>
            </a:r>
            <a:endParaRPr lang="en-US" sz="2000" b="1" dirty="0"/>
          </a:p>
          <a:p>
            <a:pPr marL="0" indent="0" algn="ctr">
              <a:buNone/>
            </a:pPr>
            <a:r>
              <a:rPr lang="el-GR" sz="3000" b="1" dirty="0"/>
              <a:t>Αρχεία</a:t>
            </a:r>
          </a:p>
          <a:p>
            <a:pPr marL="0" indent="0" algn="ctr">
              <a:buNone/>
            </a:pPr>
            <a:endParaRPr lang="el-GR" b="1" dirty="0"/>
          </a:p>
          <a:p>
            <a:pPr marL="0" indent="0" algn="ctr">
              <a:buNone/>
            </a:pPr>
            <a:r>
              <a:rPr lang="el-GR" b="1" dirty="0"/>
              <a:t>Βασιλόπουλος Διονύσης</a:t>
            </a:r>
          </a:p>
          <a:p>
            <a:pPr marL="0" indent="0" algn="ctr">
              <a:buNone/>
            </a:pPr>
            <a:r>
              <a:rPr lang="el-GR" sz="1800" b="1" dirty="0"/>
              <a:t>Ε.ΔΙ.Π. Τμήματος Πληροφορικής &amp; Τηλεπικοινωνιών</a:t>
            </a:r>
          </a:p>
        </p:txBody>
      </p:sp>
    </p:spTree>
    <p:extLst>
      <p:ext uri="{BB962C8B-B14F-4D97-AF65-F5344CB8AC3E}">
        <p14:creationId xmlns:p14="http://schemas.microsoft.com/office/powerpoint/2010/main" val="99368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5095C-8704-F9B1-8E41-70BC950E8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6159B-7442-1B4B-D185-6B654496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4B06-BCC6-499A-8BFC-52B2352113FB}" type="slidenum">
              <a:rPr lang="el-GR" smtClean="0"/>
              <a:pPr/>
              <a:t>2</a:t>
            </a:fld>
            <a:endParaRPr lang="el-GR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310548D-2D94-C3FD-7431-83A0F2D72CC7}"/>
              </a:ext>
            </a:extLst>
          </p:cNvPr>
          <p:cNvSpPr txBox="1">
            <a:spLocks/>
          </p:cNvSpPr>
          <p:nvPr/>
        </p:nvSpPr>
        <p:spPr>
          <a:xfrm>
            <a:off x="720000" y="1321750"/>
            <a:ext cx="9720000" cy="7258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Άσκηση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AC942BA6-39D5-3FC0-A358-12E849CCB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67027" y="6356350"/>
            <a:ext cx="5015060" cy="365126"/>
          </a:xfrm>
        </p:spPr>
        <p:txBody>
          <a:bodyPr/>
          <a:lstStyle/>
          <a:p>
            <a:r>
              <a:rPr lang="el-GR" dirty="0"/>
              <a:t>Εργαστήριο Εισαγωγής στον Προγραμματισμό 2024-25 </a:t>
            </a:r>
            <a:r>
              <a:rPr lang="el-GR" dirty="0" err="1"/>
              <a:t>Δ.Βασιλόπουλος</a:t>
            </a:r>
            <a:endParaRPr lang="el-G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0F30F-06D8-87AE-EFCD-973651FC66D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440000" cy="12475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4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l-GR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ο</a:t>
            </a:r>
            <a:r>
              <a:rPr lang="el-GR" sz="4000" dirty="0">
                <a:latin typeface="Arial" panose="020B0604020202020204" pitchFamily="34" charset="0"/>
                <a:cs typeface="Arial" panose="020B0604020202020204" pitchFamily="34" charset="0"/>
              </a:rPr>
              <a:t> Εργαστήριο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A2E4E-2BDE-05A2-D6F6-2FFF56B8D7C0}"/>
              </a:ext>
            </a:extLst>
          </p:cNvPr>
          <p:cNvSpPr txBox="1"/>
          <p:nvPr/>
        </p:nvSpPr>
        <p:spPr>
          <a:xfrm>
            <a:off x="1010337" y="2121796"/>
            <a:ext cx="90942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1800" b="0" i="0" u="none" strike="noStrike" baseline="0" dirty="0">
                <a:latin typeface="LinLibertineO-Identity-H"/>
              </a:rPr>
              <a:t>Κατασκευάστε το πρόγραμμα </a:t>
            </a:r>
            <a:r>
              <a:rPr lang="el-GR" sz="1800" b="0" i="0" u="none" strike="noStrike" baseline="0" dirty="0" err="1">
                <a:latin typeface="NotoMono"/>
              </a:rPr>
              <a:t>more.c</a:t>
            </a:r>
            <a:r>
              <a:rPr lang="el-GR" sz="1800" b="0" i="0" u="none" strike="noStrike" baseline="0" dirty="0">
                <a:latin typeface="NotoMono"/>
              </a:rPr>
              <a:t> </a:t>
            </a:r>
            <a:r>
              <a:rPr lang="el-GR" sz="1800" b="0" i="0" u="none" strike="noStrike" baseline="0" dirty="0">
                <a:latin typeface="LinLibertineO-Identity-H"/>
              </a:rPr>
              <a:t>που δέχεται ως όρισμα γραμμής εντολής το όνομα ενός</a:t>
            </a:r>
            <a:r>
              <a:rPr lang="en-US" sz="1800" b="0" i="0" u="none" strike="noStrike" baseline="0" dirty="0">
                <a:latin typeface="LinLibertineO-Identity-H"/>
              </a:rPr>
              <a:t> </a:t>
            </a:r>
            <a:r>
              <a:rPr lang="el-GR" sz="1800" b="0" i="0" u="none" strike="noStrike" baseline="0" dirty="0">
                <a:latin typeface="LinLibertineO-Identity-H"/>
              </a:rPr>
              <a:t>αρχείου κειμένου (</a:t>
            </a:r>
            <a:r>
              <a:rPr lang="en-US" sz="1800" b="0" i="0" u="none" strike="noStrike" baseline="0" dirty="0">
                <a:latin typeface="LinLibertineO-Identity-H"/>
              </a:rPr>
              <a:t>test.txt </a:t>
            </a:r>
            <a:r>
              <a:rPr lang="el-GR" sz="1800" b="0" i="0" u="none" strike="noStrike" baseline="0" dirty="0">
                <a:latin typeface="LinLibertineO-Identity-H"/>
              </a:rPr>
              <a:t>είναι στο </a:t>
            </a:r>
            <a:r>
              <a:rPr lang="en-US" sz="1800" b="0" i="0" u="none" strike="noStrike" baseline="0" dirty="0" err="1">
                <a:latin typeface="LinLibertineO-Identity-H"/>
              </a:rPr>
              <a:t>eclass</a:t>
            </a:r>
            <a:r>
              <a:rPr lang="el-GR" dirty="0">
                <a:latin typeface="LinLibertineO-Identity-H"/>
              </a:rPr>
              <a:t>-&gt;Εργασίες-&gt;</a:t>
            </a:r>
            <a:r>
              <a:rPr lang="el-GR" dirty="0"/>
              <a:t>Εργασίες - </a:t>
            </a:r>
            <a:r>
              <a:rPr lang="el-GR" dirty="0" err="1"/>
              <a:t>Lab</a:t>
            </a:r>
            <a:r>
              <a:rPr lang="el-GR" dirty="0"/>
              <a:t> 11 (Τμήμα #1)</a:t>
            </a:r>
            <a:r>
              <a:rPr lang="el-GR" dirty="0">
                <a:latin typeface="LinLibertineO-Identity-H"/>
              </a:rPr>
              <a:t> ή στο </a:t>
            </a:r>
            <a:r>
              <a:rPr lang="en-US" dirty="0">
                <a:latin typeface="LinLibertineO-Identity-H"/>
              </a:rPr>
              <a:t>http://dionisos.mm.di.uoa.gr/test.txt) </a:t>
            </a:r>
            <a:r>
              <a:rPr lang="el-GR" sz="1800" b="0" i="0" u="none" strike="noStrike" baseline="0" dirty="0">
                <a:latin typeface="LinLibertineO-Identity-H"/>
              </a:rPr>
              <a:t>και προβάλλει ανά 20 τις γραμμές του αρχείου, προτρέποντας τον χρήστη να</a:t>
            </a:r>
            <a:r>
              <a:rPr lang="en-US" sz="1800" b="0" i="0" u="none" strike="noStrike" baseline="0" dirty="0">
                <a:latin typeface="LinLibertineO-Identity-H"/>
              </a:rPr>
              <a:t> </a:t>
            </a:r>
            <a:r>
              <a:rPr lang="el-GR" sz="1800" b="0" i="0" u="none" strike="noStrike" baseline="0" dirty="0">
                <a:latin typeface="LinLibertineO-Identity-H"/>
              </a:rPr>
              <a:t>συνεχίσει, αν επιθυμεί, έως ότου συναντήσει το τέλος του αρχείου.</a:t>
            </a:r>
            <a:endParaRPr lang="en-US" sz="1800" b="0" i="0" u="none" strike="noStrike" baseline="0" dirty="0">
              <a:latin typeface="LinLibertineO-Identity-H"/>
            </a:endParaRPr>
          </a:p>
          <a:p>
            <a:pPr algn="just"/>
            <a:endParaRPr lang="en-US" dirty="0">
              <a:latin typeface="LinLibertineO-Identity-H"/>
            </a:endParaRPr>
          </a:p>
        </p:txBody>
      </p:sp>
    </p:spTree>
    <p:extLst>
      <p:ext uri="{BB962C8B-B14F-4D97-AF65-F5344CB8AC3E}">
        <p14:creationId xmlns:p14="http://schemas.microsoft.com/office/powerpoint/2010/main" val="392301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3119F-215D-9990-7DD9-9A8B7F697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9BBD5-9B4F-E662-0797-76C1CE49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4B06-BCC6-499A-8BFC-52B2352113FB}" type="slidenum">
              <a:rPr lang="el-GR" smtClean="0"/>
              <a:pPr/>
              <a:t>3</a:t>
            </a:fld>
            <a:endParaRPr lang="el-GR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AAAADB-29C2-D73C-673A-6C2C3073C595}"/>
              </a:ext>
            </a:extLst>
          </p:cNvPr>
          <p:cNvSpPr txBox="1">
            <a:spLocks/>
          </p:cNvSpPr>
          <p:nvPr/>
        </p:nvSpPr>
        <p:spPr>
          <a:xfrm>
            <a:off x="720000" y="1321750"/>
            <a:ext cx="9720000" cy="7258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Άσκηση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0F915B1B-5D5A-34DB-BE59-1044423E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67027" y="6356350"/>
            <a:ext cx="5015060" cy="365126"/>
          </a:xfrm>
        </p:spPr>
        <p:txBody>
          <a:bodyPr/>
          <a:lstStyle/>
          <a:p>
            <a:r>
              <a:rPr lang="el-GR" dirty="0"/>
              <a:t>Εργαστήριο Εισαγωγής στον Προγραμματισμό 2024-25 </a:t>
            </a:r>
            <a:r>
              <a:rPr lang="el-GR" dirty="0" err="1"/>
              <a:t>Δ.Βασιλόπουλος</a:t>
            </a:r>
            <a:endParaRPr lang="el-G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ECF42D-B655-A130-7B9E-8CACCF5304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440000" cy="12475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4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l-GR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ο</a:t>
            </a:r>
            <a:r>
              <a:rPr lang="el-GR" sz="4000" dirty="0">
                <a:latin typeface="Arial" panose="020B0604020202020204" pitchFamily="34" charset="0"/>
                <a:cs typeface="Arial" panose="020B0604020202020204" pitchFamily="34" charset="0"/>
              </a:rPr>
              <a:t> Εργαστήριο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B8387-6BCD-4229-8417-49BADE266DF4}"/>
              </a:ext>
            </a:extLst>
          </p:cNvPr>
          <p:cNvSpPr txBox="1"/>
          <p:nvPr/>
        </p:nvSpPr>
        <p:spPr>
          <a:xfrm>
            <a:off x="1010337" y="2121796"/>
            <a:ext cx="90942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1800" b="0" i="0" u="none" strike="noStrike" baseline="0" dirty="0">
                <a:latin typeface="LinLibertineO-Identity-H"/>
              </a:rPr>
              <a:t>Κατασκευάστε το πρόγραμμα </a:t>
            </a:r>
            <a:r>
              <a:rPr lang="el-GR" sz="1800" b="0" i="0" u="none" strike="noStrike" baseline="0" dirty="0" err="1">
                <a:latin typeface="NotoMono"/>
              </a:rPr>
              <a:t>more.c</a:t>
            </a:r>
            <a:r>
              <a:rPr lang="el-GR" sz="1800" b="0" i="0" u="none" strike="noStrike" baseline="0" dirty="0">
                <a:latin typeface="NotoMono"/>
              </a:rPr>
              <a:t> </a:t>
            </a:r>
            <a:r>
              <a:rPr lang="el-GR" sz="1800" b="0" i="0" u="none" strike="noStrike" baseline="0" dirty="0">
                <a:latin typeface="LinLibertineO-Identity-H"/>
              </a:rPr>
              <a:t>που δέχεται ως όρισμα γραμμής εντολής το όνομα ενός</a:t>
            </a:r>
            <a:r>
              <a:rPr lang="en-US" sz="1800" b="0" i="0" u="none" strike="noStrike" baseline="0" dirty="0">
                <a:latin typeface="LinLibertineO-Identity-H"/>
              </a:rPr>
              <a:t> </a:t>
            </a:r>
            <a:r>
              <a:rPr lang="el-GR" sz="1800" b="0" i="0" u="none" strike="noStrike" baseline="0" dirty="0">
                <a:latin typeface="LinLibertineO-Identity-H"/>
              </a:rPr>
              <a:t>αρχείου κειμένου (</a:t>
            </a:r>
            <a:r>
              <a:rPr lang="en-US" sz="1800" b="0" i="0" u="none" strike="noStrike" baseline="0" dirty="0">
                <a:latin typeface="LinLibertineO-Identity-H"/>
              </a:rPr>
              <a:t>test.txt </a:t>
            </a:r>
            <a:r>
              <a:rPr lang="el-GR" sz="1800" b="0" i="0" u="none" strike="noStrike" baseline="0" dirty="0">
                <a:latin typeface="LinLibertineO-Identity-H"/>
              </a:rPr>
              <a:t>είναι στο </a:t>
            </a:r>
            <a:r>
              <a:rPr lang="en-US" sz="1800" b="0" i="0" u="none" strike="noStrike" baseline="0" dirty="0" err="1">
                <a:latin typeface="LinLibertineO-Identity-H"/>
              </a:rPr>
              <a:t>eclass</a:t>
            </a:r>
            <a:r>
              <a:rPr lang="el-GR" dirty="0">
                <a:latin typeface="LinLibertineO-Identity-H"/>
              </a:rPr>
              <a:t>-&gt;Εργασίες-&gt;</a:t>
            </a:r>
            <a:r>
              <a:rPr lang="el-GR" dirty="0"/>
              <a:t>Εργασίες - </a:t>
            </a:r>
            <a:r>
              <a:rPr lang="el-GR" dirty="0" err="1"/>
              <a:t>Lab</a:t>
            </a:r>
            <a:r>
              <a:rPr lang="el-GR" dirty="0"/>
              <a:t> 11 (Τμήμα #1)</a:t>
            </a:r>
            <a:r>
              <a:rPr lang="el-GR" dirty="0">
                <a:latin typeface="LinLibertineO-Identity-H"/>
              </a:rPr>
              <a:t> ή στο </a:t>
            </a:r>
            <a:r>
              <a:rPr lang="en-US" dirty="0">
                <a:latin typeface="LinLibertineO-Identity-H"/>
              </a:rPr>
              <a:t>http://dionisos.mm.di.uoa.gr/test.txt) </a:t>
            </a:r>
            <a:r>
              <a:rPr lang="el-GR" sz="1800" b="0" i="0" u="none" strike="noStrike" baseline="0" dirty="0">
                <a:latin typeface="LinLibertineO-Identity-H"/>
              </a:rPr>
              <a:t>και προβάλλει ανά 20 τις γραμμές του αρχείου, προτρέποντας τον χρήστη να</a:t>
            </a:r>
            <a:r>
              <a:rPr lang="en-US" sz="1800" b="0" i="0" u="none" strike="noStrike" baseline="0" dirty="0">
                <a:latin typeface="LinLibertineO-Identity-H"/>
              </a:rPr>
              <a:t> </a:t>
            </a:r>
            <a:r>
              <a:rPr lang="el-GR" sz="1800" b="0" i="0" u="none" strike="noStrike" baseline="0" dirty="0">
                <a:latin typeface="LinLibertineO-Identity-H"/>
              </a:rPr>
              <a:t>συνεχίσει, αν επιθυμεί, έως ότου συναντήσει το τέλος του αρχείου.</a:t>
            </a:r>
            <a:endParaRPr lang="en-US" sz="1800" b="0" i="0" u="none" strike="noStrike" baseline="0" dirty="0">
              <a:latin typeface="LinLibertineO-Identity-H"/>
            </a:endParaRPr>
          </a:p>
          <a:p>
            <a:pPr algn="just"/>
            <a:endParaRPr lang="el-GR" dirty="0">
              <a:latin typeface="LinLibertineO-Identity-H"/>
            </a:endParaRPr>
          </a:p>
          <a:p>
            <a:pPr algn="just"/>
            <a:r>
              <a:rPr lang="el-GR" dirty="0">
                <a:latin typeface="LinLibertineO-Identity-H"/>
              </a:rPr>
              <a:t>Α.</a:t>
            </a:r>
            <a:endParaRPr lang="en-US" dirty="0">
              <a:latin typeface="LinLibertineO-Identity-H"/>
            </a:endParaRPr>
          </a:p>
          <a:p>
            <a:pPr algn="just"/>
            <a:r>
              <a:rPr lang="el-GR" sz="1800" b="0" i="0" u="none" strike="noStrike" baseline="0" dirty="0">
                <a:latin typeface="LinLibertineO-Identity-H"/>
              </a:rPr>
              <a:t>Προσθέστε μία επιπλέον γραμμή με περιεχόμενο:</a:t>
            </a:r>
          </a:p>
          <a:p>
            <a:pPr algn="just"/>
            <a:r>
              <a:rPr lang="en-US" sz="1800" b="0" i="0" u="none" strike="noStrike" baseline="0" dirty="0">
                <a:latin typeface="LinLibertineO-Identity-H"/>
              </a:rPr>
              <a:t>Test Line 5</a:t>
            </a:r>
            <a:r>
              <a:rPr lang="el-GR" sz="1800" b="0" i="0" u="none" strike="noStrike" baseline="0" dirty="0">
                <a:latin typeface="LinLibertineO-Identity-H"/>
              </a:rPr>
              <a:t>9</a:t>
            </a:r>
            <a:endParaRPr lang="el-GR" dirty="0">
              <a:latin typeface="LinLibertineO-Identity-H"/>
            </a:endParaRPr>
          </a:p>
          <a:p>
            <a:pPr algn="just"/>
            <a:r>
              <a:rPr lang="el-GR" sz="1800" b="0" i="0" u="none" strike="noStrike" baseline="0" dirty="0">
                <a:latin typeface="LinLibertineO-Identity-H"/>
              </a:rPr>
              <a:t>στο τέλος του αρχείου.</a:t>
            </a:r>
          </a:p>
          <a:p>
            <a:pPr algn="just"/>
            <a:endParaRPr lang="en-US" sz="1800" b="0" i="0" u="none" strike="noStrike" baseline="0" dirty="0">
              <a:latin typeface="LinLibertineO-Identity-H"/>
            </a:endParaRPr>
          </a:p>
          <a:p>
            <a:pPr algn="just"/>
            <a:endParaRPr lang="en-US" dirty="0">
              <a:latin typeface="LinLibertineO-Identity-H"/>
            </a:endParaRPr>
          </a:p>
        </p:txBody>
      </p:sp>
    </p:spTree>
    <p:extLst>
      <p:ext uri="{BB962C8B-B14F-4D97-AF65-F5344CB8AC3E}">
        <p14:creationId xmlns:p14="http://schemas.microsoft.com/office/powerpoint/2010/main" val="254057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E4F90-9D2C-4D1B-44A6-F872DF1FE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7CECA-5818-D78F-7BC9-E2630055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4B06-BCC6-499A-8BFC-52B2352113FB}" type="slidenum">
              <a:rPr lang="el-GR" smtClean="0"/>
              <a:pPr/>
              <a:t>4</a:t>
            </a:fld>
            <a:endParaRPr lang="el-GR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F302B67-4E05-2521-800A-5DBCF54BFE2B}"/>
              </a:ext>
            </a:extLst>
          </p:cNvPr>
          <p:cNvSpPr txBox="1">
            <a:spLocks/>
          </p:cNvSpPr>
          <p:nvPr/>
        </p:nvSpPr>
        <p:spPr>
          <a:xfrm>
            <a:off x="720000" y="1321750"/>
            <a:ext cx="9720000" cy="7258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Άσκηση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167D02FA-AB27-4870-EB7B-D85753B3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67027" y="6356350"/>
            <a:ext cx="5015060" cy="365126"/>
          </a:xfrm>
        </p:spPr>
        <p:txBody>
          <a:bodyPr/>
          <a:lstStyle/>
          <a:p>
            <a:r>
              <a:rPr lang="el-GR" dirty="0"/>
              <a:t>Εργαστήριο Εισαγωγής στον Προγραμματισμό 2024-25 </a:t>
            </a:r>
            <a:r>
              <a:rPr lang="el-GR" dirty="0" err="1"/>
              <a:t>Δ.Βασιλόπουλος</a:t>
            </a:r>
            <a:endParaRPr lang="el-G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531938-F3F0-A510-0C3E-20BF4AB7C66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440000" cy="12475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4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l-GR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ο</a:t>
            </a:r>
            <a:r>
              <a:rPr lang="el-GR" sz="4000" dirty="0">
                <a:latin typeface="Arial" panose="020B0604020202020204" pitchFamily="34" charset="0"/>
                <a:cs typeface="Arial" panose="020B0604020202020204" pitchFamily="34" charset="0"/>
              </a:rPr>
              <a:t> Εργαστήριο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8FAFB-D7F6-CE08-2B25-727A7FFC9DA8}"/>
              </a:ext>
            </a:extLst>
          </p:cNvPr>
          <p:cNvSpPr txBox="1"/>
          <p:nvPr/>
        </p:nvSpPr>
        <p:spPr>
          <a:xfrm>
            <a:off x="1010337" y="2121796"/>
            <a:ext cx="90942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1800" b="0" i="0" u="none" strike="noStrike" baseline="0" dirty="0">
                <a:latin typeface="LinLibertineO-Identity-H"/>
              </a:rPr>
              <a:t>Κατασκευάστε το πρόγραμμα </a:t>
            </a:r>
            <a:r>
              <a:rPr lang="el-GR" sz="1800" b="0" i="0" u="none" strike="noStrike" baseline="0" dirty="0" err="1">
                <a:latin typeface="NotoMono"/>
              </a:rPr>
              <a:t>more.c</a:t>
            </a:r>
            <a:r>
              <a:rPr lang="el-GR" sz="1800" b="0" i="0" u="none" strike="noStrike" baseline="0" dirty="0">
                <a:latin typeface="NotoMono"/>
              </a:rPr>
              <a:t> </a:t>
            </a:r>
            <a:r>
              <a:rPr lang="el-GR" sz="1800" b="0" i="0" u="none" strike="noStrike" baseline="0" dirty="0">
                <a:latin typeface="LinLibertineO-Identity-H"/>
              </a:rPr>
              <a:t>που δέχεται ως όρισμα γραμμής εντολής το όνομα ενός</a:t>
            </a:r>
            <a:r>
              <a:rPr lang="en-US" sz="1800" b="0" i="0" u="none" strike="noStrike" baseline="0" dirty="0">
                <a:latin typeface="LinLibertineO-Identity-H"/>
              </a:rPr>
              <a:t> </a:t>
            </a:r>
            <a:r>
              <a:rPr lang="el-GR" sz="1800" b="0" i="0" u="none" strike="noStrike" baseline="0" dirty="0">
                <a:latin typeface="LinLibertineO-Identity-H"/>
              </a:rPr>
              <a:t>αρχείου κειμένου (</a:t>
            </a:r>
            <a:r>
              <a:rPr lang="en-US" sz="1800" b="0" i="0" u="none" strike="noStrike" baseline="0" dirty="0">
                <a:latin typeface="LinLibertineO-Identity-H"/>
              </a:rPr>
              <a:t>test.txt </a:t>
            </a:r>
            <a:r>
              <a:rPr lang="el-GR" sz="1800" b="0" i="0" u="none" strike="noStrike" baseline="0" dirty="0">
                <a:latin typeface="LinLibertineO-Identity-H"/>
              </a:rPr>
              <a:t>είναι στο </a:t>
            </a:r>
            <a:r>
              <a:rPr lang="en-US" sz="1800" b="0" i="0" u="none" strike="noStrike" baseline="0" dirty="0" err="1">
                <a:latin typeface="LinLibertineO-Identity-H"/>
              </a:rPr>
              <a:t>eclass</a:t>
            </a:r>
            <a:r>
              <a:rPr lang="el-GR" dirty="0">
                <a:latin typeface="LinLibertineO-Identity-H"/>
              </a:rPr>
              <a:t>-&gt;Εργασίες-&gt;</a:t>
            </a:r>
            <a:r>
              <a:rPr lang="el-GR" dirty="0"/>
              <a:t>Εργασίες - </a:t>
            </a:r>
            <a:r>
              <a:rPr lang="el-GR" dirty="0" err="1"/>
              <a:t>Lab</a:t>
            </a:r>
            <a:r>
              <a:rPr lang="el-GR" dirty="0"/>
              <a:t> 11 (Τμήμα #1)</a:t>
            </a:r>
            <a:r>
              <a:rPr lang="el-GR" dirty="0">
                <a:latin typeface="LinLibertineO-Identity-H"/>
              </a:rPr>
              <a:t> ή στο </a:t>
            </a:r>
            <a:r>
              <a:rPr lang="en-US" dirty="0">
                <a:latin typeface="LinLibertineO-Identity-H"/>
              </a:rPr>
              <a:t>http://dionisos.mm.di.uoa.gr/test.txt) </a:t>
            </a:r>
            <a:r>
              <a:rPr lang="el-GR" sz="1800" b="0" i="0" u="none" strike="noStrike" baseline="0" dirty="0">
                <a:latin typeface="LinLibertineO-Identity-H"/>
              </a:rPr>
              <a:t>και προβάλλει ανά 20 τις γραμμές του αρχείου, προτρέποντας τον χρήστη να</a:t>
            </a:r>
            <a:r>
              <a:rPr lang="en-US" sz="1800" b="0" i="0" u="none" strike="noStrike" baseline="0" dirty="0">
                <a:latin typeface="LinLibertineO-Identity-H"/>
              </a:rPr>
              <a:t> </a:t>
            </a:r>
            <a:r>
              <a:rPr lang="el-GR" sz="1800" b="0" i="0" u="none" strike="noStrike" baseline="0" dirty="0">
                <a:latin typeface="LinLibertineO-Identity-H"/>
              </a:rPr>
              <a:t>συνεχίσει, αν επιθυμεί, έως ότου συναντήσει το τέλος του αρχείου.</a:t>
            </a:r>
            <a:endParaRPr lang="en-US" sz="1800" b="0" i="0" u="none" strike="noStrike" baseline="0" dirty="0">
              <a:latin typeface="LinLibertineO-Identity-H"/>
            </a:endParaRPr>
          </a:p>
          <a:p>
            <a:pPr algn="just"/>
            <a:endParaRPr lang="el-GR" dirty="0">
              <a:latin typeface="LinLibertineO-Identity-H"/>
            </a:endParaRPr>
          </a:p>
          <a:p>
            <a:pPr algn="just"/>
            <a:r>
              <a:rPr lang="el-GR" dirty="0">
                <a:latin typeface="LinLibertineO-Identity-H"/>
              </a:rPr>
              <a:t>Α.</a:t>
            </a:r>
            <a:endParaRPr lang="en-US" dirty="0">
              <a:latin typeface="LinLibertineO-Identity-H"/>
            </a:endParaRPr>
          </a:p>
          <a:p>
            <a:pPr algn="just"/>
            <a:r>
              <a:rPr lang="el-GR" sz="1800" b="0" i="0" u="none" strike="noStrike" baseline="0" dirty="0">
                <a:latin typeface="LinLibertineO-Identity-H"/>
              </a:rPr>
              <a:t>Προσθέστε μία επιπλέον γραμμή με περιεχόμενο:</a:t>
            </a:r>
          </a:p>
          <a:p>
            <a:pPr algn="just"/>
            <a:r>
              <a:rPr lang="en-US" sz="1800" b="0" i="0" u="none" strike="noStrike" baseline="0" dirty="0">
                <a:latin typeface="LinLibertineO-Identity-H"/>
              </a:rPr>
              <a:t>Test Line 5</a:t>
            </a:r>
            <a:r>
              <a:rPr lang="el-GR" sz="1800" b="0" i="0" u="none" strike="noStrike" baseline="0" dirty="0">
                <a:latin typeface="LinLibertineO-Identity-H"/>
              </a:rPr>
              <a:t>9</a:t>
            </a:r>
            <a:endParaRPr lang="el-GR" dirty="0">
              <a:latin typeface="LinLibertineO-Identity-H"/>
            </a:endParaRPr>
          </a:p>
          <a:p>
            <a:pPr algn="just"/>
            <a:r>
              <a:rPr lang="el-GR" sz="1800" b="0" i="0" u="none" strike="noStrike" baseline="0" dirty="0">
                <a:latin typeface="LinLibertineO-Identity-H"/>
              </a:rPr>
              <a:t>στο τέλος του αρχείου.</a:t>
            </a:r>
          </a:p>
          <a:p>
            <a:pPr algn="just"/>
            <a:r>
              <a:rPr lang="en-US" dirty="0">
                <a:latin typeface="LinLibertineO-Identity-H"/>
              </a:rPr>
              <a:t>B</a:t>
            </a:r>
            <a:r>
              <a:rPr lang="el-GR" dirty="0">
                <a:latin typeface="LinLibertineO-Identity-H"/>
              </a:rPr>
              <a:t>.</a:t>
            </a:r>
            <a:endParaRPr lang="en-US" dirty="0">
              <a:latin typeface="LinLibertineO-Identity-H"/>
            </a:endParaRPr>
          </a:p>
          <a:p>
            <a:pPr algn="just"/>
            <a:r>
              <a:rPr lang="el-GR" dirty="0">
                <a:latin typeface="LinLibertineO-Identity-H"/>
              </a:rPr>
              <a:t>Αντιγράψτε το περιεχόμενο του αρχείου </a:t>
            </a:r>
            <a:r>
              <a:rPr lang="en-US" dirty="0">
                <a:latin typeface="LinLibertineO-Identity-H"/>
              </a:rPr>
              <a:t>test.txt </a:t>
            </a:r>
            <a:r>
              <a:rPr lang="el-GR" dirty="0">
                <a:latin typeface="LinLibertineO-Identity-H"/>
              </a:rPr>
              <a:t>σε ένα νέο αρχείο με το όνομα </a:t>
            </a:r>
            <a:r>
              <a:rPr lang="en-US" dirty="0">
                <a:latin typeface="LinLibertineO-Identity-H"/>
              </a:rPr>
              <a:t>copy.txt</a:t>
            </a:r>
            <a:endParaRPr lang="el-GR" sz="1800" b="0" i="0" u="none" strike="noStrike" baseline="0" dirty="0">
              <a:latin typeface="LinLibertineO-Identity-H"/>
            </a:endParaRPr>
          </a:p>
          <a:p>
            <a:pPr algn="just"/>
            <a:endParaRPr lang="en-US" sz="1800" b="0" i="0" u="none" strike="noStrike" baseline="0" dirty="0">
              <a:latin typeface="LinLibertineO-Identity-H"/>
            </a:endParaRPr>
          </a:p>
          <a:p>
            <a:pPr algn="just"/>
            <a:endParaRPr lang="en-US" dirty="0">
              <a:latin typeface="LinLibertineO-Identity-H"/>
            </a:endParaRPr>
          </a:p>
        </p:txBody>
      </p:sp>
    </p:spTree>
    <p:extLst>
      <p:ext uri="{BB962C8B-B14F-4D97-AF65-F5344CB8AC3E}">
        <p14:creationId xmlns:p14="http://schemas.microsoft.com/office/powerpoint/2010/main" val="315048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B97F9-CA21-E642-13AE-99D2DE68E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CEF1B-24B0-FD00-8AA9-97C881B8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4B06-BCC6-499A-8BFC-52B2352113FB}" type="slidenum">
              <a:rPr lang="el-GR" smtClean="0"/>
              <a:pPr/>
              <a:t>5</a:t>
            </a:fld>
            <a:endParaRPr lang="el-GR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8502CF-B602-167C-5963-C7820A889139}"/>
              </a:ext>
            </a:extLst>
          </p:cNvPr>
          <p:cNvSpPr txBox="1">
            <a:spLocks/>
          </p:cNvSpPr>
          <p:nvPr/>
        </p:nvSpPr>
        <p:spPr>
          <a:xfrm>
            <a:off x="720000" y="1321750"/>
            <a:ext cx="9720000" cy="7258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Άσκηση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988FD7CC-A463-39C6-A29D-8FF70C72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67027" y="6356350"/>
            <a:ext cx="5015060" cy="365126"/>
          </a:xfrm>
        </p:spPr>
        <p:txBody>
          <a:bodyPr/>
          <a:lstStyle/>
          <a:p>
            <a:r>
              <a:rPr lang="el-GR" dirty="0"/>
              <a:t>Εργαστήριο Εισαγωγής στον Προγραμματισμό 2024-25 </a:t>
            </a:r>
            <a:r>
              <a:rPr lang="el-GR" dirty="0" err="1"/>
              <a:t>Δ.Βασιλόπουλος</a:t>
            </a:r>
            <a:endParaRPr lang="el-G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596BFA-BDFE-BB27-4137-F69A9D3D378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440000" cy="12475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4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l-GR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ο</a:t>
            </a:r>
            <a:r>
              <a:rPr lang="el-GR" sz="4000" dirty="0">
                <a:latin typeface="Arial" panose="020B0604020202020204" pitchFamily="34" charset="0"/>
                <a:cs typeface="Arial" panose="020B0604020202020204" pitchFamily="34" charset="0"/>
              </a:rPr>
              <a:t> Εργαστήριο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55277C-4181-872A-568E-A2E398C606A1}"/>
              </a:ext>
            </a:extLst>
          </p:cNvPr>
          <p:cNvSpPr txBox="1"/>
          <p:nvPr/>
        </p:nvSpPr>
        <p:spPr>
          <a:xfrm>
            <a:off x="1010337" y="2121796"/>
            <a:ext cx="90942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1800" b="0" i="0" u="none" strike="noStrike" baseline="0" dirty="0">
                <a:latin typeface="LinLibertineO-Identity-H"/>
              </a:rPr>
              <a:t>Κατασκευάστε το πρόγραμμα </a:t>
            </a:r>
            <a:r>
              <a:rPr lang="el-GR" sz="1800" b="0" i="0" u="none" strike="noStrike" baseline="0" dirty="0" err="1">
                <a:latin typeface="NotoMono"/>
              </a:rPr>
              <a:t>more.c</a:t>
            </a:r>
            <a:r>
              <a:rPr lang="el-GR" sz="1800" b="0" i="0" u="none" strike="noStrike" baseline="0" dirty="0">
                <a:latin typeface="NotoMono"/>
              </a:rPr>
              <a:t> </a:t>
            </a:r>
            <a:r>
              <a:rPr lang="el-GR" sz="1800" b="0" i="0" u="none" strike="noStrike" baseline="0" dirty="0">
                <a:latin typeface="LinLibertineO-Identity-H"/>
              </a:rPr>
              <a:t>που δέχεται ως όρισμα γραμμής εντολής το όνομα ενός</a:t>
            </a:r>
            <a:r>
              <a:rPr lang="en-US" sz="1800" b="0" i="0" u="none" strike="noStrike" baseline="0" dirty="0">
                <a:latin typeface="LinLibertineO-Identity-H"/>
              </a:rPr>
              <a:t> </a:t>
            </a:r>
            <a:r>
              <a:rPr lang="el-GR" sz="1800" b="0" i="0" u="none" strike="noStrike" baseline="0" dirty="0">
                <a:latin typeface="LinLibertineO-Identity-H"/>
              </a:rPr>
              <a:t>αρχείου κειμένου (</a:t>
            </a:r>
            <a:r>
              <a:rPr lang="en-US" sz="1800" b="0" i="0" u="none" strike="noStrike" baseline="0" dirty="0">
                <a:latin typeface="LinLibertineO-Identity-H"/>
              </a:rPr>
              <a:t>test.txt </a:t>
            </a:r>
            <a:r>
              <a:rPr lang="el-GR" sz="1800" b="0" i="0" u="none" strike="noStrike" baseline="0" dirty="0">
                <a:latin typeface="LinLibertineO-Identity-H"/>
              </a:rPr>
              <a:t>είναι στο </a:t>
            </a:r>
            <a:r>
              <a:rPr lang="en-US" sz="1800" b="0" i="0" u="none" strike="noStrike" baseline="0" dirty="0" err="1">
                <a:latin typeface="LinLibertineO-Identity-H"/>
              </a:rPr>
              <a:t>eclass</a:t>
            </a:r>
            <a:r>
              <a:rPr lang="el-GR" dirty="0">
                <a:latin typeface="LinLibertineO-Identity-H"/>
              </a:rPr>
              <a:t>-&gt;Εργασίες-&gt;</a:t>
            </a:r>
            <a:r>
              <a:rPr lang="el-GR" dirty="0"/>
              <a:t>Εργασίες - </a:t>
            </a:r>
            <a:r>
              <a:rPr lang="el-GR" dirty="0" err="1"/>
              <a:t>Lab</a:t>
            </a:r>
            <a:r>
              <a:rPr lang="el-GR" dirty="0"/>
              <a:t> 11 (Τμήμα #1)</a:t>
            </a:r>
            <a:r>
              <a:rPr lang="el-GR" dirty="0">
                <a:latin typeface="LinLibertineO-Identity-H"/>
              </a:rPr>
              <a:t> ή στο </a:t>
            </a:r>
            <a:r>
              <a:rPr lang="en-US" dirty="0">
                <a:latin typeface="LinLibertineO-Identity-H"/>
              </a:rPr>
              <a:t>http://dionisos.mm.di.uoa.gr/test.txt) </a:t>
            </a:r>
            <a:r>
              <a:rPr lang="el-GR" sz="1800" b="0" i="0" u="none" strike="noStrike" baseline="0" dirty="0">
                <a:latin typeface="LinLibertineO-Identity-H"/>
              </a:rPr>
              <a:t>και προβάλλει ανά 20 τις γραμμές του αρχείου, προτρέποντας τον χρήστη να</a:t>
            </a:r>
            <a:r>
              <a:rPr lang="en-US" sz="1800" b="0" i="0" u="none" strike="noStrike" baseline="0" dirty="0">
                <a:latin typeface="LinLibertineO-Identity-H"/>
              </a:rPr>
              <a:t> </a:t>
            </a:r>
            <a:r>
              <a:rPr lang="el-GR" sz="1800" b="0" i="0" u="none" strike="noStrike" baseline="0" dirty="0">
                <a:latin typeface="LinLibertineO-Identity-H"/>
              </a:rPr>
              <a:t>συνεχίσει, αν επιθυμεί, έως ότου συναντήσει το τέλος του αρχείου.</a:t>
            </a:r>
            <a:endParaRPr lang="en-US" sz="1800" b="0" i="0" u="none" strike="noStrike" baseline="0" dirty="0">
              <a:latin typeface="LinLibertineO-Identity-H"/>
            </a:endParaRPr>
          </a:p>
          <a:p>
            <a:pPr algn="just"/>
            <a:endParaRPr lang="el-GR" dirty="0">
              <a:latin typeface="LinLibertineO-Identity-H"/>
            </a:endParaRPr>
          </a:p>
          <a:p>
            <a:pPr algn="just"/>
            <a:r>
              <a:rPr lang="el-GR" dirty="0">
                <a:latin typeface="LinLibertineO-Identity-H"/>
              </a:rPr>
              <a:t>Α.</a:t>
            </a:r>
            <a:endParaRPr lang="en-US" dirty="0">
              <a:latin typeface="LinLibertineO-Identity-H"/>
            </a:endParaRPr>
          </a:p>
          <a:p>
            <a:pPr algn="just"/>
            <a:r>
              <a:rPr lang="el-GR" sz="1800" b="0" i="0" u="none" strike="noStrike" baseline="0" dirty="0">
                <a:latin typeface="LinLibertineO-Identity-H"/>
              </a:rPr>
              <a:t>Προσθέστε μία επιπλέον γραμμή με περιεχόμενο:</a:t>
            </a:r>
          </a:p>
          <a:p>
            <a:pPr algn="just"/>
            <a:r>
              <a:rPr lang="en-US" sz="1800" b="0" i="0" u="none" strike="noStrike" baseline="0" dirty="0">
                <a:latin typeface="LinLibertineO-Identity-H"/>
              </a:rPr>
              <a:t>Test Line 5</a:t>
            </a:r>
            <a:r>
              <a:rPr lang="el-GR" sz="1800" b="0" i="0" u="none" strike="noStrike" baseline="0" dirty="0">
                <a:latin typeface="LinLibertineO-Identity-H"/>
              </a:rPr>
              <a:t>9</a:t>
            </a:r>
            <a:endParaRPr lang="el-GR" dirty="0">
              <a:latin typeface="LinLibertineO-Identity-H"/>
            </a:endParaRPr>
          </a:p>
          <a:p>
            <a:pPr algn="just"/>
            <a:r>
              <a:rPr lang="el-GR" sz="1800" b="0" i="0" u="none" strike="noStrike" baseline="0" dirty="0">
                <a:latin typeface="LinLibertineO-Identity-H"/>
              </a:rPr>
              <a:t>στο τέλος του αρχείου.</a:t>
            </a:r>
          </a:p>
          <a:p>
            <a:pPr algn="just"/>
            <a:r>
              <a:rPr lang="en-US" dirty="0">
                <a:latin typeface="LinLibertineO-Identity-H"/>
              </a:rPr>
              <a:t>B</a:t>
            </a:r>
            <a:r>
              <a:rPr lang="el-GR" dirty="0">
                <a:latin typeface="LinLibertineO-Identity-H"/>
              </a:rPr>
              <a:t>.</a:t>
            </a:r>
            <a:endParaRPr lang="en-US" dirty="0">
              <a:latin typeface="LinLibertineO-Identity-H"/>
            </a:endParaRPr>
          </a:p>
          <a:p>
            <a:pPr algn="just"/>
            <a:r>
              <a:rPr lang="el-GR" dirty="0">
                <a:latin typeface="LinLibertineO-Identity-H"/>
              </a:rPr>
              <a:t>Αντιγράψτε το περιεχόμενο του αρχείου </a:t>
            </a:r>
            <a:r>
              <a:rPr lang="en-US" dirty="0">
                <a:latin typeface="LinLibertineO-Identity-H"/>
              </a:rPr>
              <a:t>test.txt </a:t>
            </a:r>
            <a:r>
              <a:rPr lang="el-GR" dirty="0">
                <a:latin typeface="LinLibertineO-Identity-H"/>
              </a:rPr>
              <a:t>σε ένα νέο αρχείο με το όνομα </a:t>
            </a:r>
            <a:r>
              <a:rPr lang="en-US" dirty="0">
                <a:latin typeface="LinLibertineO-Identity-H"/>
              </a:rPr>
              <a:t>copy.txt</a:t>
            </a:r>
            <a:endParaRPr lang="el-GR" sz="1800" b="0" i="0" u="none" strike="noStrike" baseline="0" dirty="0">
              <a:latin typeface="LinLibertineO-Identity-H"/>
            </a:endParaRPr>
          </a:p>
          <a:p>
            <a:pPr algn="just"/>
            <a:r>
              <a:rPr lang="el-GR" dirty="0">
                <a:latin typeface="LinLibertineO-Identity-H"/>
              </a:rPr>
              <a:t>Γ.</a:t>
            </a:r>
            <a:endParaRPr lang="en-US" dirty="0">
              <a:latin typeface="LinLibertineO-Identity-H"/>
            </a:endParaRPr>
          </a:p>
          <a:p>
            <a:pPr algn="just"/>
            <a:r>
              <a:rPr lang="el-GR" sz="1800" b="0" i="0" u="none" strike="noStrike" baseline="0" dirty="0">
                <a:latin typeface="LinLibertineO-Identity-H"/>
              </a:rPr>
              <a:t>Μετρήστε το πλήθος των χαρακτ</a:t>
            </a:r>
            <a:r>
              <a:rPr lang="el-GR" dirty="0">
                <a:latin typeface="LinLibertineO-Identity-H"/>
              </a:rPr>
              <a:t>ήρων του αρχείου</a:t>
            </a:r>
            <a:r>
              <a:rPr lang="en-US" dirty="0">
                <a:latin typeface="LinLibertineO-Identity-H"/>
              </a:rPr>
              <a:t> copy.txt</a:t>
            </a:r>
            <a:r>
              <a:rPr lang="el-GR" dirty="0">
                <a:latin typeface="LinLibertineO-Identity-H"/>
              </a:rPr>
              <a:t> </a:t>
            </a:r>
            <a:r>
              <a:rPr lang="en-US" dirty="0">
                <a:latin typeface="LinLibertineO-Identity-H"/>
              </a:rPr>
              <a:t>(</a:t>
            </a:r>
            <a:r>
              <a:rPr lang="el-GR" dirty="0">
                <a:latin typeface="LinLibertineO-Identity-H"/>
              </a:rPr>
              <a:t>χωρίς </a:t>
            </a:r>
            <a:r>
              <a:rPr lang="en-US" dirty="0">
                <a:latin typeface="LinLibertineO-Identity-H"/>
              </a:rPr>
              <a:t>EOL </a:t>
            </a:r>
            <a:r>
              <a:rPr lang="el-GR" dirty="0">
                <a:latin typeface="LinLibertineO-Identity-H"/>
              </a:rPr>
              <a:t>και </a:t>
            </a:r>
            <a:r>
              <a:rPr lang="en-US" dirty="0">
                <a:latin typeface="LinLibertineO-Identity-H"/>
              </a:rPr>
              <a:t>EOF)</a:t>
            </a:r>
            <a:endParaRPr lang="el-GR" sz="1800" b="0" i="0" u="none" strike="noStrike" baseline="0" dirty="0">
              <a:latin typeface="LinLibertineO-Identity-H"/>
            </a:endParaRPr>
          </a:p>
        </p:txBody>
      </p:sp>
    </p:spTree>
    <p:extLst>
      <p:ext uri="{BB962C8B-B14F-4D97-AF65-F5344CB8AC3E}">
        <p14:creationId xmlns:p14="http://schemas.microsoft.com/office/powerpoint/2010/main" val="1731049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L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11709</TotalTime>
  <Words>510</Words>
  <Application>Microsoft Office PowerPoint</Application>
  <PresentationFormat>Widescreen</PresentationFormat>
  <Paragraphs>52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LinLibertineO-Identity-H</vt:lpstr>
      <vt:lpstr>NotoMono</vt:lpstr>
      <vt:lpstr>Office Theme</vt:lpstr>
      <vt:lpstr>DLL</vt:lpstr>
      <vt:lpstr>Εργαστήριο  Εισαγωγή στον Προγραμματισμό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Εργαστήριο Λογικής Σχεδίασης</dc:title>
  <dc:creator>denis</dc:creator>
  <cp:lastModifiedBy>Dionysios Vasilopoulos</cp:lastModifiedBy>
  <cp:revision>248</cp:revision>
  <dcterms:created xsi:type="dcterms:W3CDTF">2019-09-17T04:17:00Z</dcterms:created>
  <dcterms:modified xsi:type="dcterms:W3CDTF">2025-01-09T21:35:52Z</dcterms:modified>
</cp:coreProperties>
</file>