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86" r:id="rId3"/>
    <p:sldId id="258" r:id="rId4"/>
    <p:sldId id="282" r:id="rId5"/>
    <p:sldId id="284" r:id="rId6"/>
    <p:sldId id="285" r:id="rId7"/>
    <p:sldId id="28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/>
    <p:restoredTop sz="71995"/>
  </p:normalViewPr>
  <p:slideViewPr>
    <p:cSldViewPr snapToGrid="0">
      <p:cViewPr varScale="1">
        <p:scale>
          <a:sx n="80" d="100"/>
          <a:sy n="80" d="100"/>
        </p:scale>
        <p:origin x="200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E4DC7-6B36-724F-B33C-F92B8BD644E4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23977-56D0-5441-BF8F-9A3522D4F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81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10xgenomics.com/single-cell-gene-expression/software/pipelines/latest/algorithms/overview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frontiersin.org/articles/10.3389/fimmu.2018.01435/full" TargetMode="External"/><Relationship Id="rId5" Type="http://schemas.openxmlformats.org/officeDocument/2006/relationships/hyperlink" Target="http://www.nature.com/nmeth/journal/v11/n2/full/nmeth.2772.html" TargetMode="External"/><Relationship Id="rId4" Type="http://schemas.openxmlformats.org/officeDocument/2006/relationships/hyperlink" Target="http://www.nature.com/nmeth/journal/v9/n1/full/nmeth.1778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admin.typeform.com</a:t>
            </a:r>
            <a:r>
              <a:rPr lang="en-US" dirty="0"/>
              <a:t>/accounts/01GHHK0YY4MX65ECJ7MJGWEKKE/workspaces/</a:t>
            </a:r>
            <a:r>
              <a:rPr lang="en-US" dirty="0" err="1"/>
              <a:t>DTErwe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23977-56D0-5441-BF8F-9A3522D4F3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24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 reads that map to the same UMI will only count once.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For UMI-based protocols, which is what most people use, each transcript is labeled with a barcode, so longer genes would not be expected to have more counts.</a:t>
            </a:r>
          </a:p>
          <a:p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b="1" dirty="0"/>
              <a:t>For UMI-based protocols, which is what most people use, each transcript is labeled with a barcode, so longer genes would not be expected to have more counts.</a:t>
            </a:r>
          </a:p>
          <a:p>
            <a:endParaRPr lang="en-US" dirty="0"/>
          </a:p>
          <a:p>
            <a:r>
              <a:rPr lang="en-US" dirty="0"/>
              <a:t>Counts per gene is counting all transcripts mapping to a gene, referred as transcript </a:t>
            </a:r>
          </a:p>
          <a:p>
            <a:endParaRPr lang="en-US" dirty="0"/>
          </a:p>
          <a:p>
            <a:r>
              <a:rPr lang="en-US" dirty="0"/>
              <a:t>For example, the </a:t>
            </a:r>
            <a:r>
              <a:rPr lang="en-US" b="1" dirty="0"/>
              <a:t>50th percentile</a:t>
            </a:r>
            <a:r>
              <a:rPr lang="en-US" dirty="0"/>
              <a:t> (the </a:t>
            </a:r>
            <a:r>
              <a:rPr lang="en-US" b="1" dirty="0"/>
              <a:t>median</a:t>
            </a:r>
            <a:r>
              <a:rPr lang="en-US" dirty="0"/>
              <a:t>) is the score below which 50% (exclusive) or at or below which (inclusive) 50% of the scores in the distribution may be found. The </a:t>
            </a:r>
            <a:r>
              <a:rPr lang="en-US" b="1" dirty="0"/>
              <a:t>percentile</a:t>
            </a:r>
            <a:r>
              <a:rPr lang="en-US" dirty="0"/>
              <a:t> (or </a:t>
            </a:r>
            <a:r>
              <a:rPr lang="en-US" b="1" dirty="0"/>
              <a:t>percentile</a:t>
            </a:r>
            <a:r>
              <a:rPr lang="en-US" dirty="0"/>
              <a:t> score) and the </a:t>
            </a:r>
            <a:r>
              <a:rPr lang="en-US" b="1" dirty="0"/>
              <a:t>percentile</a:t>
            </a:r>
            <a:r>
              <a:rPr lang="en-US" dirty="0"/>
              <a:t> rank are related terms.</a:t>
            </a:r>
          </a:p>
          <a:p>
            <a:endParaRPr lang="en-US" dirty="0"/>
          </a:p>
          <a:p>
            <a:r>
              <a:rPr lang="en-US" b="1" dirty="0"/>
              <a:t>Filtering out low-transcript count cells also helps with doublet removal!</a:t>
            </a:r>
          </a:p>
          <a:p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of genes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nFeature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nUMIs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nCount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are automatically calculated for every object by Seurat.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non-UMI data,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nUMI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sum of non-normalized values in a cell.</a:t>
            </a:r>
          </a:p>
          <a:p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nFeature_RNA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genes/cell </a:t>
            </a:r>
          </a:p>
          <a:p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nCount_RNA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UMIs/cell</a:t>
            </a:r>
          </a:p>
          <a:p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Question: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reads are considered for UMI counting in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cellranger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count?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 When counting UMIs, Cell Ranger only consider reads that have a valid UMI and a valid 10x barcode. Further, Cell Ranger considers reads which meet all of the following criteria: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 a MAPQ of 255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Maps to exactly one gene (as shown in the GX tag of the BAM file alignment record)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Overlaps an exon by at least 50% in a way consistent with annotated splice junctions and strand annotation.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 reads that map to the same UMI will only count once.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more information please see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Algorithms Overview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ym typeface="Wingdings" pitchFamily="2" charset="2"/>
              </a:rPr>
              <a:t>Seurat workflow (green) begins with gene and cell filtering and log2-normalization of filtered raw RNA UMI count matrices. Normal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>
                <a:sym typeface="Wingdings" pitchFamily="2" charset="2"/>
              </a:rPr>
              <a:t>ized</a:t>
            </a:r>
            <a:r>
              <a:rPr lang="en-US" b="1" dirty="0">
                <a:sym typeface="Wingdings" pitchFamily="2" charset="2"/>
              </a:rPr>
              <a:t> data are then centered and scaled prior to regression of the undesirable sources of variation.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ym typeface="Wingdings" pitchFamily="2" charset="2"/>
              </a:rPr>
              <a:t>Genes that are abundantly and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ym typeface="Wingdings" pitchFamily="2" charset="2"/>
              </a:rPr>
              <a:t>variably expressed are then defined and used as input for PCA and unsupervised clustering and subsequent literature annotation.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ym typeface="Wingdings" pitchFamily="2" charset="2"/>
              </a:rPr>
              <a:t>These results can then be applied to miscellaneous downstream analyses.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ym typeface="Wingdings" pitchFamily="2" charset="2"/>
              </a:rPr>
              <a:t>In the standard Seurat workflow, variably expressed genes are then defined via dispersion and mean expression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ym typeface="Wingdings" pitchFamily="2" charset="2"/>
              </a:rPr>
              <a:t>thresholds. In this study, thresholds were chosen that identified 2000 total genes, as described previously (</a:t>
            </a:r>
            <a:r>
              <a:rPr lang="en-US" b="1" dirty="0" err="1">
                <a:sym typeface="Wingdings" pitchFamily="2" charset="2"/>
              </a:rPr>
              <a:t>Satija</a:t>
            </a:r>
            <a:r>
              <a:rPr lang="en-US" b="1" dirty="0">
                <a:sym typeface="Wingdings" pitchFamily="2" charset="2"/>
              </a:rPr>
              <a:t> et al., 2015; Butler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ym typeface="Wingdings" pitchFamily="2" charset="2"/>
              </a:rPr>
              <a:t>et al., 2018). PCA is then performed using this set of variably expressed genes, and statistically-significant PCs are selected (e.g., via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ym typeface="Wingdings" pitchFamily="2" charset="2"/>
              </a:rPr>
              <a:t>inflection point estimation on PC elbow plots).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ym typeface="Wingdings" pitchFamily="2" charset="2"/>
              </a:rPr>
              <a:t>Because the distribution of our data (with a lot of “outliers”/ very skewed) differ greatly from that of the tutorial, we decided to use percentiles as thresholds and not the mean and SDs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u="non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kern="1200" dirty="0">
              <a:solidFill>
                <a:srgbClr val="0563C1"/>
              </a:solidFill>
              <a:effectLst/>
              <a:latin typeface="+mn-lt"/>
              <a:ea typeface="+mn-ea"/>
              <a:cs typeface="+mn-cs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>
                <a:solidFill>
                  <a:srgbClr val="0563C1"/>
                </a:solidFill>
                <a:effectLst/>
                <a:latin typeface="+mn-lt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Unique molecular identifiers (UMIs)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make it possible to count the absolute number of molecules and they have proven popular for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scRNA-seq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ym typeface="Wingdings" pitchFamily="2" charset="2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Unique Molecular Identifiers are short (4-10bp)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random barcodes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added to transcripts during reverse-transcription.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enable sequencing reads to be assigned to individual transcript molecules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thus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removal of amplification noise and biases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scRNASeq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data.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sequencing UMI containing data, techniques are used to specifically sequence only the end of the transcript containing the UMI (usually the 3’ end).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ym typeface="Wingdings" pitchFamily="2" charset="2"/>
              </a:rPr>
              <a:t>The transcriptome is the complete set of transcripts, including mRNA, rRNA, tRNA,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ym typeface="Wingdings" pitchFamily="2" charset="2"/>
              </a:rPr>
              <a:t>and other non-coding RNA produced in one or a population of cells for a specific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ym typeface="Wingdings" pitchFamily="2" charset="2"/>
              </a:rPr>
              <a:t>developmental stage or physiological condition.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ym typeface="Wingdings" pitchFamily="2" charset="2"/>
              </a:rPr>
              <a:t>Trajectory: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https://www.frontiersin.org/articles/10.3389/fimmu.2018.01435/full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Run pseudo-time analysis to identify trajectories of differentiation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ym typeface="Wingdings" pitchFamily="2" charset="2"/>
              </a:rPr>
              <a:t>Because our data probably captured T cells </a:t>
            </a:r>
            <a:r>
              <a:rPr lang="en-US" dirty="0" err="1">
                <a:sym typeface="Wingdings" pitchFamily="2" charset="2"/>
              </a:rPr>
              <a:t>asynchro-nously</a:t>
            </a:r>
            <a:r>
              <a:rPr lang="en-US" dirty="0">
                <a:sym typeface="Wingdings" pitchFamily="2" charset="2"/>
              </a:rPr>
              <a:t> transitioning from one transcriptomic state to the next, </a:t>
            </a:r>
          </a:p>
          <a:p>
            <a:r>
              <a:rPr lang="en-US" dirty="0">
                <a:sym typeface="Wingdings" pitchFamily="2" charset="2"/>
              </a:rPr>
              <a:t>we performed </a:t>
            </a:r>
            <a:r>
              <a:rPr lang="en-US" dirty="0" err="1">
                <a:sym typeface="Wingdings" pitchFamily="2" charset="2"/>
              </a:rPr>
              <a:t>pseudotime</a:t>
            </a:r>
            <a:r>
              <a:rPr lang="en-US" dirty="0">
                <a:sym typeface="Wingdings" pitchFamily="2" charset="2"/>
              </a:rPr>
              <a:t> analysis, capturing a linear trajectory pro-</a:t>
            </a:r>
            <a:r>
              <a:rPr lang="en-US" dirty="0" err="1">
                <a:sym typeface="Wingdings" pitchFamily="2" charset="2"/>
              </a:rPr>
              <a:t>gressing</a:t>
            </a:r>
            <a:r>
              <a:rPr lang="en-US" dirty="0">
                <a:sym typeface="Wingdings" pitchFamily="2" charset="2"/>
              </a:rPr>
              <a:t> from naïve-like cells at the start to memory, TRM,  GZMK+ effectors and culminating with IL26+ cells (Fig. 3b,c). 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To understand the biological processes driving </a:t>
            </a:r>
            <a:r>
              <a:rPr lang="en-US" dirty="0" err="1">
                <a:sym typeface="Wingdings" pitchFamily="2" charset="2"/>
              </a:rPr>
              <a:t>pseudotime</a:t>
            </a:r>
            <a:r>
              <a:rPr lang="en-US" dirty="0">
                <a:sym typeface="Wingdings" pitchFamily="2" charset="2"/>
              </a:rPr>
              <a:t> components, we asked which genes covary in expression with </a:t>
            </a:r>
            <a:r>
              <a:rPr lang="en-US" dirty="0" err="1">
                <a:sym typeface="Wingdings" pitchFamily="2" charset="2"/>
              </a:rPr>
              <a:t>pseudotime</a:t>
            </a:r>
            <a:r>
              <a:rPr lang="en-US" dirty="0">
                <a:sym typeface="Wingdings" pitchFamily="2" charset="2"/>
              </a:rPr>
              <a:t>. </a:t>
            </a:r>
          </a:p>
          <a:p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#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orderCells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function to capture cell trajectories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# with starting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pseudotime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state denoted as the end of the trajectory that was found to be enriched for naive T cell clusters </a:t>
            </a:r>
          </a:p>
          <a:p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# Like DGE analysis, R package MAST to detect genes significantly covary with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pseudotime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# based on log-likelihood ratio test between model formula including cell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pseudotime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# and a reduced model formula </a:t>
            </a:r>
          </a:p>
          <a:p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Compare with public dataset: </a:t>
            </a: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Employ data from CXCR5-CD8 T cells as a control transcription profile in clustering algorithm. </a:t>
            </a: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Also compare to data from CXCR5+PD1hi CD4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Tfh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cells </a:t>
            </a: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Determine if dual-expressor cells (or progenitors) are present in the bone marrow (Todd’s dataset)</a:t>
            </a:r>
          </a:p>
          <a:p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Future directions: </a:t>
            </a:r>
          </a:p>
          <a:p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</a:t>
            </a:r>
            <a:r>
              <a:rPr lang="en-US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omic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CITE-seq analysis to validate single cell signatures at (surface, not secreted – can be by ELISA) protein level and further sub-clustering (to map proteins to clusters defined by transcriptomes) [1]</a:t>
            </a:r>
          </a:p>
          <a:p>
            <a:endParaRPr lang="en-US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Multimodal single-cell analysis with </a:t>
            </a:r>
            <a:r>
              <a:rPr lang="en-US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CyTOF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define protein-expression-driven clusters and signature co-expression in both proteins and mRNA [1] (Loose cells which is problematic for rare cell types, low throughput) 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Spectral flow cytometry instead </a:t>
            </a:r>
            <a:endParaRPr lang="en-US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Analyses in HIV+ versus HIV- and </a:t>
            </a:r>
            <a:r>
              <a:rPr lang="en-US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BNAb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versus non-</a:t>
            </a:r>
            <a:r>
              <a:rPr lang="en-US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BNAbers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75129-FEEA-1941-B2BE-AD166F7500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67464-A424-3010-66C4-0C3B80004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A65873-5024-23BD-8FA9-F68D07011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8ADE4-4A6A-0D4E-EE4A-782F289A3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738D-6092-3749-ACF8-102458D2B925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69128-F8E5-5B83-D516-E636261A9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0E182-4046-EA6D-D33D-4482F16D0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4DF5-FBED-D04B-8BF2-FAAAD67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13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8D582-0646-5C34-CA07-4ACD9C4B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873843-AE0E-8F6E-C3E5-9D650429F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67E0B-EE63-E38D-6E08-D3242F433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738D-6092-3749-ACF8-102458D2B925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67D02-FA84-2A78-A157-2C5338843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A8DBF-A32D-51AF-FD0E-5AC8891CB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4DF5-FBED-D04B-8BF2-FAAAD67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45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6B232E-F315-7ECD-94C7-36CB9C95B9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073101-7FB9-2305-A357-E9970D9E1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46060-C509-CD47-53C2-120D92430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738D-6092-3749-ACF8-102458D2B925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9E6E5-B385-E67C-7672-94C601A4D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B58E9-4DB7-AF66-6023-FA05B64E4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4DF5-FBED-D04B-8BF2-FAAAD67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0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975A0-1977-155E-6A66-50B592044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F7841-C72E-204D-EA83-A8506F4CF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83AD8-FC6F-1D51-E0A7-D967DB543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738D-6092-3749-ACF8-102458D2B925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E9AE0-678E-2C4C-E505-1283126C4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C7ABF-8639-D0EE-81C1-C31192B51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4DF5-FBED-D04B-8BF2-FAAAD67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40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86169-CBA2-C328-EF98-8887041A9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0DB11-D295-025A-6295-F671042A1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18DAC-71FF-D6AD-279A-DA3E3A22E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738D-6092-3749-ACF8-102458D2B925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2B7C7-C04B-A6DF-26FF-FFDC384D1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65AF7-7BDA-061D-3621-75165EA81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4DF5-FBED-D04B-8BF2-FAAAD67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33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161C7-1E5D-A479-D6ED-1DCD5ADE8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27FED-7FF7-4AF2-FDA8-E10D8C6457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08937E-B701-5957-1075-D0A63B571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8EFF3-6A43-22D0-C6E1-4E0C566B3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738D-6092-3749-ACF8-102458D2B925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886B2-4476-E784-BD8E-B957960BE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C1142-6B26-8341-CE9E-CD1FA2F7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4DF5-FBED-D04B-8BF2-FAAAD67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07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96406-147C-78BE-9E66-2473E3488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E67DF-D7C3-7202-5DC9-979C830E1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1EA9A-9A06-114F-51E9-847A2993C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56C41-A4C7-C906-ACB1-A63CA5EC7D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F697C2-DCD8-1830-86A2-73910A61BF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42FDE5-53C3-271B-D1A0-B84478F1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738D-6092-3749-ACF8-102458D2B925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7842EF-F7AC-45A4-4E56-0ACA57BCF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2B7009-C315-89B3-2843-A7669D0EB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4DF5-FBED-D04B-8BF2-FAAAD67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0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BFFE6-3B2D-F1C5-17C9-F49344508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FD23E0-C3B0-80E4-6CAB-052106134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738D-6092-3749-ACF8-102458D2B925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1DA95A-0872-6B54-C21E-9DCEE18B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E7590-763E-0593-29A4-7824FEED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4DF5-FBED-D04B-8BF2-FAAAD67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32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D0A6DF-A315-CA00-3496-5489B946B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738D-6092-3749-ACF8-102458D2B925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FC77F1-6441-1AE2-1ED0-14D41F884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E58E6-A99D-D98C-3F93-CA1FB3EC6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4DF5-FBED-D04B-8BF2-FAAAD67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29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D0AFE-F6E1-E481-72BB-DE5475709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60DE4-B702-7B86-0353-FE908C16B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D656F-17A3-31BD-9758-56CC431DE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D425A-5B33-7E42-C9E9-5597916D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738D-6092-3749-ACF8-102458D2B925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4D7EC-FD67-6B8B-3888-F5BF32442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15DC7-A683-1E37-614E-5CC43A34F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4DF5-FBED-D04B-8BF2-FAAAD67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1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F1845-0723-7F36-D1E8-8C283C92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E2E487-458F-B539-2EB2-24F68DF8C7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DAD48-B236-BF52-362D-52E0CEAE4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1B319-5F77-9A24-73C2-2DA7F57B7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738D-6092-3749-ACF8-102458D2B925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059DA-2FB3-1164-AEDB-BFEFF6EF3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4CD11-B551-8254-3C21-3C7D93A8E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4DF5-FBED-D04B-8BF2-FAAAD67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62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CEDBC5-35A8-DA4E-CEBF-B1A233F5A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392BA-DC8D-C01B-57E8-366148C08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DB17A-94DD-2BB5-6773-0BC06E5B3D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D738D-6092-3749-ACF8-102458D2B925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A230B-642C-EB75-FCA6-83A9370C1D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B5B6F-68B6-98F4-A6C8-354D9C6D8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D4DF5-FBED-D04B-8BF2-FAAAD67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29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quang.nguyen@ndm.ox.ac.u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c/QuangNguyenDuke/featured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satijalab.org/seurat/articles/pbmc3k_tutorial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IntroSeurat_En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it.ly/IntroSeurat_Exit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github.com/hbctraining/scRNA-seq_online/blob/master/img/sc_analyses.png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nvercal1234GitHub/learntoRfromNothing/blob/043c9af5500d7d7bf09676f4c9e0c7e07177a834/2022Nov11_IntroToSeuratWorkshop_QNN/2022Nov11_IntroToSeuratWorkshop_QNN.Rm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tijalab/seurat/wiki" TargetMode="External"/><Relationship Id="rId2" Type="http://schemas.openxmlformats.org/officeDocument/2006/relationships/hyperlink" Target="https://github.com/satijalab/seurat/issu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roadinstitute.github.io/2020_scWorkshop/" TargetMode="External"/><Relationship Id="rId5" Type="http://schemas.openxmlformats.org/officeDocument/2006/relationships/hyperlink" Target="https://github.com/hbctraining/scRNA-seq_online/blob/master/lessons/readMM_loadData.md" TargetMode="External"/><Relationship Id="rId4" Type="http://schemas.openxmlformats.org/officeDocument/2006/relationships/hyperlink" Target="https://www.ncbi.nlm.nih.gov/pmc/articles/PMC4758103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230CD5E-3702-9C73-2021-A5E64816E607}"/>
              </a:ext>
            </a:extLst>
          </p:cNvPr>
          <p:cNvSpPr txBox="1"/>
          <p:nvPr/>
        </p:nvSpPr>
        <p:spPr>
          <a:xfrm>
            <a:off x="0" y="864766"/>
            <a:ext cx="1219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Practical intro to Seurat R package for </a:t>
            </a:r>
            <a:r>
              <a:rPr lang="en-GB" sz="3200" b="1" dirty="0" err="1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scRNAseq</a:t>
            </a:r>
            <a:r>
              <a:rPr lang="en-GB" sz="3200" b="1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analysis: Details tutorials did not specify but you should know</a:t>
            </a:r>
            <a:endParaRPr lang="en-US" sz="3200" b="1" dirty="0">
              <a:solidFill>
                <a:srgbClr val="0432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E30D79-DC8A-5D9D-8EEF-76ACE4BFA5DF}"/>
              </a:ext>
            </a:extLst>
          </p:cNvPr>
          <p:cNvSpPr txBox="1"/>
          <p:nvPr/>
        </p:nvSpPr>
        <p:spPr>
          <a:xfrm>
            <a:off x="2467699" y="2288710"/>
            <a:ext cx="725660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11 Nov 2022</a:t>
            </a: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Quang Nguyen </a:t>
            </a:r>
          </a:p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PhD student, Persephone Borrow, OXCIO</a:t>
            </a:r>
          </a:p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CD8 T cell immunology</a:t>
            </a: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quang.nguyen@ndm.ox.ac.uk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0CB25F-ADA0-C289-2D0A-B15D53E21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277" y="5712128"/>
            <a:ext cx="766805" cy="7668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805E95-03A7-4AF6-1A42-1EAC43243F04}"/>
              </a:ext>
            </a:extLst>
          </p:cNvPr>
          <p:cNvSpPr txBox="1"/>
          <p:nvPr/>
        </p:nvSpPr>
        <p:spPr>
          <a:xfrm>
            <a:off x="3582082" y="5833920"/>
            <a:ext cx="1863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QNNDuke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64ED15-136D-C61B-B454-993BA9FB70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3733"/>
          <a:stretch/>
        </p:blipFill>
        <p:spPr>
          <a:xfrm>
            <a:off x="6505661" y="5551204"/>
            <a:ext cx="710682" cy="10886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B1808A-561D-2F16-7223-9F2DDBF6907E}"/>
              </a:ext>
            </a:extLst>
          </p:cNvPr>
          <p:cNvSpPr txBox="1"/>
          <p:nvPr/>
        </p:nvSpPr>
        <p:spPr>
          <a:xfrm>
            <a:off x="7216343" y="5833920"/>
            <a:ext cx="3182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QNNDukeNguyen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160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A6500E-7DD5-ED74-A289-B9E6F66E6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6165"/>
            <a:ext cx="6771503" cy="51856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1CAC7C-CC5C-630E-82B2-9D4691BFC23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resources often assumed you who why and how</a:t>
            </a:r>
            <a:endParaRPr lang="en-US" sz="3200" b="1" dirty="0">
              <a:solidFill>
                <a:srgbClr val="0432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C33399-36EF-ABA6-D179-3A849806B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972" y="784372"/>
            <a:ext cx="6048355" cy="16407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E2F8D4-6A63-6D37-9430-8C9036448C32}"/>
              </a:ext>
            </a:extLst>
          </p:cNvPr>
          <p:cNvSpPr txBox="1"/>
          <p:nvPr/>
        </p:nvSpPr>
        <p:spPr>
          <a:xfrm>
            <a:off x="6314302" y="6391276"/>
            <a:ext cx="58776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https://satijalab.org/seurat/articles/pbmc3k_tutorial.html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D3E557-18F9-1F91-6AF3-ADE360D960AD}"/>
              </a:ext>
            </a:extLst>
          </p:cNvPr>
          <p:cNvSpPr txBox="1"/>
          <p:nvPr/>
        </p:nvSpPr>
        <p:spPr>
          <a:xfrm>
            <a:off x="7512908" y="3214603"/>
            <a:ext cx="436241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But, QC </a:t>
            </a:r>
          </a:p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data-specific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exercise! </a:t>
            </a:r>
          </a:p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😱 😱 😱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5B94A38-BD86-BD36-0244-CA8AF5168A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893" y="2715655"/>
            <a:ext cx="7772400" cy="14266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250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F67FB2-DC41-AF1C-95CB-5DAE1CB2FDE3}"/>
              </a:ext>
            </a:extLst>
          </p:cNvPr>
          <p:cNvSpPr txBox="1"/>
          <p:nvPr/>
        </p:nvSpPr>
        <p:spPr>
          <a:xfrm>
            <a:off x="0" y="10458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will we discuss today?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BCF93E5-88DE-DA15-49E3-12B1E53F9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701333"/>
              </p:ext>
            </p:extLst>
          </p:nvPr>
        </p:nvGraphicFramePr>
        <p:xfrm>
          <a:off x="478971" y="1119934"/>
          <a:ext cx="11234057" cy="4815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65107">
                  <a:extLst>
                    <a:ext uri="{9D8B030D-6E8A-4147-A177-3AD203B41FA5}">
                      <a16:colId xmlns:a16="http://schemas.microsoft.com/office/drawing/2014/main" val="1854329928"/>
                    </a:ext>
                  </a:extLst>
                </a:gridCol>
                <a:gridCol w="3368950">
                  <a:extLst>
                    <a:ext uri="{9D8B030D-6E8A-4147-A177-3AD203B41FA5}">
                      <a16:colId xmlns:a16="http://schemas.microsoft.com/office/drawing/2014/main" val="3548250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Objectives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2161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 in</a:t>
                      </a:r>
                    </a:p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Enter poll: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hlinkClick r:id="rId3"/>
                        </a:rPr>
                        <a:t>https://bit.ly/IntroSeurat_Enter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Install packages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5908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Overview of Seurat pipelines from count matrix to clusters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23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QC of count matrix</a:t>
                      </a:r>
                    </a:p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Remove low-quality genes </a:t>
                      </a:r>
                    </a:p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Remove low-quality cells </a:t>
                      </a:r>
                    </a:p>
                    <a:p>
                      <a:pPr algn="l"/>
                      <a:r>
                        <a:rPr lang="en-US" sz="2000" b="1" i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SMALL EXERCISE: Why this </a:t>
                      </a:r>
                      <a:r>
                        <a:rPr lang="en-US" sz="2000" b="1" i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nFeatures</a:t>
                      </a:r>
                      <a:r>
                        <a:rPr lang="en-US" sz="2000" b="1" i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threshold? – 10mins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Clustering resolution (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clustree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 package)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410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Cluster annotation methods manually with DEGs </a:t>
                      </a:r>
                    </a:p>
                    <a:p>
                      <a:pPr algn="l"/>
                      <a:r>
                        <a:rPr lang="en-US" sz="2000" b="1" i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MEGA EXERCISE: Are there more CD8 or CD4 T cells in PBMCs?– 10mins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4808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Exit poll: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hlinkClick r:id="rId4"/>
                        </a:rPr>
                        <a:t>https://bit.ly/IntroSeurat_Exit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0125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3616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3CDF8A-FBCE-E648-AC77-BAAC7E5F2AFB}"/>
              </a:ext>
            </a:extLst>
          </p:cNvPr>
          <p:cNvSpPr txBox="1"/>
          <p:nvPr/>
        </p:nvSpPr>
        <p:spPr>
          <a:xfrm>
            <a:off x="0" y="6181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 Seurat pipeline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56B02F-FB39-144A-869A-87D7C13F4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59655" y="1454604"/>
            <a:ext cx="4686409" cy="357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solation &#10;RNA &#10;cDNA &#10;Amplification &#10;Library &#10;Preparation &#10;Sequencing &#10;ATTCG &#10;IJMI count &#10;Matrix &#10;0 10 020 &#10;13 2 0 8 &#10;TCGGA &#10;11 300 0 &#10;Figure 4.4: &#10;IJMI sequencing protocol ">
            <a:extLst>
              <a:ext uri="{FF2B5EF4-FFF2-40B4-BE49-F238E27FC236}">
                <a16:creationId xmlns:a16="http://schemas.microsoft.com/office/drawing/2014/main" id="{B6850750-E6BA-9341-BE9F-788AF408D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36684" y="5258639"/>
            <a:ext cx="4686408" cy="106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hlinkClick r:id="rId5"/>
            <a:extLst>
              <a:ext uri="{FF2B5EF4-FFF2-40B4-BE49-F238E27FC236}">
                <a16:creationId xmlns:a16="http://schemas.microsoft.com/office/drawing/2014/main" id="{18575C9B-A388-DB4E-8441-824CACF10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457" y="7106573"/>
            <a:ext cx="12192000" cy="514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AE79085-71C8-484A-8123-9D17C88920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79946" y="-64456"/>
            <a:ext cx="7922172" cy="68580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ECC92ADA-65D1-DB6D-B8C2-F5CFB48F042A}"/>
              </a:ext>
            </a:extLst>
          </p:cNvPr>
          <p:cNvGrpSpPr/>
          <p:nvPr/>
        </p:nvGrpSpPr>
        <p:grpSpPr>
          <a:xfrm>
            <a:off x="505562" y="1575119"/>
            <a:ext cx="2222119" cy="3339803"/>
            <a:chOff x="-378" y="2175804"/>
            <a:chExt cx="2222119" cy="3339803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42B25D00-A7C3-F341-BD30-108E48683F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695"/>
            <a:stretch/>
          </p:blipFill>
          <p:spPr>
            <a:xfrm>
              <a:off x="-378" y="2175804"/>
              <a:ext cx="2198646" cy="1780436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D8472F-7C68-7308-76E7-3B7338EF5DA8}"/>
                </a:ext>
              </a:extLst>
            </p:cNvPr>
            <p:cNvSpPr txBox="1"/>
            <p:nvPr/>
          </p:nvSpPr>
          <p:spPr>
            <a:xfrm>
              <a:off x="388683" y="2500566"/>
              <a:ext cx="1794938" cy="175432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UMI count matrix from RNA-</a:t>
              </a:r>
              <a:r>
                <a:rPr lang="en-GB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seq</a:t>
              </a:r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 of 2,700 single PBMCs from 10X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71C02EE-3F4E-9C25-3403-6F89DE3FAFBD}"/>
                </a:ext>
              </a:extLst>
            </p:cNvPr>
            <p:cNvSpPr txBox="1"/>
            <p:nvPr/>
          </p:nvSpPr>
          <p:spPr>
            <a:xfrm>
              <a:off x="81341" y="4315278"/>
              <a:ext cx="214040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Number of RNA molecules for each gene detected in each cell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B6A1ACFE-B574-1776-F22D-95B224D09C70}"/>
              </a:ext>
            </a:extLst>
          </p:cNvPr>
          <p:cNvSpPr/>
          <p:nvPr/>
        </p:nvSpPr>
        <p:spPr>
          <a:xfrm rot="517742">
            <a:off x="4112233" y="1304602"/>
            <a:ext cx="6588735" cy="4697842"/>
          </a:xfrm>
          <a:prstGeom prst="ellipse">
            <a:avLst/>
          </a:prstGeom>
          <a:noFill/>
          <a:ln w="381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317C873-50F2-2BB2-5888-397B62DDEC70}"/>
              </a:ext>
            </a:extLst>
          </p:cNvPr>
          <p:cNvSpPr/>
          <p:nvPr/>
        </p:nvSpPr>
        <p:spPr>
          <a:xfrm>
            <a:off x="5387546" y="931506"/>
            <a:ext cx="3196869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Regression during normalization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Adjust during DEG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C643526-E51E-EF4B-83A4-1F585E515754}"/>
              </a:ext>
            </a:extLst>
          </p:cNvPr>
          <p:cNvSpPr/>
          <p:nvPr/>
        </p:nvSpPr>
        <p:spPr>
          <a:xfrm>
            <a:off x="6456225" y="5573858"/>
            <a:ext cx="1415374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PC selection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649C0CE-CAE9-FA8D-074F-CC745F3B2806}"/>
              </a:ext>
            </a:extLst>
          </p:cNvPr>
          <p:cNvGrpSpPr/>
          <p:nvPr/>
        </p:nvGrpSpPr>
        <p:grpSpPr>
          <a:xfrm>
            <a:off x="2884816" y="2390806"/>
            <a:ext cx="5336047" cy="1750823"/>
            <a:chOff x="2884816" y="2390806"/>
            <a:chExt cx="5336047" cy="1750823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0B6D4DD-D880-AC4A-B2BA-2801819CE7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42152" y="2987896"/>
              <a:ext cx="3192058" cy="0"/>
            </a:xfrm>
            <a:prstGeom prst="line">
              <a:avLst/>
            </a:prstGeom>
            <a:ln w="2857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5D0734E-F866-F240-AC67-C9E16CA1652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950264" y="2896549"/>
              <a:ext cx="182693" cy="0"/>
            </a:xfrm>
            <a:prstGeom prst="line">
              <a:avLst/>
            </a:prstGeom>
            <a:ln w="28575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2492641-7160-75D3-36FF-945B3BA17AEF}"/>
                </a:ext>
              </a:extLst>
            </p:cNvPr>
            <p:cNvSpPr/>
            <p:nvPr/>
          </p:nvSpPr>
          <p:spPr>
            <a:xfrm>
              <a:off x="6767262" y="3218299"/>
              <a:ext cx="1453601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Filter </a:t>
              </a:r>
            </a:p>
            <a:p>
              <a:pPr algn="ctr"/>
              <a:r>
                <a:rPr 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low-quality cells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4D5BE3D-0E20-C61C-ED8C-7D642CFD7C03}"/>
                </a:ext>
              </a:extLst>
            </p:cNvPr>
            <p:cNvCxnSpPr>
              <a:cxnSpLocks/>
            </p:cNvCxnSpPr>
            <p:nvPr/>
          </p:nvCxnSpPr>
          <p:spPr>
            <a:xfrm>
              <a:off x="2884816" y="2897287"/>
              <a:ext cx="949611" cy="0"/>
            </a:xfrm>
            <a:prstGeom prst="line">
              <a:avLst/>
            </a:prstGeom>
            <a:ln w="28575">
              <a:solidFill>
                <a:srgbClr val="0432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7F77833-7491-C640-BF1E-D03A80C5E068}"/>
                </a:ext>
              </a:extLst>
            </p:cNvPr>
            <p:cNvSpPr/>
            <p:nvPr/>
          </p:nvSpPr>
          <p:spPr>
            <a:xfrm>
              <a:off x="3715350" y="3218299"/>
              <a:ext cx="1453601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Filter </a:t>
              </a:r>
            </a:p>
            <a:p>
              <a:pPr algn="ctr"/>
              <a:r>
                <a:rPr 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low-quality genes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9B6504E-B0B3-0644-99AC-E754B426403A}"/>
                </a:ext>
              </a:extLst>
            </p:cNvPr>
            <p:cNvSpPr txBox="1"/>
            <p:nvPr/>
          </p:nvSpPr>
          <p:spPr>
            <a:xfrm>
              <a:off x="3945873" y="2390806"/>
              <a:ext cx="421154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Remove low-quality genes &amp; cells</a:t>
              </a: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54D3810E-EA9A-CC44-A8C2-720AABFB7517}"/>
              </a:ext>
            </a:extLst>
          </p:cNvPr>
          <p:cNvSpPr/>
          <p:nvPr/>
        </p:nvSpPr>
        <p:spPr>
          <a:xfrm>
            <a:off x="3778280" y="2266305"/>
            <a:ext cx="4618199" cy="211610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5F46FB8-3474-0EA4-A139-CE759E9E45A2}"/>
              </a:ext>
            </a:extLst>
          </p:cNvPr>
          <p:cNvGrpSpPr/>
          <p:nvPr/>
        </p:nvGrpSpPr>
        <p:grpSpPr>
          <a:xfrm>
            <a:off x="8792539" y="1672481"/>
            <a:ext cx="2943533" cy="4539213"/>
            <a:chOff x="8792539" y="1672481"/>
            <a:chExt cx="2943533" cy="4539213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AF7CE58-A7B0-AE49-A16D-62A6B43538DC}"/>
                </a:ext>
              </a:extLst>
            </p:cNvPr>
            <p:cNvCxnSpPr>
              <a:cxnSpLocks/>
            </p:cNvCxnSpPr>
            <p:nvPr/>
          </p:nvCxnSpPr>
          <p:spPr>
            <a:xfrm>
              <a:off x="10271794" y="2211523"/>
              <a:ext cx="0" cy="309909"/>
            </a:xfrm>
            <a:prstGeom prst="line">
              <a:avLst/>
            </a:prstGeom>
            <a:ln w="28575">
              <a:solidFill>
                <a:srgbClr val="0432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A34ED5A-56CD-895E-02B8-8E09D6D23574}"/>
                </a:ext>
              </a:extLst>
            </p:cNvPr>
            <p:cNvCxnSpPr>
              <a:cxnSpLocks/>
            </p:cNvCxnSpPr>
            <p:nvPr/>
          </p:nvCxnSpPr>
          <p:spPr>
            <a:xfrm>
              <a:off x="10271794" y="3296965"/>
              <a:ext cx="0" cy="309909"/>
            </a:xfrm>
            <a:prstGeom prst="line">
              <a:avLst/>
            </a:prstGeom>
            <a:ln w="28575">
              <a:solidFill>
                <a:srgbClr val="0432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9FEEF2D-3C52-C924-6ED0-F7D11B252521}"/>
                </a:ext>
              </a:extLst>
            </p:cNvPr>
            <p:cNvCxnSpPr>
              <a:cxnSpLocks/>
            </p:cNvCxnSpPr>
            <p:nvPr/>
          </p:nvCxnSpPr>
          <p:spPr>
            <a:xfrm>
              <a:off x="10271794" y="4382407"/>
              <a:ext cx="0" cy="309909"/>
            </a:xfrm>
            <a:prstGeom prst="line">
              <a:avLst/>
            </a:prstGeom>
            <a:ln w="28575">
              <a:solidFill>
                <a:srgbClr val="0432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57C1A5D-AA06-1C12-5F81-43D83F3A003C}"/>
                </a:ext>
              </a:extLst>
            </p:cNvPr>
            <p:cNvCxnSpPr>
              <a:cxnSpLocks/>
            </p:cNvCxnSpPr>
            <p:nvPr/>
          </p:nvCxnSpPr>
          <p:spPr>
            <a:xfrm>
              <a:off x="10271794" y="5190850"/>
              <a:ext cx="0" cy="309909"/>
            </a:xfrm>
            <a:prstGeom prst="line">
              <a:avLst/>
            </a:prstGeom>
            <a:ln w="28575">
              <a:solidFill>
                <a:srgbClr val="0432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A66E078-8749-D444-97C1-8294A05730E5}"/>
                </a:ext>
              </a:extLst>
            </p:cNvPr>
            <p:cNvSpPr txBox="1"/>
            <p:nvPr/>
          </p:nvSpPr>
          <p:spPr>
            <a:xfrm>
              <a:off x="8807517" y="2586033"/>
              <a:ext cx="2928555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Identify cell-cell highly variable genes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890DA39-1245-7A4B-BF53-1B8A7122DD5C}"/>
                </a:ext>
              </a:extLst>
            </p:cNvPr>
            <p:cNvSpPr txBox="1"/>
            <p:nvPr/>
          </p:nvSpPr>
          <p:spPr>
            <a:xfrm>
              <a:off x="8792539" y="1672481"/>
              <a:ext cx="292855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Normalization &amp; scaling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C681929-E277-304F-BB56-269226FC8449}"/>
                </a:ext>
              </a:extLst>
            </p:cNvPr>
            <p:cNvSpPr txBox="1"/>
            <p:nvPr/>
          </p:nvSpPr>
          <p:spPr>
            <a:xfrm>
              <a:off x="9072729" y="3671475"/>
              <a:ext cx="2398130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Dimensionality reduction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5F0B01B-3C3C-B940-B29F-3F3039F00E0F}"/>
                </a:ext>
              </a:extLst>
            </p:cNvPr>
            <p:cNvSpPr txBox="1"/>
            <p:nvPr/>
          </p:nvSpPr>
          <p:spPr>
            <a:xfrm>
              <a:off x="9611382" y="4756917"/>
              <a:ext cx="13208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Clustering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75D4BF4-AC95-A349-B54F-43180F469483}"/>
                </a:ext>
              </a:extLst>
            </p:cNvPr>
            <p:cNvSpPr txBox="1"/>
            <p:nvPr/>
          </p:nvSpPr>
          <p:spPr>
            <a:xfrm>
              <a:off x="8840039" y="5565363"/>
              <a:ext cx="2813699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DEG &amp; Cluster annotation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66F8C2AD-7F81-768A-CDF1-C68E685FF866}"/>
              </a:ext>
            </a:extLst>
          </p:cNvPr>
          <p:cNvSpPr/>
          <p:nvPr/>
        </p:nvSpPr>
        <p:spPr>
          <a:xfrm>
            <a:off x="8931661" y="4688533"/>
            <a:ext cx="2630453" cy="159568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28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60" grpId="0" animBg="1"/>
      <p:bldP spid="57" grpId="0" animBg="1"/>
      <p:bldP spid="59" grpId="0" animBg="1"/>
      <p:bldP spid="5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494A69-7CE9-830B-28A6-1313AD6CA21E}"/>
              </a:ext>
            </a:extLst>
          </p:cNvPr>
          <p:cNvSpPr txBox="1"/>
          <p:nvPr/>
        </p:nvSpPr>
        <p:spPr>
          <a:xfrm>
            <a:off x="0" y="179919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do some 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905881-8388-F006-3F9E-AAE4529B00BA}"/>
              </a:ext>
            </a:extLst>
          </p:cNvPr>
          <p:cNvSpPr txBox="1"/>
          <p:nvPr/>
        </p:nvSpPr>
        <p:spPr>
          <a:xfrm>
            <a:off x="1658912" y="3018719"/>
            <a:ext cx="887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Download and open R notebook: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https://github.com/denvercal1234GitHub/learntoRfromNothing/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206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2D6199-47F4-41E9-E0A9-6CC35DD2035F}"/>
              </a:ext>
            </a:extLst>
          </p:cNvPr>
          <p:cNvSpPr txBox="1"/>
          <p:nvPr/>
        </p:nvSpPr>
        <p:spPr>
          <a:xfrm>
            <a:off x="0" y="34014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QC practices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76146E-E2CA-FA03-0E72-872D4D494810}"/>
              </a:ext>
            </a:extLst>
          </p:cNvPr>
          <p:cNvSpPr txBox="1"/>
          <p:nvPr/>
        </p:nvSpPr>
        <p:spPr>
          <a:xfrm>
            <a:off x="1292364" y="1659285"/>
            <a:ext cx="96072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QC is data-specific, iterative process, e.g., cell types, post-clustered visualization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Visualize your data by different ways when setting thresholds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Automated QC thresholds can serve as a guide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Use a combination of QC metrics to filter your own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For cluster annotation, use biological knowledge (and automated cluster prediction) </a:t>
            </a:r>
          </a:p>
        </p:txBody>
      </p:sp>
    </p:spTree>
    <p:extLst>
      <p:ext uri="{BB962C8B-B14F-4D97-AF65-F5344CB8AC3E}">
        <p14:creationId xmlns:p14="http://schemas.microsoft.com/office/powerpoint/2010/main" val="3207542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84AF4E-57BE-8495-AB76-1081920B53C5}"/>
              </a:ext>
            </a:extLst>
          </p:cNvPr>
          <p:cNvSpPr txBox="1"/>
          <p:nvPr/>
        </p:nvSpPr>
        <p:spPr>
          <a:xfrm>
            <a:off x="0" y="16145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Useful resources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9DB7F96-A423-D50B-AB15-03A956453E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6856"/>
              </p:ext>
            </p:extLst>
          </p:nvPr>
        </p:nvGraphicFramePr>
        <p:xfrm>
          <a:off x="444708" y="1079430"/>
          <a:ext cx="11302584" cy="5120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651292">
                  <a:extLst>
                    <a:ext uri="{9D8B030D-6E8A-4147-A177-3AD203B41FA5}">
                      <a16:colId xmlns:a16="http://schemas.microsoft.com/office/drawing/2014/main" val="2293534849"/>
                    </a:ext>
                  </a:extLst>
                </a:gridCol>
                <a:gridCol w="5651292">
                  <a:extLst>
                    <a:ext uri="{9D8B030D-6E8A-4147-A177-3AD203B41FA5}">
                      <a16:colId xmlns:a16="http://schemas.microsoft.com/office/drawing/2014/main" val="2556052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Seurat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https://github.com/satijalab/seurat/issues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403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About Seurat object as a class (slots, …)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https://github.com/satijalab/seurat/wiki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0549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Classification of low quality cells from single-cell RNA-seq data (Sarah A. </a:t>
                      </a:r>
                      <a:r>
                        <a:rPr lang="en-US" sz="24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Teichmann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2016)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https://www.ncbi.nlm.nih.gov/pmc/articles/PMC4758103/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2543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RNA-seq analysis workshops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hlinkClick r:id="rId5"/>
                        </a:rPr>
                        <a:t>https://github.com/hbctraining/scRNA-seq_online/blob/master/lessons/readMM_loadData.md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hlinkClick r:id="rId6"/>
                        </a:rPr>
                        <a:t>https://broadinstitute.github.io/2020_scWorkshop/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2716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3634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1389</Words>
  <Application>Microsoft Macintosh PowerPoint</Application>
  <PresentationFormat>Widescreen</PresentationFormat>
  <Paragraphs>162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Nguyen</dc:creator>
  <cp:lastModifiedBy>Quang Nguyen</cp:lastModifiedBy>
  <cp:revision>66</cp:revision>
  <dcterms:created xsi:type="dcterms:W3CDTF">2022-11-10T19:24:26Z</dcterms:created>
  <dcterms:modified xsi:type="dcterms:W3CDTF">2022-11-11T12:52:32Z</dcterms:modified>
</cp:coreProperties>
</file>