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1" r:id="rId8"/>
    <p:sldId id="262" r:id="rId9"/>
    <p:sldId id="265" r:id="rId10"/>
    <p:sldId id="26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Title Text</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35533219"/>
      </p:ext>
    </p:extLst>
  </p:cSld>
  <p:clrMapOvr>
    <a:masterClrMapping/>
  </p:clrMapOvr>
  <p:transition spd="med" advClick="0" advTm="20000"/>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74705933"/>
      </p:ext>
    </p:extLst>
  </p:cSld>
  <p:clrMapOvr>
    <a:masterClrMapping/>
  </p:clrMapOvr>
  <p:transition spd="med" advClick="0" advTm="20000"/>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45998705"/>
      </p:ext>
    </p:extLst>
  </p:cSld>
  <p:clrMapOvr>
    <a:masterClrMapping/>
  </p:clrMapOvr>
  <p:transition spd="med" advClick="0" advTm="20000"/>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98582455"/>
      </p:ext>
    </p:extLst>
  </p:cSld>
  <p:clrMapOvr>
    <a:masterClrMapping/>
  </p:clrMapOvr>
  <p:transition spd="med" advClick="0" advTm="2000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30669896"/>
      </p:ext>
    </p:extLst>
  </p:cSld>
  <p:clrMapOvr>
    <a:masterClrMapping/>
  </p:clrMapOvr>
  <p:transition spd="med" advClick="0" advTm="2000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61690466"/>
      </p:ext>
    </p:extLst>
  </p:cSld>
  <p:clrMapOvr>
    <a:masterClrMapping/>
  </p:clrMapOvr>
  <p:transition spd="med" advClick="0" advTm="20000"/>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64167451"/>
      </p:ext>
    </p:extLst>
  </p:cSld>
  <p:clrMapOvr>
    <a:masterClrMapping/>
  </p:clrMapOvr>
  <p:transition spd="med" advClick="0"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49216342"/>
      </p:ext>
    </p:extLst>
  </p:cSld>
  <p:clrMapOvr>
    <a:masterClrMapping/>
  </p:clrMapOvr>
  <p:transition spd="med" advClick="0" advTm="2000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1"/>
            <a:ext cx="5798088" cy="8450317"/>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6195304" y="1"/>
            <a:ext cx="5798088" cy="8450317"/>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2390607" y="1"/>
            <a:ext cx="5798088" cy="8450317"/>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27"/>
          </p:nvPr>
        </p:nvSpPr>
        <p:spPr>
          <a:xfrm>
            <a:off x="18585911" y="1"/>
            <a:ext cx="5798088" cy="8450317"/>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28"/>
          </p:nvPr>
        </p:nvSpPr>
        <p:spPr>
          <a:xfrm>
            <a:off x="-1" y="8924335"/>
            <a:ext cx="11993393" cy="4791666"/>
          </a:xfr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9"/>
          </p:nvPr>
        </p:nvSpPr>
        <p:spPr>
          <a:xfrm>
            <a:off x="12390607" y="8924334"/>
            <a:ext cx="11993393" cy="479166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98799000"/>
      </p:ext>
    </p:extLst>
  </p:cSld>
  <p:clrMapOvr>
    <a:masterClrMapping/>
  </p:clrMapOvr>
  <p:transition spd="med" advClick="0" advTm="20000"/>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1941192" y="13081000"/>
            <a:ext cx="488916" cy="471924"/>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248540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extLst>
      <p:ext uri="{BB962C8B-B14F-4D97-AF65-F5344CB8AC3E}">
        <p14:creationId xmlns:p14="http://schemas.microsoft.com/office/powerpoint/2010/main" val="28173935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spd="med" advClick="0" advTm="2000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company/denver-startup-week/" TargetMode="External"/><Relationship Id="rId13" Type="http://schemas.microsoft.com/office/2007/relationships/hdphoto" Target="../media/hdphoto1.wdp"/><Relationship Id="rId3" Type="http://schemas.openxmlformats.org/officeDocument/2006/relationships/hyperlink" Target="https://www.denverstartupweek.org/" TargetMode="Externa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1.jpg"/><Relationship Id="rId1" Type="http://schemas.openxmlformats.org/officeDocument/2006/relationships/slideLayout" Target="../slideLayouts/slideLayout12.xml"/><Relationship Id="rId6" Type="http://schemas.openxmlformats.org/officeDocument/2006/relationships/hyperlink" Target="https://www.facebook.com/DenverStartupWeek"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0.jpeg"/><Relationship Id="rId10" Type="http://schemas.openxmlformats.org/officeDocument/2006/relationships/hyperlink" Target="https://www.youtube.com/c/denverstartupweek" TargetMode="External"/><Relationship Id="rId4" Type="http://schemas.openxmlformats.org/officeDocument/2006/relationships/hyperlink" Target="https://twitter.com/denstartupweek" TargetMode="External"/><Relationship Id="rId9" Type="http://schemas.openxmlformats.org/officeDocument/2006/relationships/image" Target="../media/image6.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hyperlink" Target="https://www.linkedin.com/company/denver-startup-week/" TargetMode="External"/><Relationship Id="rId13" Type="http://schemas.openxmlformats.org/officeDocument/2006/relationships/image" Target="../media/image17.png"/><Relationship Id="rId3" Type="http://schemas.openxmlformats.org/officeDocument/2006/relationships/hyperlink" Target="https://www.denverstartupweek.org/" TargetMode="External"/><Relationship Id="rId7" Type="http://schemas.openxmlformats.org/officeDocument/2006/relationships/image" Target="../media/image5.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2.xml"/><Relationship Id="rId6" Type="http://schemas.openxmlformats.org/officeDocument/2006/relationships/hyperlink" Target="https://www.facebook.com/DenverStartupWeek"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youtube.com/c/denverstartupweek" TargetMode="External"/><Relationship Id="rId4" Type="http://schemas.openxmlformats.org/officeDocument/2006/relationships/hyperlink" Target="https://twitter.com/denstartupweek"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20" name="Image" descr="Image"/>
          <p:cNvPicPr>
            <a:picLocks noChangeAspect="1"/>
          </p:cNvPicPr>
          <p:nvPr/>
        </p:nvPicPr>
        <p:blipFill>
          <a:blip r:embed="rId2"/>
          <a:stretch>
            <a:fillRect/>
          </a:stretch>
        </p:blipFill>
        <p:spPr>
          <a:xfrm>
            <a:off x="1302017" y="1258890"/>
            <a:ext cx="6560140" cy="4868517"/>
          </a:xfrm>
          <a:prstGeom prst="rect">
            <a:avLst/>
          </a:prstGeom>
          <a:ln w="12700">
            <a:miter lim="400000"/>
          </a:ln>
        </p:spPr>
      </p:pic>
      <p:grpSp>
        <p:nvGrpSpPr>
          <p:cNvPr id="2" name="Group 1">
            <a:extLst>
              <a:ext uri="{FF2B5EF4-FFF2-40B4-BE49-F238E27FC236}">
                <a16:creationId xmlns:a16="http://schemas.microsoft.com/office/drawing/2014/main" id="{C229F131-157C-493C-A5EE-F853D9CBEAAA}"/>
              </a:ext>
            </a:extLst>
          </p:cNvPr>
          <p:cNvGrpSpPr/>
          <p:nvPr/>
        </p:nvGrpSpPr>
        <p:grpSpPr>
          <a:xfrm>
            <a:off x="1302017" y="7411697"/>
            <a:ext cx="4980531" cy="2804021"/>
            <a:chOff x="1302017" y="7753502"/>
            <a:chExt cx="4980531" cy="2804021"/>
          </a:xfrm>
        </p:grpSpPr>
        <p:sp>
          <p:nvSpPr>
            <p:cNvPr id="121" name="SEP 16-20, 2019"/>
            <p:cNvSpPr txBox="1"/>
            <p:nvPr/>
          </p:nvSpPr>
          <p:spPr>
            <a:xfrm>
              <a:off x="1302017" y="7753502"/>
              <a:ext cx="4980531"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b="1">
                  <a:solidFill>
                    <a:srgbClr val="FFFFFF"/>
                  </a:solidFill>
                  <a:latin typeface="Helvetica"/>
                  <a:ea typeface="Helvetica"/>
                  <a:cs typeface="Helvetica"/>
                  <a:sym typeface="Helvetica"/>
                </a:defRPr>
              </a:lvl1pPr>
            </a:lstStyle>
            <a:p>
              <a:r>
                <a:rPr dirty="0"/>
                <a:t>SEP 1</a:t>
              </a:r>
              <a:r>
                <a:rPr lang="en-US" dirty="0"/>
                <a:t>4-18</a:t>
              </a:r>
              <a:r>
                <a:rPr dirty="0"/>
                <a:t>, 20</a:t>
              </a:r>
              <a:r>
                <a:rPr lang="en-US" dirty="0"/>
                <a:t>20</a:t>
              </a:r>
              <a:endParaRPr dirty="0"/>
            </a:p>
          </p:txBody>
        </p:sp>
        <p:sp>
          <p:nvSpPr>
            <p:cNvPr id="122" name="DenverStartupWeek.org">
              <a:hlinkClick r:id="rId3"/>
            </p:cNvPr>
            <p:cNvSpPr txBox="1"/>
            <p:nvPr/>
          </p:nvSpPr>
          <p:spPr>
            <a:xfrm>
              <a:off x="1302017" y="8646718"/>
              <a:ext cx="3922590"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DenverStartupWeek.org</a:t>
              </a:r>
            </a:p>
          </p:txBody>
        </p:sp>
        <p:sp>
          <p:nvSpPr>
            <p:cNvPr id="123" name="#DENStartupWeek"/>
            <p:cNvSpPr txBox="1"/>
            <p:nvPr/>
          </p:nvSpPr>
          <p:spPr>
            <a:xfrm>
              <a:off x="1302017" y="9129318"/>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pic>
          <p:nvPicPr>
            <p:cNvPr id="124" name="Image" descr="Image">
              <a:hlinkClick r:id="rId4"/>
            </p:cNvPr>
            <p:cNvPicPr>
              <a:picLocks noChangeAspect="1"/>
            </p:cNvPicPr>
            <p:nvPr/>
          </p:nvPicPr>
          <p:blipFill>
            <a:blip r:embed="rId5"/>
            <a:stretch>
              <a:fillRect/>
            </a:stretch>
          </p:blipFill>
          <p:spPr>
            <a:xfrm>
              <a:off x="1365110" y="9947922"/>
              <a:ext cx="609601" cy="609592"/>
            </a:xfrm>
            <a:prstGeom prst="rect">
              <a:avLst/>
            </a:prstGeom>
            <a:ln w="12700">
              <a:miter lim="400000"/>
            </a:ln>
          </p:spPr>
        </p:pic>
        <p:pic>
          <p:nvPicPr>
            <p:cNvPr id="125" name="Image" descr="Image">
              <a:hlinkClick r:id="rId6"/>
            </p:cNvPr>
            <p:cNvPicPr>
              <a:picLocks noChangeAspect="1"/>
            </p:cNvPicPr>
            <p:nvPr/>
          </p:nvPicPr>
          <p:blipFill>
            <a:blip r:embed="rId7"/>
            <a:stretch>
              <a:fillRect/>
            </a:stretch>
          </p:blipFill>
          <p:spPr>
            <a:xfrm>
              <a:off x="2266708" y="9947922"/>
              <a:ext cx="609601" cy="609592"/>
            </a:xfrm>
            <a:prstGeom prst="rect">
              <a:avLst/>
            </a:prstGeom>
            <a:ln w="12700">
              <a:miter lim="400000"/>
            </a:ln>
          </p:spPr>
        </p:pic>
        <p:pic>
          <p:nvPicPr>
            <p:cNvPr id="126" name="Image" descr="Image">
              <a:hlinkClick r:id="rId8"/>
            </p:cNvPr>
            <p:cNvPicPr>
              <a:picLocks noChangeAspect="1"/>
            </p:cNvPicPr>
            <p:nvPr/>
          </p:nvPicPr>
          <p:blipFill>
            <a:blip r:embed="rId9"/>
            <a:stretch>
              <a:fillRect/>
            </a:stretch>
          </p:blipFill>
          <p:spPr>
            <a:xfrm>
              <a:off x="3168306" y="9947922"/>
              <a:ext cx="609601" cy="609601"/>
            </a:xfrm>
            <a:prstGeom prst="rect">
              <a:avLst/>
            </a:prstGeom>
            <a:ln w="12700">
              <a:miter lim="400000"/>
            </a:ln>
          </p:spPr>
        </p:pic>
        <p:pic>
          <p:nvPicPr>
            <p:cNvPr id="127" name="Image" descr="Image">
              <a:hlinkClick r:id="rId10"/>
            </p:cNvPr>
            <p:cNvPicPr>
              <a:picLocks noChangeAspect="1"/>
            </p:cNvPicPr>
            <p:nvPr/>
          </p:nvPicPr>
          <p:blipFill>
            <a:blip r:embed="rId11"/>
            <a:stretch>
              <a:fillRect/>
            </a:stretch>
          </p:blipFill>
          <p:spPr>
            <a:xfrm>
              <a:off x="4069903" y="9947926"/>
              <a:ext cx="609601" cy="609583"/>
            </a:xfrm>
            <a:prstGeom prst="rect">
              <a:avLst/>
            </a:prstGeom>
            <a:ln w="12700">
              <a:miter lim="400000"/>
            </a:ln>
          </p:spPr>
        </p:pic>
      </p:grpSp>
      <p:sp>
        <p:nvSpPr>
          <p:cNvPr id="12" name="Rectangle 11">
            <a:extLst>
              <a:ext uri="{FF2B5EF4-FFF2-40B4-BE49-F238E27FC236}">
                <a16:creationId xmlns:a16="http://schemas.microsoft.com/office/drawing/2014/main" id="{44791801-7D38-48EA-816F-9BC1B01BBF8F}"/>
              </a:ext>
            </a:extLst>
          </p:cNvPr>
          <p:cNvSpPr/>
          <p:nvPr/>
        </p:nvSpPr>
        <p:spPr>
          <a:xfrm>
            <a:off x="-703384" y="11730992"/>
            <a:ext cx="25112784" cy="2087071"/>
          </a:xfrm>
          <a:prstGeom prst="rect">
            <a:avLst/>
          </a:prstGeom>
          <a:solidFill>
            <a:schemeClr val="bg1"/>
          </a:solidFill>
          <a:ln w="12700" cap="flat">
            <a:solidFill>
              <a:schemeClr val="bg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Headline Text">
            <a:extLst>
              <a:ext uri="{FF2B5EF4-FFF2-40B4-BE49-F238E27FC236}">
                <a16:creationId xmlns:a16="http://schemas.microsoft.com/office/drawing/2014/main" id="{A88678CA-5947-434E-A65D-F31D3D2A65DB}"/>
              </a:ext>
            </a:extLst>
          </p:cNvPr>
          <p:cNvSpPr txBox="1"/>
          <p:nvPr/>
        </p:nvSpPr>
        <p:spPr>
          <a:xfrm>
            <a:off x="497719" y="12463817"/>
            <a:ext cx="5707387"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r>
              <a:rPr lang="en-US" sz="3600" dirty="0">
                <a:latin typeface="Montserrat Light" panose="00000400000000000000" pitchFamily="50" charset="0"/>
              </a:rPr>
              <a:t>2020 TITLE SPONSORS</a:t>
            </a:r>
            <a:endParaRPr sz="3600" dirty="0">
              <a:latin typeface="Montserrat Light" panose="00000400000000000000" pitchFamily="50" charset="0"/>
            </a:endParaRPr>
          </a:p>
        </p:txBody>
      </p:sp>
      <p:pic>
        <p:nvPicPr>
          <p:cNvPr id="14" name="Picture 13" descr="A picture containing drawing&#10;&#10;Description automatically generated">
            <a:extLst>
              <a:ext uri="{FF2B5EF4-FFF2-40B4-BE49-F238E27FC236}">
                <a16:creationId xmlns:a16="http://schemas.microsoft.com/office/drawing/2014/main" id="{BB74C933-31F7-4EF8-9033-800DCAB4D04C}"/>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GlowEdges/>
                    </a14:imgEffect>
                  </a14:imgLayer>
                </a14:imgProps>
              </a:ext>
              <a:ext uri="{28A0092B-C50C-407E-A947-70E740481C1C}">
                <a14:useLocalDpi xmlns:a14="http://schemas.microsoft.com/office/drawing/2010/main" val="0"/>
              </a:ext>
            </a:extLst>
          </a:blip>
          <a:stretch>
            <a:fillRect/>
          </a:stretch>
        </p:blipFill>
        <p:spPr>
          <a:xfrm>
            <a:off x="16131686" y="12436238"/>
            <a:ext cx="4071531" cy="749161"/>
          </a:xfrm>
          <a:prstGeom prst="rect">
            <a:avLst/>
          </a:prstGeom>
        </p:spPr>
      </p:pic>
      <p:pic>
        <p:nvPicPr>
          <p:cNvPr id="15" name="Picture 14" descr="A close up of a logo&#10;&#10;Description automatically generated">
            <a:extLst>
              <a:ext uri="{FF2B5EF4-FFF2-40B4-BE49-F238E27FC236}">
                <a16:creationId xmlns:a16="http://schemas.microsoft.com/office/drawing/2014/main" id="{9829FB8F-34B3-40EE-BBDB-D92E31D5469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887993" y="12110147"/>
            <a:ext cx="2696777" cy="13287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94492600-BEA8-4C4F-9EA3-5688182DF22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569101" y="12277464"/>
            <a:ext cx="2877809" cy="995722"/>
          </a:xfrm>
          <a:prstGeom prst="rect">
            <a:avLst/>
          </a:prstGeom>
        </p:spPr>
      </p:pic>
      <p:pic>
        <p:nvPicPr>
          <p:cNvPr id="17" name="Picture 16">
            <a:extLst>
              <a:ext uri="{FF2B5EF4-FFF2-40B4-BE49-F238E27FC236}">
                <a16:creationId xmlns:a16="http://schemas.microsoft.com/office/drawing/2014/main" id="{D66631D1-943A-4403-ABE1-EAE50680EDE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24224" y="12576944"/>
            <a:ext cx="4968893" cy="467751"/>
          </a:xfrm>
          <a:prstGeom prst="rect">
            <a:avLst/>
          </a:prstGeom>
        </p:spPr>
      </p:pic>
      <p:cxnSp>
        <p:nvCxnSpPr>
          <p:cNvPr id="18" name="Straight Connector 17">
            <a:extLst>
              <a:ext uri="{FF2B5EF4-FFF2-40B4-BE49-F238E27FC236}">
                <a16:creationId xmlns:a16="http://schemas.microsoft.com/office/drawing/2014/main" id="{15ACE60C-9E6D-4F5C-AC20-590325DDB629}"/>
              </a:ext>
            </a:extLst>
          </p:cNvPr>
          <p:cNvCxnSpPr/>
          <p:nvPr/>
        </p:nvCxnSpPr>
        <p:spPr>
          <a:xfrm>
            <a:off x="6418389" y="12276341"/>
            <a:ext cx="0" cy="1053659"/>
          </a:xfrm>
          <a:prstGeom prst="line">
            <a:avLst/>
          </a:prstGeom>
          <a:noFill/>
          <a:ln w="25400" cap="flat">
            <a:solidFill>
              <a:srgbClr val="4FE4E7"/>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1290335" y="6677485"/>
            <a:ext cx="21777929" cy="1"/>
          </a:xfrm>
          <a:prstGeom prst="line">
            <a:avLst/>
          </a:prstGeom>
          <a:ln w="12700">
            <a:solidFill>
              <a:srgbClr val="A6AAA9"/>
            </a:solidFill>
            <a:custDash>
              <a:ds d="600000" sp="600000"/>
            </a:custDash>
            <a:miter lim="400000"/>
          </a:ln>
        </p:spPr>
        <p:txBody>
          <a:bodyPr lIns="50800" tIns="50800" rIns="50800" bIns="50800" anchor="ctr"/>
          <a:lstStyle/>
          <a:p>
            <a:pPr>
              <a:defRPr sz="3200"/>
            </a:pPr>
            <a:endParaRPr/>
          </a:p>
        </p:txBody>
      </p:sp>
      <p:sp>
        <p:nvSpPr>
          <p:cNvPr id="130" name="TITLE of PRESENTATION"/>
          <p:cNvSpPr txBox="1"/>
          <p:nvPr/>
        </p:nvSpPr>
        <p:spPr>
          <a:xfrm>
            <a:off x="1286941" y="5509085"/>
            <a:ext cx="21784718"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1" cap="all">
                <a:solidFill>
                  <a:srgbClr val="265A69"/>
                </a:solidFill>
                <a:latin typeface="Helvetica"/>
                <a:ea typeface="Helvetica"/>
                <a:cs typeface="Helvetica"/>
                <a:sym typeface="Helvetica"/>
              </a:defRPr>
            </a:lvl1pPr>
          </a:lstStyle>
          <a:p>
            <a:r>
              <a:t>TITLE of PRESENTATION</a:t>
            </a:r>
          </a:p>
        </p:txBody>
      </p:sp>
      <p:sp>
        <p:nvSpPr>
          <p:cNvPr id="131" name="Person Namehere…"/>
          <p:cNvSpPr txBox="1"/>
          <p:nvPr/>
        </p:nvSpPr>
        <p:spPr>
          <a:xfrm>
            <a:off x="1312341" y="7022003"/>
            <a:ext cx="21784718" cy="1230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defRPr sz="3200" spc="-64">
                <a:solidFill>
                  <a:srgbClr val="4FE4E7"/>
                </a:solidFill>
                <a:latin typeface="Helvetica"/>
                <a:ea typeface="Helvetica"/>
                <a:cs typeface="Helvetica"/>
                <a:sym typeface="Helvetica"/>
              </a:defRPr>
            </a:pPr>
            <a:r>
              <a:rPr lang="en-US" dirty="0"/>
              <a:t>Speaker Name(s) Here</a:t>
            </a:r>
            <a:endParaRPr dirty="0"/>
          </a:p>
          <a:p>
            <a:pPr algn="l">
              <a:lnSpc>
                <a:spcPct val="120000"/>
              </a:lnSpc>
              <a:defRPr sz="3200" spc="-64">
                <a:solidFill>
                  <a:srgbClr val="4FE4E7"/>
                </a:solidFill>
                <a:latin typeface="Helvetica"/>
                <a:ea typeface="Helvetica"/>
                <a:cs typeface="Helvetica"/>
                <a:sym typeface="Helvetica"/>
              </a:defRPr>
            </a:pPr>
            <a:r>
              <a:rPr dirty="0"/>
              <a:t>08/26/20</a:t>
            </a:r>
            <a:r>
              <a:rPr lang="en-US" dirty="0"/>
              <a:t>20</a:t>
            </a:r>
            <a:endParaRPr dirty="0"/>
          </a:p>
        </p:txBody>
      </p:sp>
      <p:pic>
        <p:nvPicPr>
          <p:cNvPr id="132" name="Image" descr="Image"/>
          <p:cNvPicPr>
            <a:picLocks noChangeAspect="1"/>
          </p:cNvPicPr>
          <p:nvPr/>
        </p:nvPicPr>
        <p:blipFill>
          <a:blip r:embed="rId2"/>
          <a:stretch>
            <a:fillRect/>
          </a:stretch>
        </p:blipFill>
        <p:spPr>
          <a:xfrm>
            <a:off x="1241297" y="429050"/>
            <a:ext cx="1896277" cy="1855332"/>
          </a:xfrm>
          <a:prstGeom prst="rect">
            <a:avLst/>
          </a:prstGeom>
          <a:ln w="12700">
            <a:miter lim="400000"/>
          </a:ln>
        </p:spPr>
      </p:pic>
      <p:pic>
        <p:nvPicPr>
          <p:cNvPr id="133" name="Image" descr="Image"/>
          <p:cNvPicPr>
            <a:picLocks noChangeAspect="1"/>
          </p:cNvPicPr>
          <p:nvPr/>
        </p:nvPicPr>
        <p:blipFill>
          <a:blip r:embed="rId3"/>
          <a:stretch>
            <a:fillRect/>
          </a:stretch>
        </p:blipFill>
        <p:spPr>
          <a:xfrm>
            <a:off x="-562325" y="8182420"/>
            <a:ext cx="29292991" cy="553238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36" name="Image" descr="Image"/>
          <p:cNvPicPr>
            <a:picLocks noChangeAspect="1"/>
          </p:cNvPicPr>
          <p:nvPr/>
        </p:nvPicPr>
        <p:blipFill>
          <a:blip r:embed="rId3"/>
          <a:stretch>
            <a:fillRect/>
          </a:stretch>
        </p:blipFill>
        <p:spPr>
          <a:xfrm>
            <a:off x="21967697" y="429050"/>
            <a:ext cx="1896277" cy="1855332"/>
          </a:xfrm>
          <a:prstGeom prst="rect">
            <a:avLst/>
          </a:prstGeom>
          <a:ln w="12700">
            <a:miter lim="400000"/>
          </a:ln>
        </p:spPr>
      </p:pic>
      <p:sp>
        <p:nvSpPr>
          <p:cNvPr id="137"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spc="-72">
                <a:solidFill>
                  <a:srgbClr val="797979"/>
                </a:solidFill>
                <a:latin typeface="Helvetica"/>
                <a:ea typeface="Helvetica"/>
                <a:cs typeface="Helvetica"/>
                <a:sym typeface="Helvetica"/>
              </a:defRPr>
            </a:lvl1pPr>
          </a:lstStyle>
          <a:p>
            <a:r>
              <a:t>Lorem ipsum dolere sit met nonummy consecuter es quid. Lorem ipsum dolere sit met nonummy consecuter es quid. Lorem ipsum dolere sit met nonummy consecuter es quid. Lorem ipsum dolere sit met nonummy consecuter es quid.</a:t>
            </a:r>
          </a:p>
        </p:txBody>
      </p:sp>
      <p:sp>
        <p:nvSpPr>
          <p:cNvPr id="139"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42"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sp>
        <p:nvSpPr>
          <p:cNvPr id="143"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spc="-72">
                <a:solidFill>
                  <a:srgbClr val="FFFFFF"/>
                </a:solidFill>
                <a:latin typeface="Helvetica"/>
                <a:ea typeface="Helvetica"/>
                <a:cs typeface="Helvetica"/>
                <a:sym typeface="Helvetica"/>
              </a:defRPr>
            </a:lvl1pPr>
          </a:lstStyle>
          <a:p>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stretch>
            <a:fillRect/>
          </a:stretch>
        </p:blipFill>
        <p:spPr>
          <a:xfrm>
            <a:off x="21971674" y="429050"/>
            <a:ext cx="1892301" cy="1851439"/>
          </a:xfrm>
          <a:prstGeom prst="rect">
            <a:avLst/>
          </a:prstGeom>
          <a:ln w="12700">
            <a:miter lim="400000"/>
          </a:ln>
        </p:spPr>
      </p:pic>
      <p:sp>
        <p:nvSpPr>
          <p:cNvPr id="146"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49" name="Image" descr="Image"/>
          <p:cNvPicPr>
            <a:picLocks noChangeAspect="1"/>
          </p:cNvPicPr>
          <p:nvPr/>
        </p:nvPicPr>
        <p:blipFill>
          <a:blip r:embed="rId3"/>
          <a:stretch>
            <a:fillRect/>
          </a:stretch>
        </p:blipFill>
        <p:spPr>
          <a:xfrm>
            <a:off x="21967697" y="429050"/>
            <a:ext cx="1896277" cy="1855332"/>
          </a:xfrm>
          <a:prstGeom prst="rect">
            <a:avLst/>
          </a:prstGeom>
          <a:ln w="12700">
            <a:miter lim="400000"/>
          </a:ln>
        </p:spPr>
      </p:pic>
      <p:sp>
        <p:nvSpPr>
          <p:cNvPr id="150"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228600" indent="-228600" algn="l">
              <a:spcBef>
                <a:spcPts val="2000"/>
              </a:spcBef>
              <a:buClr>
                <a:srgbClr val="797979"/>
              </a:buClr>
              <a:buSzPct val="100000"/>
              <a:buChar char="-"/>
              <a:defRPr sz="3600" spc="-72">
                <a:solidFill>
                  <a:srgbClr val="797979"/>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z="3600" spc="-72">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z="3600" spc="-72">
                <a:solidFill>
                  <a:srgbClr val="797979"/>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z="3600" spc="-72">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p:txBody>
      </p:sp>
      <p:sp>
        <p:nvSpPr>
          <p:cNvPr id="151"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r>
              <a:t>Headline Text</a:t>
            </a:r>
          </a:p>
        </p:txBody>
      </p:sp>
      <p:sp>
        <p:nvSpPr>
          <p:cNvPr id="152"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55"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56" name="Image" descr="Image"/>
          <p:cNvPicPr>
            <a:picLocks noChangeAspect="1"/>
          </p:cNvPicPr>
          <p:nvPr/>
        </p:nvPicPr>
        <p:blipFill>
          <a:blip r:embed="rId3"/>
          <a:stretch>
            <a:fillRect/>
          </a:stretch>
        </p:blipFill>
        <p:spPr>
          <a:xfrm>
            <a:off x="21971674" y="429050"/>
            <a:ext cx="1892301" cy="1851439"/>
          </a:xfrm>
          <a:prstGeom prst="rect">
            <a:avLst/>
          </a:prstGeom>
          <a:ln w="12700">
            <a:miter lim="400000"/>
          </a:ln>
        </p:spPr>
      </p:pic>
      <p:sp>
        <p:nvSpPr>
          <p:cNvPr id="157"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228600" indent="-228600" algn="l">
              <a:spcBef>
                <a:spcPts val="2000"/>
              </a:spcBef>
              <a:buClr>
                <a:srgbClr val="797979"/>
              </a:buClr>
              <a:buSzPct val="100000"/>
              <a:buChar char="-"/>
              <a:defRPr sz="3600" spc="-72">
                <a:solidFill>
                  <a:srgbClr val="FFFFFF"/>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z="3600" spc="-72">
                <a:solidFill>
                  <a:srgbClr val="FFFFFF"/>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z="3600" spc="-72">
                <a:solidFill>
                  <a:srgbClr val="FFFFFF"/>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z="3600" spc="-72">
                <a:solidFill>
                  <a:srgbClr val="FFFFFF"/>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p:txBody>
      </p:sp>
      <p:sp>
        <p:nvSpPr>
          <p:cNvPr id="158"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r>
              <a:t>Headline Text</a:t>
            </a:r>
          </a:p>
        </p:txBody>
      </p:sp>
      <p:sp>
        <p:nvSpPr>
          <p:cNvPr id="159"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62" name="Image" descr="Image"/>
          <p:cNvPicPr>
            <a:picLocks noChangeAspect="1"/>
          </p:cNvPicPr>
          <p:nvPr/>
        </p:nvPicPr>
        <p:blipFill>
          <a:blip r:embed="rId3"/>
          <a:stretch>
            <a:fillRect/>
          </a:stretch>
        </p:blipFill>
        <p:spPr>
          <a:xfrm>
            <a:off x="21967697" y="429050"/>
            <a:ext cx="1896277" cy="1855332"/>
          </a:xfrm>
          <a:prstGeom prst="rect">
            <a:avLst/>
          </a:prstGeom>
          <a:ln w="12700">
            <a:miter lim="400000"/>
          </a:ln>
        </p:spPr>
      </p:pic>
      <p:sp>
        <p:nvSpPr>
          <p:cNvPr id="163"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283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spc="-72">
                <a:solidFill>
                  <a:srgbClr val="797979"/>
                </a:solidFill>
                <a:latin typeface="Helvetica"/>
                <a:ea typeface="Helvetica"/>
                <a:cs typeface="Helvetica"/>
                <a:sym typeface="Helvetica"/>
              </a:defRPr>
            </a:lvl1pPr>
          </a:lstStyle>
          <a:p>
            <a:r>
              <a:t>Lorem ipsum dolere sit met nonummy consecuter es quid. Lorem ipsum dolere sit met nonummy consecuter es quid. Lorem ipsum dolere sit met nonummy consecuter es quid. Lorem ipsum dolere sit met nonummy consecuter es quid.</a:t>
            </a:r>
          </a:p>
        </p:txBody>
      </p:sp>
      <p:pic>
        <p:nvPicPr>
          <p:cNvPr id="164" name="Screen Shot 2016-07-27 at 10.45.56 PM.png" descr="Screen Shot 2016-07-27 at 10.45.56 PM.png"/>
          <p:cNvPicPr>
            <a:picLocks noChangeAspect="1"/>
          </p:cNvPicPr>
          <p:nvPr/>
        </p:nvPicPr>
        <p:blipFill>
          <a:blip r:embed="rId4"/>
          <a:srcRect l="34701" r="129"/>
          <a:stretch>
            <a:fillRect/>
          </a:stretch>
        </p:blipFill>
        <p:spPr>
          <a:xfrm>
            <a:off x="1279128" y="3194050"/>
            <a:ext cx="10490049" cy="6219239"/>
          </a:xfrm>
          <a:prstGeom prst="rect">
            <a:avLst/>
          </a:prstGeom>
          <a:ln w="12700">
            <a:miter lim="400000"/>
          </a:ln>
        </p:spPr>
      </p:pic>
      <p:sp>
        <p:nvSpPr>
          <p:cNvPr id="165" name="Headline Text"/>
          <p:cNvSpPr txBox="1"/>
          <p:nvPr/>
        </p:nvSpPr>
        <p:spPr>
          <a:xfrm>
            <a:off x="12399441" y="2997199"/>
            <a:ext cx="10490053"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r>
              <a:t>Headline Text</a:t>
            </a:r>
          </a:p>
        </p:txBody>
      </p:sp>
      <p:sp>
        <p:nvSpPr>
          <p:cNvPr id="166"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89"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sp>
        <p:nvSpPr>
          <p:cNvPr id="190" name="DIVERSITY, EQUITY, INCLUSION &amp; ACCESSIBILITY"/>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r>
              <a:t>DIVERSITY, EQUITY, INCLUSION &amp; ACCESSIBILITY</a:t>
            </a:r>
          </a:p>
        </p:txBody>
      </p:sp>
      <p:pic>
        <p:nvPicPr>
          <p:cNvPr id="191" name="Image" descr="Image"/>
          <p:cNvPicPr>
            <a:picLocks noChangeAspect="1"/>
          </p:cNvPicPr>
          <p:nvPr/>
        </p:nvPicPr>
        <p:blipFill>
          <a:blip r:embed="rId3"/>
          <a:stretch>
            <a:fillRect/>
          </a:stretch>
        </p:blipFill>
        <p:spPr>
          <a:xfrm>
            <a:off x="21971674" y="429050"/>
            <a:ext cx="1892301" cy="1851439"/>
          </a:xfrm>
          <a:prstGeom prst="rect">
            <a:avLst/>
          </a:prstGeom>
          <a:ln w="12700">
            <a:miter lim="400000"/>
          </a:ln>
        </p:spPr>
      </p:pic>
      <p:sp>
        <p:nvSpPr>
          <p:cNvPr id="192" name="At Denver Startup Week we strive to make all of our sessions a space where attendees can connect, learn, and grow — regardless of gender identity, gender expression, race, ability, sexual orientation, and the combination of those identities.…"/>
          <p:cNvSpPr txBox="1"/>
          <p:nvPr/>
        </p:nvSpPr>
        <p:spPr>
          <a:xfrm>
            <a:off x="1286941" y="4573618"/>
            <a:ext cx="21784718" cy="447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3600" spc="-72">
                <a:solidFill>
                  <a:srgbClr val="FFFFFF"/>
                </a:solidFill>
                <a:latin typeface="Helvetica"/>
                <a:ea typeface="Helvetica"/>
                <a:cs typeface="Helvetica"/>
                <a:sym typeface="Helvetica"/>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z="3600" spc="-72">
                <a:solidFill>
                  <a:srgbClr val="FFFFFF"/>
                </a:solidFill>
                <a:latin typeface="Helvetica"/>
                <a:ea typeface="Helvetica"/>
                <a:cs typeface="Helvetica"/>
                <a:sym typeface="Helvetica"/>
              </a:defRPr>
            </a:pPr>
            <a:endParaRPr/>
          </a:p>
          <a:p>
            <a:pPr algn="l">
              <a:defRPr sz="3600" spc="-72">
                <a:solidFill>
                  <a:srgbClr val="FFFFFF"/>
                </a:solidFill>
                <a:latin typeface="Helvetica"/>
                <a:ea typeface="Helvetica"/>
                <a:cs typeface="Helvetica"/>
                <a:sym typeface="Helvetica"/>
              </a:defRPr>
            </a:pPr>
            <a:r>
              <a:t>As you leave today and throughout the week, introduce yourself to someone who doesn’t look like you or who may identify differently than you.</a:t>
            </a:r>
          </a:p>
          <a:p>
            <a:pPr algn="l">
              <a:defRPr sz="3600" spc="-72">
                <a:solidFill>
                  <a:srgbClr val="FFFFFF"/>
                </a:solidFill>
                <a:latin typeface="Helvetica"/>
                <a:ea typeface="Helvetica"/>
                <a:cs typeface="Helvetica"/>
                <a:sym typeface="Helvetica"/>
              </a:defRPr>
            </a:pPr>
            <a:endParaRPr/>
          </a:p>
        </p:txBody>
      </p:sp>
      <p:sp>
        <p:nvSpPr>
          <p:cNvPr id="193"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r>
              <a:t>#DENStartupWeek</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120" name="Image" descr="Image"/>
          <p:cNvPicPr>
            <a:picLocks noChangeAspect="1"/>
          </p:cNvPicPr>
          <p:nvPr/>
        </p:nvPicPr>
        <p:blipFill>
          <a:blip r:embed="rId2"/>
          <a:stretch>
            <a:fillRect/>
          </a:stretch>
        </p:blipFill>
        <p:spPr>
          <a:xfrm>
            <a:off x="1432305" y="1307175"/>
            <a:ext cx="6493828" cy="4819305"/>
          </a:xfrm>
          <a:prstGeom prst="rect">
            <a:avLst/>
          </a:prstGeom>
          <a:ln w="12700">
            <a:miter lim="400000"/>
          </a:ln>
        </p:spPr>
      </p:pic>
      <p:sp>
        <p:nvSpPr>
          <p:cNvPr id="121" name="SEP 16-20, 2019"/>
          <p:cNvSpPr txBox="1"/>
          <p:nvPr/>
        </p:nvSpPr>
        <p:spPr>
          <a:xfrm>
            <a:off x="1302017" y="9562587"/>
            <a:ext cx="4941571"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FFFFFF"/>
                </a:solidFill>
                <a:latin typeface="Montserrat Light"/>
                <a:ea typeface="Montserrat Light"/>
                <a:cs typeface="Montserrat Light"/>
                <a:sym typeface="Montserrat Light"/>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5000" b="0" i="0" u="none" strike="noStrike" kern="0" cap="none" spc="0" normalizeH="0" baseline="0" noProof="0" dirty="0">
                <a:ln>
                  <a:noFill/>
                </a:ln>
                <a:solidFill>
                  <a:srgbClr val="FFFFFF"/>
                </a:solidFill>
                <a:effectLst/>
                <a:uLnTx/>
                <a:uFillTx/>
                <a:latin typeface="Montserrat Light"/>
                <a:sym typeface="Montserrat Light"/>
              </a:rPr>
              <a:t>SEP 16-20, 2019</a:t>
            </a:r>
          </a:p>
        </p:txBody>
      </p:sp>
      <p:sp>
        <p:nvSpPr>
          <p:cNvPr id="122" name="DenverStartupWeek.org">
            <a:hlinkClick r:id="rId3"/>
          </p:cNvPr>
          <p:cNvSpPr txBox="1"/>
          <p:nvPr/>
        </p:nvSpPr>
        <p:spPr>
          <a:xfrm>
            <a:off x="1302017" y="10457937"/>
            <a:ext cx="4227526"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a:ln>
                  <a:noFill/>
                </a:ln>
                <a:solidFill>
                  <a:srgbClr val="4FE4E7"/>
                </a:solidFill>
                <a:effectLst/>
                <a:uLnTx/>
                <a:uFillTx/>
                <a:latin typeface="Montserrat Light"/>
                <a:sym typeface="Montserrat Light"/>
              </a:rPr>
              <a:t>DenverStartupWeek.org</a:t>
            </a:r>
          </a:p>
        </p:txBody>
      </p:sp>
      <p:sp>
        <p:nvSpPr>
          <p:cNvPr id="123" name="#DENStartupWeek"/>
          <p:cNvSpPr txBox="1"/>
          <p:nvPr/>
        </p:nvSpPr>
        <p:spPr>
          <a:xfrm>
            <a:off x="1302017" y="10940537"/>
            <a:ext cx="3410358"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a:ln>
                  <a:noFill/>
                </a:ln>
                <a:solidFill>
                  <a:srgbClr val="4FE4E7"/>
                </a:solidFill>
                <a:effectLst/>
                <a:uLnTx/>
                <a:uFillTx/>
                <a:latin typeface="Montserrat Light"/>
                <a:sym typeface="Montserrat Light"/>
              </a:rPr>
              <a:t>#DENStartupWeek</a:t>
            </a:r>
          </a:p>
        </p:txBody>
      </p:sp>
      <p:pic>
        <p:nvPicPr>
          <p:cNvPr id="124" name="Image" descr="Image">
            <a:hlinkClick r:id="rId4"/>
          </p:cNvPr>
          <p:cNvPicPr>
            <a:picLocks noChangeAspect="1"/>
          </p:cNvPicPr>
          <p:nvPr/>
        </p:nvPicPr>
        <p:blipFill>
          <a:blip r:embed="rId5"/>
          <a:stretch>
            <a:fillRect/>
          </a:stretch>
        </p:blipFill>
        <p:spPr>
          <a:xfrm>
            <a:off x="1365110" y="11759141"/>
            <a:ext cx="609601" cy="609592"/>
          </a:xfrm>
          <a:prstGeom prst="rect">
            <a:avLst/>
          </a:prstGeom>
          <a:ln w="12700">
            <a:miter lim="400000"/>
          </a:ln>
        </p:spPr>
      </p:pic>
      <p:pic>
        <p:nvPicPr>
          <p:cNvPr id="125" name="Image" descr="Image">
            <a:hlinkClick r:id="rId6"/>
          </p:cNvPr>
          <p:cNvPicPr>
            <a:picLocks noChangeAspect="1"/>
          </p:cNvPicPr>
          <p:nvPr/>
        </p:nvPicPr>
        <p:blipFill>
          <a:blip r:embed="rId7"/>
          <a:stretch>
            <a:fillRect/>
          </a:stretch>
        </p:blipFill>
        <p:spPr>
          <a:xfrm>
            <a:off x="2266708" y="11759141"/>
            <a:ext cx="609601" cy="609592"/>
          </a:xfrm>
          <a:prstGeom prst="rect">
            <a:avLst/>
          </a:prstGeom>
          <a:ln w="12700">
            <a:miter lim="400000"/>
          </a:ln>
        </p:spPr>
      </p:pic>
      <p:pic>
        <p:nvPicPr>
          <p:cNvPr id="126" name="Image" descr="Image">
            <a:hlinkClick r:id="rId8"/>
          </p:cNvPr>
          <p:cNvPicPr>
            <a:picLocks noChangeAspect="1"/>
          </p:cNvPicPr>
          <p:nvPr/>
        </p:nvPicPr>
        <p:blipFill>
          <a:blip r:embed="rId9"/>
          <a:stretch>
            <a:fillRect/>
          </a:stretch>
        </p:blipFill>
        <p:spPr>
          <a:xfrm>
            <a:off x="3168306" y="11759141"/>
            <a:ext cx="609601" cy="609601"/>
          </a:xfrm>
          <a:prstGeom prst="rect">
            <a:avLst/>
          </a:prstGeom>
          <a:ln w="12700">
            <a:miter lim="400000"/>
          </a:ln>
        </p:spPr>
      </p:pic>
      <p:pic>
        <p:nvPicPr>
          <p:cNvPr id="127" name="Image" descr="Image">
            <a:hlinkClick r:id="rId10"/>
          </p:cNvPr>
          <p:cNvPicPr>
            <a:picLocks noChangeAspect="1"/>
          </p:cNvPicPr>
          <p:nvPr/>
        </p:nvPicPr>
        <p:blipFill>
          <a:blip r:embed="rId11"/>
          <a:stretch>
            <a:fillRect/>
          </a:stretch>
        </p:blipFill>
        <p:spPr>
          <a:xfrm>
            <a:off x="4069903" y="11759145"/>
            <a:ext cx="609601" cy="609583"/>
          </a:xfrm>
          <a:prstGeom prst="rect">
            <a:avLst/>
          </a:prstGeom>
          <a:ln w="12700">
            <a:miter lim="400000"/>
          </a:ln>
        </p:spPr>
      </p:pic>
      <p:sp>
        <p:nvSpPr>
          <p:cNvPr id="11" name="TITLE of PRESENTATION">
            <a:extLst>
              <a:ext uri="{FF2B5EF4-FFF2-40B4-BE49-F238E27FC236}">
                <a16:creationId xmlns:a16="http://schemas.microsoft.com/office/drawing/2014/main" id="{19626E6B-5032-446D-8417-65E3FA839BC5}"/>
              </a:ext>
            </a:extLst>
          </p:cNvPr>
          <p:cNvSpPr txBox="1"/>
          <p:nvPr/>
        </p:nvSpPr>
        <p:spPr>
          <a:xfrm>
            <a:off x="3545121" y="7044652"/>
            <a:ext cx="17293757"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000" cap="all">
                <a:solidFill>
                  <a:srgbClr val="265A69"/>
                </a:solidFill>
                <a:latin typeface="Montserrat Black"/>
                <a:ea typeface="Montserrat Black"/>
                <a:cs typeface="Montserrat Black"/>
                <a:sym typeface="Montserrat Black"/>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800" b="1" i="0" u="none" strike="noStrike" kern="0" cap="all" spc="0" normalizeH="0" baseline="0" noProof="0" dirty="0">
                <a:ln>
                  <a:noFill/>
                </a:ln>
                <a:solidFill>
                  <a:srgbClr val="FFFFFF"/>
                </a:solidFill>
                <a:effectLst/>
                <a:uLnTx/>
                <a:uFillTx/>
                <a:latin typeface="Montserrat Black"/>
                <a:sym typeface="Montserrat Black"/>
              </a:rPr>
              <a:t>2019 </a:t>
            </a:r>
            <a:r>
              <a:rPr kumimoji="0" lang="en-US" sz="8800" b="0" i="0" u="none" strike="noStrike" kern="0" cap="all" spc="0" normalizeH="0" baseline="0" noProof="0" dirty="0">
                <a:ln>
                  <a:noFill/>
                </a:ln>
                <a:solidFill>
                  <a:srgbClr val="FFFFFF"/>
                </a:solidFill>
                <a:effectLst/>
                <a:uLnTx/>
                <a:uFillTx/>
                <a:latin typeface="Montserrat Black"/>
                <a:sym typeface="Montserrat Black"/>
              </a:rPr>
              <a:t>Recap presentation</a:t>
            </a:r>
            <a:endParaRPr kumimoji="0" sz="8800" b="0" i="0" u="none" strike="noStrike" kern="0" cap="all" spc="0" normalizeH="0" baseline="0" noProof="0" dirty="0">
              <a:ln>
                <a:noFill/>
              </a:ln>
              <a:solidFill>
                <a:srgbClr val="FFFFFF"/>
              </a:solidFill>
              <a:effectLst/>
              <a:uLnTx/>
              <a:uFillTx/>
              <a:latin typeface="Montserrat Black"/>
              <a:sym typeface="Montserrat Black"/>
            </a:endParaRPr>
          </a:p>
        </p:txBody>
      </p:sp>
      <p:pic>
        <p:nvPicPr>
          <p:cNvPr id="12" name="Picture 11">
            <a:extLst>
              <a:ext uri="{FF2B5EF4-FFF2-40B4-BE49-F238E27FC236}">
                <a16:creationId xmlns:a16="http://schemas.microsoft.com/office/drawing/2014/main" id="{329F5AC7-D121-4CC6-9594-0C5E876251C7}"/>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r="10327"/>
          <a:stretch/>
        </p:blipFill>
        <p:spPr>
          <a:xfrm>
            <a:off x="5891062" y="9831887"/>
            <a:ext cx="18508980" cy="3900155"/>
          </a:xfrm>
          <a:prstGeom prst="rect">
            <a:avLst/>
          </a:prstGeom>
        </p:spPr>
      </p:pic>
      <p:pic>
        <p:nvPicPr>
          <p:cNvPr id="13" name="Picture 12" descr="A close up of a sign&#10;&#10;Description automatically generated">
            <a:extLst>
              <a:ext uri="{FF2B5EF4-FFF2-40B4-BE49-F238E27FC236}">
                <a16:creationId xmlns:a16="http://schemas.microsoft.com/office/drawing/2014/main" id="{11C585D2-3594-4F87-BE0A-73133B1334B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TotalTime>
  <Words>390</Words>
  <Application>Microsoft Office PowerPoint</Application>
  <PresentationFormat>Custom</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Helvetica</vt:lpstr>
      <vt:lpstr>Helvetica Light</vt:lpstr>
      <vt:lpstr>Helvetica Neue</vt:lpstr>
      <vt:lpstr>Montserrat Black</vt:lpstr>
      <vt:lpstr>Montserrat Light</vt:lpstr>
      <vt:lpstr>White</vt:lpstr>
      <vt:lpstr>1_White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Barton</dc:creator>
  <cp:lastModifiedBy>Kate Barton</cp:lastModifiedBy>
  <cp:revision>4</cp:revision>
  <dcterms:modified xsi:type="dcterms:W3CDTF">2020-09-01T22:54:03Z</dcterms:modified>
</cp:coreProperties>
</file>