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2" r:id="rId9"/>
    <p:sldId id="265" r:id="rId10"/>
    <p:sldId id="26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E4E7"/>
    <a:srgbClr val="012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Title Text</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85979432"/>
      </p:ext>
    </p:extLst>
  </p:cSld>
  <p:clrMapOvr>
    <a:masterClrMapping/>
  </p:clrMapOvr>
  <p:transition spd="med" advClick="0" advTm="2000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9022140"/>
      </p:ext>
    </p:extLst>
  </p:cSld>
  <p:clrMapOvr>
    <a:masterClrMapping/>
  </p:clrMapOvr>
  <p:transition spd="med" advClick="0" advTm="2000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8842989"/>
      </p:ext>
    </p:extLst>
  </p:cSld>
  <p:clrMapOvr>
    <a:masterClrMapping/>
  </p:clrMapOvr>
  <p:transition spd="med" advClick="0" advTm="20000"/>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7095676"/>
      </p:ext>
    </p:extLst>
  </p:cSld>
  <p:clrMapOvr>
    <a:masterClrMapping/>
  </p:clrMapOvr>
  <p:transition spd="med" advClick="0" advTm="2000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5684496"/>
      </p:ext>
    </p:extLst>
  </p:cSld>
  <p:clrMapOvr>
    <a:masterClrMapping/>
  </p:clrMapOvr>
  <p:transition spd="med" advClick="0" advTm="2000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3037260"/>
      </p:ext>
    </p:extLst>
  </p:cSld>
  <p:clrMapOvr>
    <a:masterClrMapping/>
  </p:clrMapOvr>
  <p:transition spd="med" advClick="0" advTm="20000"/>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04437306"/>
      </p:ext>
    </p:extLst>
  </p:cSld>
  <p:clrMapOvr>
    <a:masterClrMapping/>
  </p:clrMapOvr>
  <p:transition spd="med" advClick="0"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1486815"/>
      </p:ext>
    </p:extLst>
  </p:cSld>
  <p:clrMapOvr>
    <a:masterClrMapping/>
  </p:clrMapOvr>
  <p:transition spd="med" advClick="0" advTm="2000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1"/>
            <a:ext cx="5798088" cy="8450317"/>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6195304" y="1"/>
            <a:ext cx="5798088" cy="8450317"/>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2390607" y="1"/>
            <a:ext cx="5798088" cy="8450317"/>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27"/>
          </p:nvPr>
        </p:nvSpPr>
        <p:spPr>
          <a:xfrm>
            <a:off x="18585911" y="1"/>
            <a:ext cx="5798088" cy="8450317"/>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28"/>
          </p:nvPr>
        </p:nvSpPr>
        <p:spPr>
          <a:xfrm>
            <a:off x="-1" y="8924335"/>
            <a:ext cx="11993393" cy="4791666"/>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9"/>
          </p:nvPr>
        </p:nvSpPr>
        <p:spPr>
          <a:xfrm>
            <a:off x="12390607" y="8924334"/>
            <a:ext cx="11993393" cy="479166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3059395285"/>
      </p:ext>
    </p:extLst>
  </p:cSld>
  <p:clrMapOvr>
    <a:masterClrMapping/>
  </p:clrMapOvr>
  <p:transition spd="med" advClick="0" advTm="20000"/>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1941192" y="13081000"/>
            <a:ext cx="488916" cy="471924"/>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817845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extLst>
      <p:ext uri="{BB962C8B-B14F-4D97-AF65-F5344CB8AC3E}">
        <p14:creationId xmlns:p14="http://schemas.microsoft.com/office/powerpoint/2010/main" val="21066535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med" advClick="0" advTm="2000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company/denver-startup-week/" TargetMode="External"/><Relationship Id="rId13" Type="http://schemas.microsoft.com/office/2007/relationships/hdphoto" Target="../media/hdphoto1.wdp"/><Relationship Id="rId3" Type="http://schemas.openxmlformats.org/officeDocument/2006/relationships/hyperlink" Target="https://www.denverstartupweek.org/"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1.jpg"/><Relationship Id="rId1" Type="http://schemas.openxmlformats.org/officeDocument/2006/relationships/slideLayout" Target="../slideLayouts/slideLayout12.xml"/><Relationship Id="rId6" Type="http://schemas.openxmlformats.org/officeDocument/2006/relationships/hyperlink" Target="https://www.facebook.com/DenverStartupWeek"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0.jpeg"/><Relationship Id="rId10" Type="http://schemas.openxmlformats.org/officeDocument/2006/relationships/hyperlink" Target="https://www.youtube.com/c/denverstartupweek" TargetMode="External"/><Relationship Id="rId4" Type="http://schemas.openxmlformats.org/officeDocument/2006/relationships/hyperlink" Target="https://twitter.com/denstartupweek" TargetMode="External"/><Relationship Id="rId9" Type="http://schemas.openxmlformats.org/officeDocument/2006/relationships/image" Target="../media/image6.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www.linkedin.com/company/denver-startup-week/" TargetMode="External"/><Relationship Id="rId13" Type="http://schemas.openxmlformats.org/officeDocument/2006/relationships/image" Target="../media/image17.png"/><Relationship Id="rId3" Type="http://schemas.openxmlformats.org/officeDocument/2006/relationships/hyperlink" Target="https://www.denverstartupweek.org/" TargetMode="External"/><Relationship Id="rId7" Type="http://schemas.openxmlformats.org/officeDocument/2006/relationships/image" Target="../media/image5.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2.xml"/><Relationship Id="rId6" Type="http://schemas.openxmlformats.org/officeDocument/2006/relationships/hyperlink" Target="https://www.facebook.com/DenverStartupWeek"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youtube.com/c/denverstartupweek" TargetMode="External"/><Relationship Id="rId4" Type="http://schemas.openxmlformats.org/officeDocument/2006/relationships/hyperlink" Target="https://twitter.com/denstartupweek"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25400" y="0"/>
            <a:ext cx="24434800" cy="13818064"/>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20" name="Image" descr="Image"/>
          <p:cNvPicPr>
            <a:picLocks noChangeAspect="1"/>
          </p:cNvPicPr>
          <p:nvPr/>
        </p:nvPicPr>
        <p:blipFill>
          <a:blip r:embed="rId2"/>
          <a:stretch>
            <a:fillRect/>
          </a:stretch>
        </p:blipFill>
        <p:spPr>
          <a:xfrm>
            <a:off x="1257807" y="1791667"/>
            <a:ext cx="6560140" cy="4868517"/>
          </a:xfrm>
          <a:prstGeom prst="rect">
            <a:avLst/>
          </a:prstGeom>
          <a:ln w="12700">
            <a:miter lim="400000"/>
          </a:ln>
        </p:spPr>
      </p:pic>
      <p:grpSp>
        <p:nvGrpSpPr>
          <p:cNvPr id="15" name="Group 14">
            <a:extLst>
              <a:ext uri="{FF2B5EF4-FFF2-40B4-BE49-F238E27FC236}">
                <a16:creationId xmlns:a16="http://schemas.microsoft.com/office/drawing/2014/main" id="{4A6FDA00-21A8-46CA-AB59-A2AA781C8DE1}"/>
              </a:ext>
            </a:extLst>
          </p:cNvPr>
          <p:cNvGrpSpPr/>
          <p:nvPr/>
        </p:nvGrpSpPr>
        <p:grpSpPr>
          <a:xfrm>
            <a:off x="1365250" y="7853348"/>
            <a:ext cx="4926029" cy="2684480"/>
            <a:chOff x="1302017" y="8400587"/>
            <a:chExt cx="4926029" cy="2684480"/>
          </a:xfrm>
        </p:grpSpPr>
        <p:sp>
          <p:nvSpPr>
            <p:cNvPr id="121" name="SEP 16-20, 2019"/>
            <p:cNvSpPr txBox="1"/>
            <p:nvPr/>
          </p:nvSpPr>
          <p:spPr>
            <a:xfrm>
              <a:off x="1302017" y="8400587"/>
              <a:ext cx="4926029"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FFFFFF"/>
                  </a:solidFill>
                  <a:latin typeface="Montserrat Light"/>
                  <a:ea typeface="Montserrat Light"/>
                  <a:cs typeface="Montserrat Light"/>
                  <a:sym typeface="Montserrat Light"/>
                </a:defRPr>
              </a:lvl1pPr>
            </a:lstStyle>
            <a:p>
              <a:r>
                <a:rPr dirty="0"/>
                <a:t>SEP </a:t>
              </a:r>
              <a:r>
                <a:rPr lang="en-US" dirty="0"/>
                <a:t>14-18</a:t>
              </a:r>
              <a:r>
                <a:rPr dirty="0"/>
                <a:t>, </a:t>
              </a:r>
              <a:r>
                <a:rPr lang="en-US" dirty="0"/>
                <a:t>2020</a:t>
              </a:r>
              <a:endParaRPr dirty="0"/>
            </a:p>
          </p:txBody>
        </p:sp>
        <p:sp>
          <p:nvSpPr>
            <p:cNvPr id="122" name="DenverStartupWeek.org">
              <a:hlinkClick r:id="rId3"/>
            </p:cNvPr>
            <p:cNvSpPr txBox="1"/>
            <p:nvPr/>
          </p:nvSpPr>
          <p:spPr>
            <a:xfrm>
              <a:off x="1302017" y="9293804"/>
              <a:ext cx="4227526"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rPr dirty="0"/>
                <a:t>DenverStartupWeek.org</a:t>
              </a:r>
            </a:p>
          </p:txBody>
        </p:sp>
        <p:sp>
          <p:nvSpPr>
            <p:cNvPr id="123" name="#DENStartupWeek"/>
            <p:cNvSpPr txBox="1"/>
            <p:nvPr/>
          </p:nvSpPr>
          <p:spPr>
            <a:xfrm>
              <a:off x="1302017" y="9776404"/>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rPr dirty="0"/>
                <a:t>#</a:t>
              </a:r>
              <a:r>
                <a:rPr dirty="0" err="1"/>
                <a:t>DENStartupWeek</a:t>
              </a:r>
              <a:endParaRPr dirty="0"/>
            </a:p>
          </p:txBody>
        </p:sp>
        <p:pic>
          <p:nvPicPr>
            <p:cNvPr id="124" name="Image" descr="Image">
              <a:hlinkClick r:id="rId4"/>
            </p:cNvPr>
            <p:cNvPicPr>
              <a:picLocks noChangeAspect="1"/>
            </p:cNvPicPr>
            <p:nvPr/>
          </p:nvPicPr>
          <p:blipFill>
            <a:blip r:embed="rId5"/>
            <a:stretch>
              <a:fillRect/>
            </a:stretch>
          </p:blipFill>
          <p:spPr>
            <a:xfrm>
              <a:off x="1365110" y="10475466"/>
              <a:ext cx="609601" cy="609592"/>
            </a:xfrm>
            <a:prstGeom prst="rect">
              <a:avLst/>
            </a:prstGeom>
            <a:ln w="12700">
              <a:miter lim="400000"/>
            </a:ln>
          </p:spPr>
        </p:pic>
        <p:pic>
          <p:nvPicPr>
            <p:cNvPr id="125" name="Image" descr="Image">
              <a:hlinkClick r:id="rId6"/>
            </p:cNvPr>
            <p:cNvPicPr>
              <a:picLocks noChangeAspect="1"/>
            </p:cNvPicPr>
            <p:nvPr/>
          </p:nvPicPr>
          <p:blipFill>
            <a:blip r:embed="rId7"/>
            <a:stretch>
              <a:fillRect/>
            </a:stretch>
          </p:blipFill>
          <p:spPr>
            <a:xfrm>
              <a:off x="2266708" y="10475466"/>
              <a:ext cx="609601" cy="609592"/>
            </a:xfrm>
            <a:prstGeom prst="rect">
              <a:avLst/>
            </a:prstGeom>
            <a:ln w="12700">
              <a:miter lim="400000"/>
            </a:ln>
          </p:spPr>
        </p:pic>
        <p:pic>
          <p:nvPicPr>
            <p:cNvPr id="126" name="Image" descr="Image">
              <a:hlinkClick r:id="rId8"/>
            </p:cNvPr>
            <p:cNvPicPr>
              <a:picLocks noChangeAspect="1"/>
            </p:cNvPicPr>
            <p:nvPr/>
          </p:nvPicPr>
          <p:blipFill>
            <a:blip r:embed="rId9"/>
            <a:stretch>
              <a:fillRect/>
            </a:stretch>
          </p:blipFill>
          <p:spPr>
            <a:xfrm>
              <a:off x="3168306" y="10475466"/>
              <a:ext cx="609601" cy="609601"/>
            </a:xfrm>
            <a:prstGeom prst="rect">
              <a:avLst/>
            </a:prstGeom>
            <a:ln w="12700">
              <a:miter lim="400000"/>
            </a:ln>
          </p:spPr>
        </p:pic>
        <p:pic>
          <p:nvPicPr>
            <p:cNvPr id="127" name="Image" descr="Image">
              <a:hlinkClick r:id="rId10"/>
            </p:cNvPr>
            <p:cNvPicPr>
              <a:picLocks noChangeAspect="1"/>
            </p:cNvPicPr>
            <p:nvPr/>
          </p:nvPicPr>
          <p:blipFill>
            <a:blip r:embed="rId11"/>
            <a:stretch>
              <a:fillRect/>
            </a:stretch>
          </p:blipFill>
          <p:spPr>
            <a:xfrm>
              <a:off x="4069903" y="10475470"/>
              <a:ext cx="609601" cy="609583"/>
            </a:xfrm>
            <a:prstGeom prst="rect">
              <a:avLst/>
            </a:prstGeom>
            <a:ln w="12700">
              <a:miter lim="400000"/>
            </a:ln>
          </p:spPr>
        </p:pic>
      </p:grpSp>
      <p:sp>
        <p:nvSpPr>
          <p:cNvPr id="4" name="Rectangle 3">
            <a:extLst>
              <a:ext uri="{FF2B5EF4-FFF2-40B4-BE49-F238E27FC236}">
                <a16:creationId xmlns:a16="http://schemas.microsoft.com/office/drawing/2014/main" id="{83813FF4-5D60-4B8A-9EFE-884D53687B0C}"/>
              </a:ext>
            </a:extLst>
          </p:cNvPr>
          <p:cNvSpPr/>
          <p:nvPr/>
        </p:nvSpPr>
        <p:spPr>
          <a:xfrm>
            <a:off x="-703384" y="11730992"/>
            <a:ext cx="25112784" cy="2087071"/>
          </a:xfrm>
          <a:prstGeom prst="rect">
            <a:avLst/>
          </a:prstGeom>
          <a:solidFill>
            <a:schemeClr val="bg1"/>
          </a:solidFill>
          <a:ln w="12700" cap="flat">
            <a:solidFill>
              <a:schemeClr val="bg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Headline Text">
            <a:extLst>
              <a:ext uri="{FF2B5EF4-FFF2-40B4-BE49-F238E27FC236}">
                <a16:creationId xmlns:a16="http://schemas.microsoft.com/office/drawing/2014/main" id="{D7A08440-6814-401D-96E8-B86F134EAFF2}"/>
              </a:ext>
            </a:extLst>
          </p:cNvPr>
          <p:cNvSpPr txBox="1"/>
          <p:nvPr/>
        </p:nvSpPr>
        <p:spPr>
          <a:xfrm>
            <a:off x="497719" y="12463817"/>
            <a:ext cx="5707387"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r>
              <a:rPr lang="en-US" sz="3600" dirty="0">
                <a:latin typeface="Montserrat Light" panose="00000400000000000000" pitchFamily="50" charset="0"/>
              </a:rPr>
              <a:t>2020 TITLE SPONSORS</a:t>
            </a:r>
            <a:endParaRPr sz="3600" dirty="0">
              <a:latin typeface="Montserrat Light" panose="00000400000000000000" pitchFamily="50" charset="0"/>
            </a:endParaRPr>
          </a:p>
        </p:txBody>
      </p:sp>
      <p:pic>
        <p:nvPicPr>
          <p:cNvPr id="3" name="Picture 2" descr="A picture containing drawing&#10;&#10;Description automatically generated">
            <a:extLst>
              <a:ext uri="{FF2B5EF4-FFF2-40B4-BE49-F238E27FC236}">
                <a16:creationId xmlns:a16="http://schemas.microsoft.com/office/drawing/2014/main" id="{5BE504E5-1068-4A6A-B10B-652DBA6B7FB5}"/>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GlowEdges/>
                    </a14:imgEffect>
                  </a14:imgLayer>
                </a14:imgProps>
              </a:ext>
              <a:ext uri="{28A0092B-C50C-407E-A947-70E740481C1C}">
                <a14:useLocalDpi xmlns:a14="http://schemas.microsoft.com/office/drawing/2010/main" val="0"/>
              </a:ext>
            </a:extLst>
          </a:blip>
          <a:stretch>
            <a:fillRect/>
          </a:stretch>
        </p:blipFill>
        <p:spPr>
          <a:xfrm>
            <a:off x="16131686" y="12436238"/>
            <a:ext cx="4071531" cy="749161"/>
          </a:xfrm>
          <a:prstGeom prst="rect">
            <a:avLst/>
          </a:prstGeom>
        </p:spPr>
      </p:pic>
      <p:pic>
        <p:nvPicPr>
          <p:cNvPr id="8" name="Picture 7" descr="A close up of a logo&#10;&#10;Description automatically generated">
            <a:extLst>
              <a:ext uri="{FF2B5EF4-FFF2-40B4-BE49-F238E27FC236}">
                <a16:creationId xmlns:a16="http://schemas.microsoft.com/office/drawing/2014/main" id="{EC5F68CF-A666-4EE5-91CA-ABB00B41E5C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0887993" y="12110147"/>
            <a:ext cx="2696777" cy="1328759"/>
          </a:xfrm>
          <a:prstGeom prst="rect">
            <a:avLst/>
          </a:prstGeom>
        </p:spPr>
      </p:pic>
      <p:pic>
        <p:nvPicPr>
          <p:cNvPr id="10" name="Picture 9" descr="A close up of a logo&#10;&#10;Description automatically generated">
            <a:extLst>
              <a:ext uri="{FF2B5EF4-FFF2-40B4-BE49-F238E27FC236}">
                <a16:creationId xmlns:a16="http://schemas.microsoft.com/office/drawing/2014/main" id="{EF8E9BCF-6929-41D1-AF8B-189289A679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569101" y="12277464"/>
            <a:ext cx="2877809" cy="995722"/>
          </a:xfrm>
          <a:prstGeom prst="rect">
            <a:avLst/>
          </a:prstGeom>
        </p:spPr>
      </p:pic>
      <p:pic>
        <p:nvPicPr>
          <p:cNvPr id="14" name="Picture 13">
            <a:extLst>
              <a:ext uri="{FF2B5EF4-FFF2-40B4-BE49-F238E27FC236}">
                <a16:creationId xmlns:a16="http://schemas.microsoft.com/office/drawing/2014/main" id="{CCF66436-9438-44A1-A861-18F30B57646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24224" y="12576944"/>
            <a:ext cx="4968893" cy="467751"/>
          </a:xfrm>
          <a:prstGeom prst="rect">
            <a:avLst/>
          </a:prstGeom>
        </p:spPr>
      </p:pic>
      <p:cxnSp>
        <p:nvCxnSpPr>
          <p:cNvPr id="17" name="Straight Connector 16">
            <a:extLst>
              <a:ext uri="{FF2B5EF4-FFF2-40B4-BE49-F238E27FC236}">
                <a16:creationId xmlns:a16="http://schemas.microsoft.com/office/drawing/2014/main" id="{2E789DFD-0DFD-4A94-8442-AB0B857F12D0}"/>
              </a:ext>
            </a:extLst>
          </p:cNvPr>
          <p:cNvCxnSpPr/>
          <p:nvPr/>
        </p:nvCxnSpPr>
        <p:spPr>
          <a:xfrm>
            <a:off x="6418389" y="12276341"/>
            <a:ext cx="0" cy="1053659"/>
          </a:xfrm>
          <a:prstGeom prst="line">
            <a:avLst/>
          </a:prstGeom>
          <a:noFill/>
          <a:ln w="25400" cap="flat">
            <a:solidFill>
              <a:srgbClr val="4FE4E7"/>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endParaRPr/>
          </a:p>
        </p:txBody>
      </p:sp>
      <p:sp>
        <p:nvSpPr>
          <p:cNvPr id="130" name="TITLE of PRESENTATION"/>
          <p:cNvSpPr txBox="1"/>
          <p:nvPr/>
        </p:nvSpPr>
        <p:spPr>
          <a:xfrm>
            <a:off x="1286941" y="5502735"/>
            <a:ext cx="21784718" cy="1028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cap="all">
                <a:solidFill>
                  <a:srgbClr val="265A69"/>
                </a:solidFill>
                <a:latin typeface="Montserrat Black"/>
                <a:ea typeface="Montserrat Black"/>
                <a:cs typeface="Montserrat Black"/>
                <a:sym typeface="Montserrat Black"/>
              </a:defRPr>
            </a:lvl1pPr>
          </a:lstStyle>
          <a:p>
            <a:r>
              <a:t>TITLE of PRESENTATION</a:t>
            </a:r>
          </a:p>
        </p:txBody>
      </p:sp>
      <p:sp>
        <p:nvSpPr>
          <p:cNvPr id="131" name="Person Namehere…"/>
          <p:cNvSpPr txBox="1"/>
          <p:nvPr/>
        </p:nvSpPr>
        <p:spPr>
          <a:xfrm>
            <a:off x="1312341" y="7022003"/>
            <a:ext cx="21784718" cy="12331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defRPr sz="3200" spc="-64">
                <a:solidFill>
                  <a:srgbClr val="4FE4E7"/>
                </a:solidFill>
                <a:latin typeface="Montserrat Light"/>
                <a:ea typeface="Montserrat Light"/>
                <a:cs typeface="Montserrat Light"/>
                <a:sym typeface="Montserrat Light"/>
              </a:defRPr>
            </a:pPr>
            <a:r>
              <a:rPr dirty="0"/>
              <a:t>Person Name</a:t>
            </a:r>
            <a:r>
              <a:rPr lang="en-US" dirty="0"/>
              <a:t> </a:t>
            </a:r>
            <a:r>
              <a:rPr dirty="0"/>
              <a:t>here</a:t>
            </a:r>
          </a:p>
          <a:p>
            <a:pPr algn="l">
              <a:lnSpc>
                <a:spcPct val="120000"/>
              </a:lnSpc>
              <a:defRPr sz="3200" spc="-64">
                <a:solidFill>
                  <a:srgbClr val="4FE4E7"/>
                </a:solidFill>
                <a:latin typeface="Montserrat Light"/>
                <a:ea typeface="Montserrat Light"/>
                <a:cs typeface="Montserrat Light"/>
                <a:sym typeface="Montserrat Light"/>
              </a:defRPr>
            </a:pPr>
            <a:r>
              <a:rPr dirty="0"/>
              <a:t>08/26/20</a:t>
            </a:r>
            <a:r>
              <a:rPr lang="en-US" dirty="0"/>
              <a:t>20</a:t>
            </a:r>
            <a:endParaRPr dirty="0"/>
          </a:p>
        </p:txBody>
      </p:sp>
      <p:pic>
        <p:nvPicPr>
          <p:cNvPr id="132" name="Image" descr="Image"/>
          <p:cNvPicPr>
            <a:picLocks noChangeAspect="1"/>
          </p:cNvPicPr>
          <p:nvPr/>
        </p:nvPicPr>
        <p:blipFill>
          <a:blip r:embed="rId2"/>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stretch>
            <a:fillRect/>
          </a:stretch>
        </p:blipFill>
        <p:spPr>
          <a:xfrm>
            <a:off x="-562325" y="8182420"/>
            <a:ext cx="29292991" cy="553238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797979"/>
                </a:solidFill>
                <a:latin typeface="Montserrat Light"/>
                <a:ea typeface="Montserrat Light"/>
                <a:cs typeface="Montserrat Light"/>
                <a:sym typeface="Montserrat Light"/>
              </a:defRPr>
            </a:lvl1pPr>
          </a:lstStyle>
          <a:p>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42"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FFFFFF"/>
                </a:solidFill>
                <a:latin typeface="Montserrat Light"/>
                <a:ea typeface="Montserrat Light"/>
                <a:cs typeface="Montserrat Light"/>
                <a:sym typeface="Montserrat Light"/>
              </a:defRPr>
            </a:lvl1pPr>
          </a:lstStyle>
          <a:p>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228600" indent="-228600" algn="l">
              <a:spcBef>
                <a:spcPts val="2000"/>
              </a:spcBef>
              <a:buClr>
                <a:srgbClr val="797979"/>
              </a:buClr>
              <a:buSzPct val="100000"/>
              <a:buChar char="-"/>
              <a:defRPr sz="3600" spc="-72">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z="3600" spc="-72">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z="3600" spc="-72">
                <a:solidFill>
                  <a:srgbClr val="797979"/>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z="3600" spc="-72">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r>
              <a:t>Headline Text</a:t>
            </a:r>
          </a:p>
        </p:txBody>
      </p:sp>
      <p:sp>
        <p:nvSpPr>
          <p:cNvPr id="152"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55"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sp>
        <p:nvSpPr>
          <p:cNvPr id="156"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r>
              <a:rPr dirty="0"/>
              <a:t>Headline Text</a:t>
            </a:r>
          </a:p>
        </p:txBody>
      </p:sp>
      <p:pic>
        <p:nvPicPr>
          <p:cNvPr id="157"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58"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228600" indent="-228600" algn="l">
              <a:spcBef>
                <a:spcPts val="2000"/>
              </a:spcBef>
              <a:buClr>
                <a:srgbClr val="797979"/>
              </a:buClr>
              <a:buSzPct val="100000"/>
              <a:buChar char="-"/>
              <a:defRPr sz="3600" spc="-72">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z="3600" spc="-72">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z="3600" spc="-72">
                <a:solidFill>
                  <a:srgbClr val="FFFFFF"/>
                </a:solidFill>
                <a:latin typeface="Montserrat Light"/>
                <a:ea typeface="Montserrat Light"/>
                <a:cs typeface="Montserrat Light"/>
                <a:sym typeface="Montserrat Light"/>
              </a:defRPr>
            </a:pPr>
            <a:r>
              <a:t>Bullet ipsum dolor sit amet nonummy consecuter</a:t>
            </a:r>
          </a:p>
          <a:p>
            <a:pPr marL="228600" indent="-228600" algn="l">
              <a:spcBef>
                <a:spcPts val="2000"/>
              </a:spcBef>
              <a:buClr>
                <a:srgbClr val="797979"/>
              </a:buClr>
              <a:buSzPct val="100000"/>
              <a:buChar char="-"/>
              <a:defRPr sz="3600" spc="-72">
                <a:solidFill>
                  <a:srgbClr val="FFFFFF"/>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spc="-72">
                <a:solidFill>
                  <a:srgbClr val="797979"/>
                </a:solidFill>
                <a:latin typeface="Montserrat Light"/>
                <a:ea typeface="Montserrat Light"/>
                <a:cs typeface="Montserrat Light"/>
                <a:sym typeface="Montserrat Light"/>
              </a:defRPr>
            </a:lvl1pPr>
          </a:lstStyle>
          <a:p>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srcRect l="34701" r="129"/>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0850"/>
            <a:ext cx="10490053"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265A69"/>
                </a:solidFill>
                <a:latin typeface="Montserrat Black"/>
                <a:ea typeface="Montserrat Black"/>
                <a:cs typeface="Montserrat Black"/>
                <a:sym typeface="Montserrat Black"/>
              </a:defRPr>
            </a:lvl1pPr>
          </a:lstStyle>
          <a:p>
            <a:r>
              <a:t>Headline Text</a:t>
            </a:r>
          </a:p>
        </p:txBody>
      </p:sp>
      <p:sp>
        <p:nvSpPr>
          <p:cNvPr id="166"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endParaRPr/>
          </a:p>
        </p:txBody>
      </p:sp>
      <p:pic>
        <p:nvPicPr>
          <p:cNvPr id="189" name="Image" descr="Image"/>
          <p:cNvPicPr>
            <a:picLocks noChangeAspect="1"/>
          </p:cNvPicPr>
          <p:nvPr/>
        </p:nvPicPr>
        <p:blipFill>
          <a:blip r:embed="rId2"/>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cap="all">
                <a:solidFill>
                  <a:srgbClr val="4FE4E7"/>
                </a:solidFill>
                <a:latin typeface="Montserrat Black"/>
                <a:ea typeface="Montserrat Black"/>
                <a:cs typeface="Montserrat Black"/>
                <a:sym typeface="Montserrat Black"/>
              </a:defRPr>
            </a:lvl1pPr>
          </a:lstStyle>
          <a:p>
            <a:r>
              <a:t>DIVERSITY, EQUITY, INCLUSION &amp; ACCESSIBILITY</a:t>
            </a:r>
          </a:p>
        </p:txBody>
      </p:sp>
      <p:pic>
        <p:nvPicPr>
          <p:cNvPr id="191" name="Image" descr="Image"/>
          <p:cNvPicPr>
            <a:picLocks noChangeAspect="1"/>
          </p:cNvPicPr>
          <p:nvPr/>
        </p:nvPicPr>
        <p:blipFill>
          <a:blip r:embed="rId3"/>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57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3600" spc="-72">
                <a:solidFill>
                  <a:srgbClr val="FFFFFF"/>
                </a:solidFill>
                <a:latin typeface="Montserrat Light"/>
                <a:ea typeface="Montserrat Light"/>
                <a:cs typeface="Montserrat Light"/>
                <a:sym typeface="Montserrat Light"/>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z="3600" spc="-72">
                <a:solidFill>
                  <a:srgbClr val="FFFFFF"/>
                </a:solidFill>
                <a:latin typeface="Montserrat Light"/>
                <a:ea typeface="Montserrat Light"/>
                <a:cs typeface="Montserrat Light"/>
                <a:sym typeface="Montserrat Light"/>
              </a:defRPr>
            </a:pPr>
            <a:endParaRPr/>
          </a:p>
          <a:p>
            <a:pPr algn="l">
              <a:defRPr sz="3600" spc="-72">
                <a:solidFill>
                  <a:srgbClr val="FFFFFF"/>
                </a:solidFill>
                <a:latin typeface="Montserrat Light"/>
                <a:ea typeface="Montserrat Light"/>
                <a:cs typeface="Montserrat Light"/>
                <a:sym typeface="Montserrat Light"/>
              </a:defRPr>
            </a:pPr>
            <a:r>
              <a:t>As you leave today and throughout the week, introduce yourself to someone who doesn’t look like you or who may identify differently than you.</a:t>
            </a:r>
          </a:p>
          <a:p>
            <a:pPr algn="l">
              <a:defRPr sz="3600" spc="-72">
                <a:solidFill>
                  <a:srgbClr val="FFFFFF"/>
                </a:solidFill>
                <a:latin typeface="Montserrat Light"/>
                <a:ea typeface="Montserrat Light"/>
                <a:cs typeface="Montserrat Light"/>
                <a:sym typeface="Montserrat Light"/>
              </a:defRPr>
            </a:pPr>
            <a:endParaRPr/>
          </a:p>
        </p:txBody>
      </p:sp>
      <p:sp>
        <p:nvSpPr>
          <p:cNvPr id="193" name="#DENStartupWeek"/>
          <p:cNvSpPr txBox="1"/>
          <p:nvPr/>
        </p:nvSpPr>
        <p:spPr>
          <a:xfrm>
            <a:off x="1302017" y="12741926"/>
            <a:ext cx="3410358"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r>
              <a:t>#DENStartupWeek</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i="0" u="none" strike="noStrike" kern="0" cap="none" spc="0" normalizeH="0" baseline="0" noProof="0" dirty="0">
              <a:ln>
                <a:noFill/>
              </a:ln>
              <a:solidFill>
                <a:srgbClr val="FFFFFF"/>
              </a:solidFill>
              <a:effectLst/>
              <a:uLnTx/>
              <a:uFillTx/>
              <a:latin typeface="Helvetica Light"/>
              <a:sym typeface="Helvetica Light"/>
            </a:endParaRPr>
          </a:p>
        </p:txBody>
      </p:sp>
      <p:pic>
        <p:nvPicPr>
          <p:cNvPr id="120" name="Image" descr="Image"/>
          <p:cNvPicPr>
            <a:picLocks noChangeAspect="1"/>
          </p:cNvPicPr>
          <p:nvPr/>
        </p:nvPicPr>
        <p:blipFill>
          <a:blip r:embed="rId2"/>
          <a:stretch>
            <a:fillRect/>
          </a:stretch>
        </p:blipFill>
        <p:spPr>
          <a:xfrm>
            <a:off x="1432305" y="1307175"/>
            <a:ext cx="6493828" cy="4819305"/>
          </a:xfrm>
          <a:prstGeom prst="rect">
            <a:avLst/>
          </a:prstGeom>
          <a:ln w="12700">
            <a:miter lim="400000"/>
          </a:ln>
        </p:spPr>
      </p:pic>
      <p:sp>
        <p:nvSpPr>
          <p:cNvPr id="121" name="SEP 16-20, 2019"/>
          <p:cNvSpPr txBox="1"/>
          <p:nvPr/>
        </p:nvSpPr>
        <p:spPr>
          <a:xfrm>
            <a:off x="1302017" y="9562587"/>
            <a:ext cx="4941571" cy="876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FFFFFF"/>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5000" b="0" i="0" u="none" strike="noStrike" kern="0" cap="none" spc="0" normalizeH="0" baseline="0" noProof="0" dirty="0">
                <a:ln>
                  <a:noFill/>
                </a:ln>
                <a:solidFill>
                  <a:srgbClr val="FFFFFF"/>
                </a:solidFill>
                <a:effectLst/>
                <a:uLnTx/>
                <a:uFillTx/>
                <a:latin typeface="Montserrat Light"/>
                <a:sym typeface="Montserrat Light"/>
              </a:rPr>
              <a:t>SEP 16-20, 2019</a:t>
            </a:r>
          </a:p>
        </p:txBody>
      </p:sp>
      <p:sp>
        <p:nvSpPr>
          <p:cNvPr id="122" name="DenverStartupWeek.org">
            <a:hlinkClick r:id="rId3"/>
          </p:cNvPr>
          <p:cNvSpPr txBox="1"/>
          <p:nvPr/>
        </p:nvSpPr>
        <p:spPr>
          <a:xfrm>
            <a:off x="1302017" y="10457937"/>
            <a:ext cx="4227526"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a:ln>
                  <a:noFill/>
                </a:ln>
                <a:solidFill>
                  <a:srgbClr val="4FE4E7"/>
                </a:solidFill>
                <a:effectLst/>
                <a:uLnTx/>
                <a:uFillTx/>
                <a:latin typeface="Montserrat Light"/>
                <a:sym typeface="Montserrat Light"/>
              </a:rPr>
              <a:t>DenverStartupWeek.org</a:t>
            </a:r>
          </a:p>
        </p:txBody>
      </p:sp>
      <p:sp>
        <p:nvSpPr>
          <p:cNvPr id="123" name="#DENStartupWeek"/>
          <p:cNvSpPr txBox="1"/>
          <p:nvPr/>
        </p:nvSpPr>
        <p:spPr>
          <a:xfrm>
            <a:off x="1302017" y="10940537"/>
            <a:ext cx="3410358"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800">
                <a:solidFill>
                  <a:srgbClr val="4FE4E7"/>
                </a:solidFill>
                <a:latin typeface="Montserrat Light"/>
                <a:ea typeface="Montserrat Light"/>
                <a:cs typeface="Montserrat Light"/>
                <a:sym typeface="Montserrat Light"/>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sz="2800" b="0" i="0" u="none" strike="noStrike" kern="0" cap="none" spc="0" normalizeH="0" baseline="0" noProof="0">
                <a:ln>
                  <a:noFill/>
                </a:ln>
                <a:solidFill>
                  <a:srgbClr val="4FE4E7"/>
                </a:solidFill>
                <a:effectLst/>
                <a:uLnTx/>
                <a:uFillTx/>
                <a:latin typeface="Montserrat Light"/>
                <a:sym typeface="Montserrat Light"/>
              </a:rPr>
              <a:t>#DENStartupWeek</a:t>
            </a:r>
          </a:p>
        </p:txBody>
      </p:sp>
      <p:pic>
        <p:nvPicPr>
          <p:cNvPr id="124" name="Image" descr="Image">
            <a:hlinkClick r:id="rId4"/>
          </p:cNvPr>
          <p:cNvPicPr>
            <a:picLocks noChangeAspect="1"/>
          </p:cNvPicPr>
          <p:nvPr/>
        </p:nvPicPr>
        <p:blipFill>
          <a:blip r:embed="rId5"/>
          <a:stretch>
            <a:fillRect/>
          </a:stretch>
        </p:blipFill>
        <p:spPr>
          <a:xfrm>
            <a:off x="1365110" y="11759141"/>
            <a:ext cx="609601" cy="609592"/>
          </a:xfrm>
          <a:prstGeom prst="rect">
            <a:avLst/>
          </a:prstGeom>
          <a:ln w="12700">
            <a:miter lim="400000"/>
          </a:ln>
        </p:spPr>
      </p:pic>
      <p:pic>
        <p:nvPicPr>
          <p:cNvPr id="125" name="Image" descr="Image">
            <a:hlinkClick r:id="rId6"/>
          </p:cNvPr>
          <p:cNvPicPr>
            <a:picLocks noChangeAspect="1"/>
          </p:cNvPicPr>
          <p:nvPr/>
        </p:nvPicPr>
        <p:blipFill>
          <a:blip r:embed="rId7"/>
          <a:stretch>
            <a:fillRect/>
          </a:stretch>
        </p:blipFill>
        <p:spPr>
          <a:xfrm>
            <a:off x="2266708" y="11759141"/>
            <a:ext cx="609601" cy="609592"/>
          </a:xfrm>
          <a:prstGeom prst="rect">
            <a:avLst/>
          </a:prstGeom>
          <a:ln w="12700">
            <a:miter lim="400000"/>
          </a:ln>
        </p:spPr>
      </p:pic>
      <p:pic>
        <p:nvPicPr>
          <p:cNvPr id="126" name="Image" descr="Image">
            <a:hlinkClick r:id="rId8"/>
          </p:cNvPr>
          <p:cNvPicPr>
            <a:picLocks noChangeAspect="1"/>
          </p:cNvPicPr>
          <p:nvPr/>
        </p:nvPicPr>
        <p:blipFill>
          <a:blip r:embed="rId9"/>
          <a:stretch>
            <a:fillRect/>
          </a:stretch>
        </p:blipFill>
        <p:spPr>
          <a:xfrm>
            <a:off x="3168306" y="11759141"/>
            <a:ext cx="609601" cy="609601"/>
          </a:xfrm>
          <a:prstGeom prst="rect">
            <a:avLst/>
          </a:prstGeom>
          <a:ln w="12700">
            <a:miter lim="400000"/>
          </a:ln>
        </p:spPr>
      </p:pic>
      <p:pic>
        <p:nvPicPr>
          <p:cNvPr id="127" name="Image" descr="Image">
            <a:hlinkClick r:id="rId10"/>
          </p:cNvPr>
          <p:cNvPicPr>
            <a:picLocks noChangeAspect="1"/>
          </p:cNvPicPr>
          <p:nvPr/>
        </p:nvPicPr>
        <p:blipFill>
          <a:blip r:embed="rId11"/>
          <a:stretch>
            <a:fillRect/>
          </a:stretch>
        </p:blipFill>
        <p:spPr>
          <a:xfrm>
            <a:off x="4069903" y="11759145"/>
            <a:ext cx="609601" cy="609583"/>
          </a:xfrm>
          <a:prstGeom prst="rect">
            <a:avLst/>
          </a:prstGeom>
          <a:ln w="12700">
            <a:miter lim="400000"/>
          </a:ln>
        </p:spPr>
      </p:pic>
      <p:sp>
        <p:nvSpPr>
          <p:cNvPr id="11" name="TITLE of PRESENTATION">
            <a:extLst>
              <a:ext uri="{FF2B5EF4-FFF2-40B4-BE49-F238E27FC236}">
                <a16:creationId xmlns:a16="http://schemas.microsoft.com/office/drawing/2014/main" id="{19626E6B-5032-446D-8417-65E3FA839BC5}"/>
              </a:ext>
            </a:extLst>
          </p:cNvPr>
          <p:cNvSpPr txBox="1"/>
          <p:nvPr/>
        </p:nvSpPr>
        <p:spPr>
          <a:xfrm>
            <a:off x="3545121" y="7044652"/>
            <a:ext cx="17293757"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000" cap="all">
                <a:solidFill>
                  <a:srgbClr val="265A69"/>
                </a:solidFill>
                <a:latin typeface="Montserrat Black"/>
                <a:ea typeface="Montserrat Black"/>
                <a:cs typeface="Montserrat Black"/>
                <a:sym typeface="Montserrat Black"/>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800" b="1" i="0" u="none" strike="noStrike" kern="0" cap="all" spc="0" normalizeH="0" baseline="0" noProof="0" dirty="0">
                <a:ln>
                  <a:noFill/>
                </a:ln>
                <a:solidFill>
                  <a:srgbClr val="FFFFFF"/>
                </a:solidFill>
                <a:effectLst/>
                <a:uLnTx/>
                <a:uFillTx/>
                <a:latin typeface="Montserrat Black"/>
                <a:sym typeface="Montserrat Black"/>
              </a:rPr>
              <a:t>2019 </a:t>
            </a:r>
            <a:r>
              <a:rPr kumimoji="0" lang="en-US" sz="8800" b="0" i="0" u="none" strike="noStrike" kern="0" cap="all" spc="0" normalizeH="0" baseline="0" noProof="0" dirty="0">
                <a:ln>
                  <a:noFill/>
                </a:ln>
                <a:solidFill>
                  <a:srgbClr val="FFFFFF"/>
                </a:solidFill>
                <a:effectLst/>
                <a:uLnTx/>
                <a:uFillTx/>
                <a:latin typeface="Montserrat Black"/>
                <a:sym typeface="Montserrat Black"/>
              </a:rPr>
              <a:t>Recap presentation</a:t>
            </a:r>
            <a:endParaRPr kumimoji="0" sz="8800" b="0" i="0" u="none" strike="noStrike" kern="0" cap="all" spc="0" normalizeH="0" baseline="0" noProof="0" dirty="0">
              <a:ln>
                <a:noFill/>
              </a:ln>
              <a:solidFill>
                <a:srgbClr val="FFFFFF"/>
              </a:solidFill>
              <a:effectLst/>
              <a:uLnTx/>
              <a:uFillTx/>
              <a:latin typeface="Montserrat Black"/>
              <a:sym typeface="Montserrat Black"/>
            </a:endParaRPr>
          </a:p>
        </p:txBody>
      </p:sp>
      <p:pic>
        <p:nvPicPr>
          <p:cNvPr id="12" name="Picture 11">
            <a:extLst>
              <a:ext uri="{FF2B5EF4-FFF2-40B4-BE49-F238E27FC236}">
                <a16:creationId xmlns:a16="http://schemas.microsoft.com/office/drawing/2014/main" id="{329F5AC7-D121-4CC6-9594-0C5E876251C7}"/>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r="10327"/>
          <a:stretch/>
        </p:blipFill>
        <p:spPr>
          <a:xfrm>
            <a:off x="5891062" y="9831887"/>
            <a:ext cx="18508980" cy="3900155"/>
          </a:xfrm>
          <a:prstGeom prst="rect">
            <a:avLst/>
          </a:prstGeom>
        </p:spPr>
      </p:pic>
      <p:pic>
        <p:nvPicPr>
          <p:cNvPr id="13" name="Picture 12" descr="A close up of a sign&#10;&#10;Description automatically generated">
            <a:extLst>
              <a:ext uri="{FF2B5EF4-FFF2-40B4-BE49-F238E27FC236}">
                <a16:creationId xmlns:a16="http://schemas.microsoft.com/office/drawing/2014/main" id="{11C585D2-3594-4F87-BE0A-73133B1334B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TotalTime>
  <Words>385</Words>
  <Application>Microsoft Office PowerPoint</Application>
  <PresentationFormat>Custom</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Helvetica</vt:lpstr>
      <vt:lpstr>Helvetica Light</vt:lpstr>
      <vt:lpstr>Helvetica Neue</vt:lpstr>
      <vt:lpstr>Montserrat Black</vt:lpstr>
      <vt:lpstr>Montserrat Light</vt:lpstr>
      <vt:lpstr>White</vt:lpstr>
      <vt:lpstr>1_White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Barton</dc:creator>
  <cp:lastModifiedBy>Kate Barton</cp:lastModifiedBy>
  <cp:revision>5</cp:revision>
  <dcterms:modified xsi:type="dcterms:W3CDTF">2020-09-01T22:52:05Z</dcterms:modified>
</cp:coreProperties>
</file>