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3" r:id="rId7"/>
    <p:sldId id="284" r:id="rId8"/>
    <p:sldId id="285" r:id="rId9"/>
    <p:sldId id="261" r:id="rId10"/>
    <p:sldId id="272" r:id="rId11"/>
    <p:sldId id="262" r:id="rId12"/>
    <p:sldId id="282" r:id="rId13"/>
    <p:sldId id="265" r:id="rId14"/>
    <p:sldId id="280" r:id="rId15"/>
    <p:sldId id="273" r:id="rId16"/>
    <p:sldId id="271" r:id="rId17"/>
    <p:sldId id="288" r:id="rId18"/>
    <p:sldId id="268" r:id="rId19"/>
    <p:sldId id="277" r:id="rId20"/>
    <p:sldId id="275" r:id="rId21"/>
    <p:sldId id="276" r:id="rId22"/>
    <p:sldId id="274" r:id="rId23"/>
    <p:sldId id="269" r:id="rId24"/>
    <p:sldId id="281" r:id="rId25"/>
    <p:sldId id="270" r:id="rId26"/>
    <p:sldId id="278" r:id="rId27"/>
    <p:sldId id="266" r:id="rId28"/>
    <p:sldId id="286"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450" autoAdjust="0"/>
    <p:restoredTop sz="94660"/>
  </p:normalViewPr>
  <p:slideViewPr>
    <p:cSldViewPr snapToGrid="0">
      <p:cViewPr varScale="1">
        <p:scale>
          <a:sx n="68" d="100"/>
          <a:sy n="68"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431D-F80A-4AB6-886F-A0FB3B620F3C}"/>
              </a:ext>
            </a:extLst>
          </p:cNvPr>
          <p:cNvSpPr>
            <a:spLocks noGrp="1"/>
          </p:cNvSpPr>
          <p:nvPr>
            <p:ph type="ctrTitle"/>
          </p:nvPr>
        </p:nvSpPr>
        <p:spPr/>
        <p:txBody>
          <a:bodyPr>
            <a:normAutofit/>
          </a:bodyPr>
          <a:lstStyle/>
          <a:p>
            <a:r>
              <a:rPr lang="en-US" dirty="0"/>
              <a:t>Covid-19 Outliers &amp; Statistics</a:t>
            </a:r>
          </a:p>
        </p:txBody>
      </p:sp>
      <p:sp>
        <p:nvSpPr>
          <p:cNvPr id="3" name="Subtitle 2">
            <a:extLst>
              <a:ext uri="{FF2B5EF4-FFF2-40B4-BE49-F238E27FC236}">
                <a16:creationId xmlns:a16="http://schemas.microsoft.com/office/drawing/2014/main" id="{54D480E5-E7B6-4708-9119-7519BF4C4AA5}"/>
              </a:ext>
            </a:extLst>
          </p:cNvPr>
          <p:cNvSpPr>
            <a:spLocks noGrp="1"/>
          </p:cNvSpPr>
          <p:nvPr>
            <p:ph type="subTitle" idx="1"/>
          </p:nvPr>
        </p:nvSpPr>
        <p:spPr/>
        <p:txBody>
          <a:bodyPr>
            <a:normAutofit/>
          </a:bodyPr>
          <a:lstStyle/>
          <a:p>
            <a:pPr>
              <a:spcAft>
                <a:spcPts val="600"/>
              </a:spcAft>
            </a:pPr>
            <a:r>
              <a:rPr lang="en-US" dirty="0"/>
              <a:t>Sana Khan</a:t>
            </a:r>
            <a:endParaRPr lang="en-US"/>
          </a:p>
        </p:txBody>
      </p:sp>
    </p:spTree>
    <p:extLst>
      <p:ext uri="{BB962C8B-B14F-4D97-AF65-F5344CB8AC3E}">
        <p14:creationId xmlns:p14="http://schemas.microsoft.com/office/powerpoint/2010/main" val="2352764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79743-9541-457A-9159-01F7CBE8B398}"/>
              </a:ext>
            </a:extLst>
          </p:cNvPr>
          <p:cNvSpPr>
            <a:spLocks noGrp="1"/>
          </p:cNvSpPr>
          <p:nvPr>
            <p:ph type="ctrTitle"/>
          </p:nvPr>
        </p:nvSpPr>
        <p:spPr>
          <a:xfrm>
            <a:off x="1915385" y="3204300"/>
            <a:ext cx="8361229" cy="2098226"/>
          </a:xfrm>
        </p:spPr>
        <p:txBody>
          <a:bodyPr/>
          <a:lstStyle/>
          <a:p>
            <a:br>
              <a:rPr lang="en-US" dirty="0"/>
            </a:br>
            <a:br>
              <a:rPr lang="en-US" dirty="0"/>
            </a:br>
            <a:br>
              <a:rPr lang="en-US" dirty="0"/>
            </a:br>
            <a:r>
              <a:rPr lang="en-US" dirty="0"/>
              <a:t>What are the hospitalization rates of COVID-19 patients?</a:t>
            </a:r>
          </a:p>
        </p:txBody>
      </p:sp>
    </p:spTree>
    <p:extLst>
      <p:ext uri="{BB962C8B-B14F-4D97-AF65-F5344CB8AC3E}">
        <p14:creationId xmlns:p14="http://schemas.microsoft.com/office/powerpoint/2010/main" val="7712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6E4A110-19A0-4C27-AF51-A2F6F2AAC476}"/>
              </a:ext>
            </a:extLst>
          </p:cNvPr>
          <p:cNvPicPr>
            <a:picLocks noChangeAspect="1"/>
          </p:cNvPicPr>
          <p:nvPr/>
        </p:nvPicPr>
        <p:blipFill>
          <a:blip r:embed="rId2"/>
          <a:stretch>
            <a:fillRect/>
          </a:stretch>
        </p:blipFill>
        <p:spPr>
          <a:xfrm>
            <a:off x="783286" y="2666105"/>
            <a:ext cx="4768093" cy="152579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BE6B9318-0512-413F-9E5D-974612150D16}"/>
              </a:ext>
            </a:extLst>
          </p:cNvPr>
          <p:cNvPicPr>
            <a:picLocks noGrp="1" noChangeAspect="1"/>
          </p:cNvPicPr>
          <p:nvPr>
            <p:ph idx="4294967295"/>
          </p:nvPr>
        </p:nvPicPr>
        <p:blipFill>
          <a:blip r:embed="rId3"/>
          <a:stretch>
            <a:fillRect/>
          </a:stretch>
        </p:blipFill>
        <p:spPr>
          <a:xfrm>
            <a:off x="7334660" y="2695575"/>
            <a:ext cx="4768850" cy="1466850"/>
          </a:xfrm>
          <a:prstGeom prst="rect">
            <a:avLst/>
          </a:prstGeom>
        </p:spPr>
      </p:pic>
    </p:spTree>
    <p:extLst>
      <p:ext uri="{BB962C8B-B14F-4D97-AF65-F5344CB8AC3E}">
        <p14:creationId xmlns:p14="http://schemas.microsoft.com/office/powerpoint/2010/main" val="131752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88049-991C-4AEF-8642-91154168F94F}"/>
              </a:ext>
            </a:extLst>
          </p:cNvPr>
          <p:cNvSpPr/>
          <p:nvPr/>
        </p:nvSpPr>
        <p:spPr>
          <a:xfrm>
            <a:off x="668059" y="0"/>
            <a:ext cx="11523941" cy="5016758"/>
          </a:xfrm>
          <a:prstGeom prst="rect">
            <a:avLst/>
          </a:prstGeom>
        </p:spPr>
        <p:txBody>
          <a:bodyPr wrap="square">
            <a:spAutoFit/>
          </a:bodyPr>
          <a:lstStyle/>
          <a:p>
            <a:r>
              <a:rPr lang="en-US" sz="3200" b="1" dirty="0"/>
              <a:t>Summary Findings:</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New York had the highest current hospitalization rate, while Colorado had the lowest current hospitalization rate. New York being an outlier prompted me to create a set of conditions (described above) to plot a select number of cities to compare from. New York had up to 16,000 hospitalizations, while Colorado had between 800 to 900.</a:t>
            </a:r>
          </a:p>
        </p:txBody>
      </p:sp>
    </p:spTree>
    <p:extLst>
      <p:ext uri="{BB962C8B-B14F-4D97-AF65-F5344CB8AC3E}">
        <p14:creationId xmlns:p14="http://schemas.microsoft.com/office/powerpoint/2010/main" val="193172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9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6A0BDCE0-64AE-44BB-A609-2CA938D8A7B6}"/>
              </a:ext>
            </a:extLst>
          </p:cNvPr>
          <p:cNvPicPr>
            <a:picLocks noGrp="1" noChangeAspect="1"/>
          </p:cNvPicPr>
          <p:nvPr>
            <p:ph idx="4294967295"/>
          </p:nvPr>
        </p:nvPicPr>
        <p:blipFill>
          <a:blip r:embed="rId2"/>
          <a:stretch>
            <a:fillRect/>
          </a:stretch>
        </p:blipFill>
        <p:spPr>
          <a:xfrm>
            <a:off x="783286" y="1250787"/>
            <a:ext cx="10625429" cy="4356427"/>
          </a:xfrm>
          <a:prstGeom prst="rect">
            <a:avLst/>
          </a:prstGeom>
        </p:spPr>
      </p:pic>
    </p:spTree>
    <p:extLst>
      <p:ext uri="{BB962C8B-B14F-4D97-AF65-F5344CB8AC3E}">
        <p14:creationId xmlns:p14="http://schemas.microsoft.com/office/powerpoint/2010/main" val="312964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F8E16-BE45-4403-AD46-9BC30B04019A}"/>
              </a:ext>
            </a:extLst>
          </p:cNvPr>
          <p:cNvSpPr txBox="1"/>
          <p:nvPr/>
        </p:nvSpPr>
        <p:spPr>
          <a:xfrm>
            <a:off x="685096" y="-18098"/>
            <a:ext cx="11506904" cy="4801314"/>
          </a:xfrm>
          <a:prstGeom prst="rect">
            <a:avLst/>
          </a:prstGeom>
          <a:noFill/>
        </p:spPr>
        <p:txBody>
          <a:bodyPr wrap="square" rtlCol="0">
            <a:spAutoFit/>
          </a:bodyPr>
          <a:lstStyle/>
          <a:p>
            <a:r>
              <a:rPr lang="en-US" sz="3600" b="1" dirty="0"/>
              <a:t>Summary Findings:</a:t>
            </a:r>
          </a:p>
          <a:p>
            <a:pPr marL="285750" indent="-285750">
              <a:buFont typeface="Arial" panose="020B0604020202020204" pitchFamily="34" charset="0"/>
              <a:buChar char="•"/>
            </a:pPr>
            <a:endParaRPr lang="en-US" sz="3600" b="1" dirty="0"/>
          </a:p>
          <a:p>
            <a:pPr marL="285750" indent="-285750">
              <a:buFont typeface="Arial" panose="020B0604020202020204" pitchFamily="34" charset="0"/>
              <a:buChar char="•"/>
            </a:pPr>
            <a:endParaRPr lang="en-US" sz="3600" b="1" dirty="0"/>
          </a:p>
          <a:p>
            <a:pPr marL="285750" indent="-285750">
              <a:buFont typeface="Arial" panose="020B0604020202020204" pitchFamily="34" charset="0"/>
              <a:buChar char="•"/>
            </a:pPr>
            <a:endParaRPr lang="en-US" sz="3600" b="1" dirty="0"/>
          </a:p>
          <a:p>
            <a:pPr marL="285750" indent="-285750">
              <a:buFont typeface="Arial" panose="020B0604020202020204" pitchFamily="34" charset="0"/>
              <a:buChar char="•"/>
            </a:pPr>
            <a:r>
              <a:rPr lang="en-US" sz="3600" b="1" dirty="0"/>
              <a:t>Based on the map above, Italy had a max intensity heat marker. This showed that Italy was the most affected during the outbreak of this pandemic, in comparison to the other countries on the map.</a:t>
            </a:r>
          </a:p>
          <a:p>
            <a:endParaRPr lang="en-US" b="1" dirty="0"/>
          </a:p>
        </p:txBody>
      </p:sp>
    </p:spTree>
    <p:extLst>
      <p:ext uri="{BB962C8B-B14F-4D97-AF65-F5344CB8AC3E}">
        <p14:creationId xmlns:p14="http://schemas.microsoft.com/office/powerpoint/2010/main" val="293433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7E46-22F9-4E43-9947-EAE706055F69}"/>
              </a:ext>
            </a:extLst>
          </p:cNvPr>
          <p:cNvSpPr>
            <a:spLocks noGrp="1"/>
          </p:cNvSpPr>
          <p:nvPr>
            <p:ph type="ctrTitle"/>
          </p:nvPr>
        </p:nvSpPr>
        <p:spPr>
          <a:xfrm>
            <a:off x="1915385" y="2594699"/>
            <a:ext cx="8361229" cy="2098226"/>
          </a:xfrm>
        </p:spPr>
        <p:txBody>
          <a:bodyPr/>
          <a:lstStyle/>
          <a:p>
            <a:r>
              <a:rPr lang="en-US" dirty="0"/>
              <a:t>How many COVID-19 deaths have been confirmed?</a:t>
            </a:r>
          </a:p>
        </p:txBody>
      </p:sp>
    </p:spTree>
    <p:extLst>
      <p:ext uri="{BB962C8B-B14F-4D97-AF65-F5344CB8AC3E}">
        <p14:creationId xmlns:p14="http://schemas.microsoft.com/office/powerpoint/2010/main" val="185212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DD5C105-6F37-46B4-939B-AE514B9BD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083" y="0"/>
            <a:ext cx="5506655" cy="477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2814138-E2FA-4B67-8A73-8A60C72975B2}"/>
              </a:ext>
            </a:extLst>
          </p:cNvPr>
          <p:cNvSpPr/>
          <p:nvPr/>
        </p:nvSpPr>
        <p:spPr>
          <a:xfrm>
            <a:off x="776749" y="4772025"/>
            <a:ext cx="11415251" cy="1477328"/>
          </a:xfrm>
          <a:prstGeom prst="rect">
            <a:avLst/>
          </a:prstGeom>
        </p:spPr>
        <p:txBody>
          <a:bodyPr wrap="square">
            <a:spAutoFit/>
          </a:bodyPr>
          <a:lstStyle/>
          <a:p>
            <a:r>
              <a:rPr lang="en-US" b="1" dirty="0"/>
              <a:t>Summary Findings: </a:t>
            </a:r>
          </a:p>
          <a:p>
            <a:endParaRPr lang="en-US" b="1" dirty="0"/>
          </a:p>
          <a:p>
            <a:pPr marL="342900" indent="-342900">
              <a:buFont typeface="Arial" panose="020B0604020202020204" pitchFamily="34" charset="0"/>
              <a:buChar char="•"/>
            </a:pPr>
            <a:r>
              <a:rPr lang="en-US" b="1" dirty="0"/>
              <a:t>The logarithmic function plotting cases vs. deaths suggested a positive correlation between x and y. Death counts rose as the number of confirmed cases increased. Given that this is calculating the sum of cases vs. deaths, the findings of a positive correlation support the data. </a:t>
            </a:r>
          </a:p>
        </p:txBody>
      </p:sp>
      <p:pic>
        <p:nvPicPr>
          <p:cNvPr id="4" name="Picture 3">
            <a:extLst>
              <a:ext uri="{FF2B5EF4-FFF2-40B4-BE49-F238E27FC236}">
                <a16:creationId xmlns:a16="http://schemas.microsoft.com/office/drawing/2014/main" id="{2FDBECD6-99EE-46AE-9023-2070C96E2507}"/>
              </a:ext>
            </a:extLst>
          </p:cNvPr>
          <p:cNvPicPr>
            <a:picLocks noChangeAspect="1"/>
          </p:cNvPicPr>
          <p:nvPr/>
        </p:nvPicPr>
        <p:blipFill>
          <a:blip r:embed="rId3"/>
          <a:stretch>
            <a:fillRect/>
          </a:stretch>
        </p:blipFill>
        <p:spPr>
          <a:xfrm>
            <a:off x="8035903" y="1435554"/>
            <a:ext cx="3533775" cy="1843242"/>
          </a:xfrm>
          <a:prstGeom prst="rect">
            <a:avLst/>
          </a:prstGeom>
        </p:spPr>
      </p:pic>
    </p:spTree>
    <p:extLst>
      <p:ext uri="{BB962C8B-B14F-4D97-AF65-F5344CB8AC3E}">
        <p14:creationId xmlns:p14="http://schemas.microsoft.com/office/powerpoint/2010/main" val="295641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765A5811-90DF-449B-BAC1-4ED7EC6EC917}"/>
              </a:ext>
            </a:extLst>
          </p:cNvPr>
          <p:cNvPicPr>
            <a:picLocks noChangeAspect="1"/>
          </p:cNvPicPr>
          <p:nvPr/>
        </p:nvPicPr>
        <p:blipFill>
          <a:blip r:embed="rId2"/>
          <a:stretch>
            <a:fillRect/>
          </a:stretch>
        </p:blipFill>
        <p:spPr>
          <a:xfrm>
            <a:off x="1750710" y="800100"/>
            <a:ext cx="8690581" cy="5257801"/>
          </a:xfrm>
          <a:prstGeom prst="rect">
            <a:avLst/>
          </a:prstGeom>
        </p:spPr>
      </p:pic>
    </p:spTree>
    <p:extLst>
      <p:ext uri="{BB962C8B-B14F-4D97-AF65-F5344CB8AC3E}">
        <p14:creationId xmlns:p14="http://schemas.microsoft.com/office/powerpoint/2010/main" val="165436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E50D4F-7A5A-4BF8-A5ED-67765D3A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2BA875-DA32-4243-91A6-470E0A0A4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1197CB29-387D-4A5C-AF49-F8C2C9368DA8}"/>
              </a:ext>
            </a:extLst>
          </p:cNvPr>
          <p:cNvPicPr>
            <a:picLocks noGrp="1" noChangeAspect="1"/>
          </p:cNvPicPr>
          <p:nvPr>
            <p:ph idx="4294967295"/>
          </p:nvPr>
        </p:nvPicPr>
        <p:blipFill>
          <a:blip r:embed="rId2"/>
          <a:stretch>
            <a:fillRect/>
          </a:stretch>
        </p:blipFill>
        <p:spPr>
          <a:xfrm>
            <a:off x="1803917" y="800100"/>
            <a:ext cx="8584166" cy="5257801"/>
          </a:xfrm>
          <a:prstGeom prst="rect">
            <a:avLst/>
          </a:prstGeom>
        </p:spPr>
      </p:pic>
    </p:spTree>
    <p:extLst>
      <p:ext uri="{BB962C8B-B14F-4D97-AF65-F5344CB8AC3E}">
        <p14:creationId xmlns:p14="http://schemas.microsoft.com/office/powerpoint/2010/main" val="301133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7AA98B-EF7C-4D90-BDD9-419183DAB97E}"/>
              </a:ext>
            </a:extLst>
          </p:cNvPr>
          <p:cNvSpPr/>
          <p:nvPr/>
        </p:nvSpPr>
        <p:spPr>
          <a:xfrm>
            <a:off x="705977" y="-75550"/>
            <a:ext cx="11360128" cy="5509200"/>
          </a:xfrm>
          <a:prstGeom prst="rect">
            <a:avLst/>
          </a:prstGeom>
        </p:spPr>
        <p:txBody>
          <a:bodyPr vert="horz" wrap="square">
            <a:spAutoFit/>
          </a:bodyPr>
          <a:lstStyle/>
          <a:p>
            <a:r>
              <a:rPr lang="en-US" sz="3200" b="1" dirty="0"/>
              <a:t>Summary Findings: </a:t>
            </a:r>
          </a:p>
          <a:p>
            <a:endParaRPr lang="en-US" sz="3200" b="1" dirty="0"/>
          </a:p>
          <a:p>
            <a:endParaRPr lang="en-US" sz="3200" b="1" dirty="0"/>
          </a:p>
          <a:p>
            <a:endParaRPr lang="en-US" sz="3200" b="1" dirty="0"/>
          </a:p>
          <a:p>
            <a:pPr marL="342900" indent="-342900">
              <a:buFont typeface="Arial" panose="020B0604020202020204" pitchFamily="34" charset="0"/>
              <a:buChar char="•"/>
            </a:pPr>
            <a:r>
              <a:rPr lang="en-US" sz="3200" b="1" dirty="0"/>
              <a:t>The death rate in the U.S. and Italy does not peak until March. From January to March, the death rate remained at 0. Again, we see that the average number of deaths was significantly higher compared to the average number of cases. The max value of cases was also higher than the max value of deaths. This further confirms that the number of cases have no correlation with the number of deaths. </a:t>
            </a:r>
          </a:p>
        </p:txBody>
      </p:sp>
    </p:spTree>
    <p:extLst>
      <p:ext uri="{BB962C8B-B14F-4D97-AF65-F5344CB8AC3E}">
        <p14:creationId xmlns:p14="http://schemas.microsoft.com/office/powerpoint/2010/main" val="275840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1D1DE6-16FC-4AF3-A34C-571A98CDE975}"/>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Core Message</a:t>
            </a:r>
          </a:p>
        </p:txBody>
      </p:sp>
      <p:sp>
        <p:nvSpPr>
          <p:cNvPr id="6"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FD482BE-DA99-4AA2-BDBD-7302910EEA03}"/>
              </a:ext>
            </a:extLst>
          </p:cNvPr>
          <p:cNvSpPr>
            <a:spLocks noGrp="1"/>
          </p:cNvSpPr>
          <p:nvPr>
            <p:ph idx="1"/>
          </p:nvPr>
        </p:nvSpPr>
        <p:spPr>
          <a:xfrm>
            <a:off x="6176720" y="791570"/>
            <a:ext cx="4892308" cy="5262390"/>
          </a:xfrm>
        </p:spPr>
        <p:txBody>
          <a:bodyPr anchor="ctr">
            <a:normAutofit/>
          </a:bodyPr>
          <a:lstStyle/>
          <a:p>
            <a:r>
              <a:rPr lang="en-US" sz="1800" dirty="0"/>
              <a:t>Have hospitalizations risen due to COVID-19 cases among patients? Has the death rate increased? Are pre-existing conditions a factor in positive diagnoses?</a:t>
            </a:r>
          </a:p>
        </p:txBody>
      </p:sp>
    </p:spTree>
    <p:extLst>
      <p:ext uri="{BB962C8B-B14F-4D97-AF65-F5344CB8AC3E}">
        <p14:creationId xmlns:p14="http://schemas.microsoft.com/office/powerpoint/2010/main" val="273259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1C6B-A6E8-401A-9B70-B0C227215709}"/>
              </a:ext>
            </a:extLst>
          </p:cNvPr>
          <p:cNvSpPr>
            <a:spLocks noGrp="1"/>
          </p:cNvSpPr>
          <p:nvPr>
            <p:ph type="ctrTitle"/>
          </p:nvPr>
        </p:nvSpPr>
        <p:spPr>
          <a:xfrm>
            <a:off x="1570998" y="5467696"/>
            <a:ext cx="8831530" cy="628303"/>
          </a:xfrm>
        </p:spPr>
        <p:txBody>
          <a:bodyPr/>
          <a:lstStyle/>
          <a:p>
            <a:r>
              <a:rPr lang="en-US" dirty="0"/>
              <a:t>What are the statistics of confirmed COVID-19 cases AND Deaths?</a:t>
            </a:r>
          </a:p>
        </p:txBody>
      </p:sp>
    </p:spTree>
    <p:extLst>
      <p:ext uri="{BB962C8B-B14F-4D97-AF65-F5344CB8AC3E}">
        <p14:creationId xmlns:p14="http://schemas.microsoft.com/office/powerpoint/2010/main" val="214501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1DED9A2-CD91-4823-B8D4-FC1BE52D9DED}"/>
              </a:ext>
            </a:extLst>
          </p:cNvPr>
          <p:cNvPicPr>
            <a:picLocks noGrp="1" noChangeAspect="1"/>
          </p:cNvPicPr>
          <p:nvPr>
            <p:ph idx="4294967295"/>
          </p:nvPr>
        </p:nvPicPr>
        <p:blipFill>
          <a:blip r:embed="rId2"/>
          <a:stretch>
            <a:fillRect/>
          </a:stretch>
        </p:blipFill>
        <p:spPr>
          <a:xfrm>
            <a:off x="1735138" y="114300"/>
            <a:ext cx="9491662" cy="4414838"/>
          </a:xfrm>
        </p:spPr>
      </p:pic>
      <p:sp>
        <p:nvSpPr>
          <p:cNvPr id="7" name="Rectangle 6">
            <a:extLst>
              <a:ext uri="{FF2B5EF4-FFF2-40B4-BE49-F238E27FC236}">
                <a16:creationId xmlns:a16="http://schemas.microsoft.com/office/drawing/2014/main" id="{52E93A5F-561A-4097-95C3-538E7CB452E2}"/>
              </a:ext>
            </a:extLst>
          </p:cNvPr>
          <p:cNvSpPr/>
          <p:nvPr/>
        </p:nvSpPr>
        <p:spPr>
          <a:xfrm>
            <a:off x="717755" y="4911579"/>
            <a:ext cx="11267768" cy="1323439"/>
          </a:xfrm>
          <a:prstGeom prst="rect">
            <a:avLst/>
          </a:prstGeom>
        </p:spPr>
        <p:txBody>
          <a:bodyPr wrap="square">
            <a:spAutoFit/>
          </a:bodyPr>
          <a:lstStyle/>
          <a:p>
            <a:r>
              <a:rPr lang="en-US" sz="2000" b="1" dirty="0"/>
              <a:t>Summary Findings: </a:t>
            </a:r>
          </a:p>
          <a:p>
            <a:pPr marL="342900" indent="-342900">
              <a:buFont typeface="Arial" panose="020B0604020202020204" pitchFamily="34" charset="0"/>
              <a:buChar char="•"/>
            </a:pPr>
            <a:r>
              <a:rPr lang="en-US" sz="2000" b="1" dirty="0"/>
              <a:t>Most countries and territories, when compared against population data, had less than 1% of cases. This could be viewed as an analomy as the dataset calculated deviated significantly and did not show an even pattern, compared to the previous analyses above.  </a:t>
            </a:r>
          </a:p>
        </p:txBody>
      </p:sp>
    </p:spTree>
    <p:extLst>
      <p:ext uri="{BB962C8B-B14F-4D97-AF65-F5344CB8AC3E}">
        <p14:creationId xmlns:p14="http://schemas.microsoft.com/office/powerpoint/2010/main" val="2517292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613C-8A15-4683-A877-BE165BF1DAFD}"/>
              </a:ext>
            </a:extLst>
          </p:cNvPr>
          <p:cNvSpPr>
            <a:spLocks noGrp="1"/>
          </p:cNvSpPr>
          <p:nvPr>
            <p:ph type="ctrTitle"/>
          </p:nvPr>
        </p:nvSpPr>
        <p:spPr>
          <a:xfrm>
            <a:off x="1679154" y="4030209"/>
            <a:ext cx="8361229" cy="2098226"/>
          </a:xfrm>
        </p:spPr>
        <p:txBody>
          <a:bodyPr/>
          <a:lstStyle/>
          <a:p>
            <a:r>
              <a:rPr lang="en-US" dirty="0"/>
              <a:t>Are patients with medical conditions more susceptible to COVID-19?</a:t>
            </a:r>
          </a:p>
        </p:txBody>
      </p:sp>
    </p:spTree>
    <p:extLst>
      <p:ext uri="{BB962C8B-B14F-4D97-AF65-F5344CB8AC3E}">
        <p14:creationId xmlns:p14="http://schemas.microsoft.com/office/powerpoint/2010/main" val="113625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985A488F-EA88-4AB5-B156-DEA9CDBE2C7E}"/>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3746609" y="1123527"/>
            <a:ext cx="4698776"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2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9C82EA-153E-455F-93EA-876542F571DE}"/>
              </a:ext>
            </a:extLst>
          </p:cNvPr>
          <p:cNvSpPr/>
          <p:nvPr/>
        </p:nvSpPr>
        <p:spPr>
          <a:xfrm>
            <a:off x="688259" y="0"/>
            <a:ext cx="11425084" cy="5693866"/>
          </a:xfrm>
          <a:prstGeom prst="rect">
            <a:avLst/>
          </a:prstGeom>
        </p:spPr>
        <p:txBody>
          <a:bodyPr wrap="square">
            <a:spAutoFit/>
          </a:bodyPr>
          <a:lstStyle/>
          <a:p>
            <a:r>
              <a:rPr lang="en-US" sz="2800" b="1" dirty="0"/>
              <a:t>Summary Findings:  </a:t>
            </a:r>
          </a:p>
          <a:p>
            <a:pPr marL="342900" indent="-342900">
              <a:buFont typeface="Arial" panose="020B0604020202020204" pitchFamily="34" charset="0"/>
              <a:buChar char="•"/>
            </a:pPr>
            <a:endParaRPr lang="en-US" sz="2800" b="1" dirty="0"/>
          </a:p>
          <a:p>
            <a:pPr marL="342900" indent="-342900">
              <a:buFont typeface="Arial" panose="020B0604020202020204" pitchFamily="34" charset="0"/>
              <a:buChar char="•"/>
            </a:pPr>
            <a:endParaRPr lang="en-US" sz="2800" b="1" dirty="0"/>
          </a:p>
          <a:p>
            <a:pPr marL="342900" indent="-342900">
              <a:buFont typeface="Arial" panose="020B0604020202020204" pitchFamily="34" charset="0"/>
              <a:buChar char="•"/>
            </a:pPr>
            <a:r>
              <a:rPr lang="en-US" sz="2800" b="1" dirty="0"/>
              <a:t>41.6% of children that contracted the virus had no known conditions. This also prompts me to believe that the dataset was derived from a very small sample, as compared to the analysis in previous sections. The percentages do not represent a large dataset. This could also be considered a limitation, as we cannot accurately determine correlation between contracting the virus among patients with known conditions based on the sample size.</a:t>
            </a:r>
          </a:p>
          <a:p>
            <a:pPr marL="342900" indent="-342900">
              <a:buFont typeface="Arial" panose="020B0604020202020204" pitchFamily="34" charset="0"/>
              <a:buChar char="•"/>
            </a:pPr>
            <a:r>
              <a:rPr lang="en-US" sz="2800" b="1" dirty="0"/>
              <a:t>Diagnosed children with asthma had a higher percentage than children with other medical outliers and diagnosed children with renal disease had a lower percentage rate.</a:t>
            </a:r>
          </a:p>
        </p:txBody>
      </p:sp>
    </p:spTree>
    <p:extLst>
      <p:ext uri="{BB962C8B-B14F-4D97-AF65-F5344CB8AC3E}">
        <p14:creationId xmlns:p14="http://schemas.microsoft.com/office/powerpoint/2010/main" val="2751717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25FD65F0-3DBD-4B1E-8A01-51E71B6602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18788" y="1123527"/>
            <a:ext cx="5354418"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9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53085A-5D19-4180-8717-3CE98126AAB1}"/>
              </a:ext>
            </a:extLst>
          </p:cNvPr>
          <p:cNvSpPr/>
          <p:nvPr/>
        </p:nvSpPr>
        <p:spPr>
          <a:xfrm>
            <a:off x="668290" y="0"/>
            <a:ext cx="11523710" cy="5878532"/>
          </a:xfrm>
          <a:prstGeom prst="rect">
            <a:avLst/>
          </a:prstGeom>
        </p:spPr>
        <p:txBody>
          <a:bodyPr wrap="square">
            <a:spAutoFit/>
          </a:bodyPr>
          <a:lstStyle/>
          <a:p>
            <a:r>
              <a:rPr lang="en-US" sz="3200" b="1" dirty="0"/>
              <a:t>Summary Findings:  </a:t>
            </a:r>
          </a:p>
          <a:p>
            <a:endParaRPr lang="en-US" sz="3200" b="1" dirty="0"/>
          </a:p>
          <a:p>
            <a:endParaRPr lang="en-US" sz="3200" b="1" dirty="0"/>
          </a:p>
          <a:p>
            <a:pPr marL="342900" indent="-342900">
              <a:buFont typeface="Arial" panose="020B0604020202020204" pitchFamily="34" charset="0"/>
              <a:buChar char="•"/>
            </a:pPr>
            <a:r>
              <a:rPr lang="en-US" sz="3200" b="1" dirty="0"/>
              <a:t>Diagnosed adults with cardiovascular disease had a higher percentage than adults with other medical outliers and diagnosed adults with immune suppression had a lower percentage rate. The percentage of adults with no known conditions was significantly lower than the percentage of children with no known conditions. Again, this could be presented as a limitation due to the size of the sample population represented.</a:t>
            </a:r>
          </a:p>
          <a:p>
            <a:endParaRPr lang="en-US" sz="2400" b="1" dirty="0"/>
          </a:p>
        </p:txBody>
      </p:sp>
    </p:spTree>
    <p:extLst>
      <p:ext uri="{BB962C8B-B14F-4D97-AF65-F5344CB8AC3E}">
        <p14:creationId xmlns:p14="http://schemas.microsoft.com/office/powerpoint/2010/main" val="391959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FE37-90AB-4C6D-826F-5BF02DD7683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0E22BE2-0FD2-4D29-87B4-B874559658CA}"/>
              </a:ext>
            </a:extLst>
          </p:cNvPr>
          <p:cNvSpPr>
            <a:spLocks noGrp="1"/>
          </p:cNvSpPr>
          <p:nvPr>
            <p:ph idx="1"/>
          </p:nvPr>
        </p:nvSpPr>
        <p:spPr>
          <a:xfrm>
            <a:off x="1219200" y="1659987"/>
            <a:ext cx="10541391" cy="4909625"/>
          </a:xfrm>
        </p:spPr>
        <p:txBody>
          <a:bodyPr>
            <a:normAutofit/>
          </a:bodyPr>
          <a:lstStyle/>
          <a:p>
            <a:r>
              <a:rPr lang="en-US" dirty="0"/>
              <a:t>The U.S. had the greatest number of deaths compared to Italy, France, and Spain, while hospitalization rates for France and Spain peaked. France had 150,000 hospitalizations, whereas Spain had a little over 200,000 hospitalizations. The increase in these death rates could be due to population size based on country, meanwhile the growing rate in cases did not result in deaths (high-to-low).</a:t>
            </a:r>
          </a:p>
          <a:p>
            <a:r>
              <a:rPr lang="en-US" dirty="0"/>
              <a:t>'Cases_on_an_international_conveyance_Japan' could be seen as an outlier, as the percentage rate (23.2%) in cases was significantly higher compared to other countries and territories. This specific row leads me to believe that this may have been, for example, a cruise ship given the population size of 3000.</a:t>
            </a:r>
          </a:p>
          <a:p>
            <a:r>
              <a:rPr lang="en-US" dirty="0"/>
              <a:t>Based on the dataset for medical conditions among adults and children, the chances of contracting the virus do not show any correlation with pre-existing medical conditions. Children with neurological disorders (13.8%) were, however, more susceptible to contracting the virus than adults (7.8%). Whereas, adults with obesity (15.8%) had a higher chance of contracting the virus than children with obesity (10%).</a:t>
            </a:r>
          </a:p>
          <a:p>
            <a:endParaRPr lang="en-US" dirty="0"/>
          </a:p>
        </p:txBody>
      </p:sp>
    </p:spTree>
    <p:extLst>
      <p:ext uri="{BB962C8B-B14F-4D97-AF65-F5344CB8AC3E}">
        <p14:creationId xmlns:p14="http://schemas.microsoft.com/office/powerpoint/2010/main" val="3038272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0FBF-9471-4F53-AAC3-EF62037BC3C2}"/>
              </a:ext>
            </a:extLst>
          </p:cNvPr>
          <p:cNvSpPr>
            <a:spLocks noGrp="1"/>
          </p:cNvSpPr>
          <p:nvPr>
            <p:ph type="ctrTitle"/>
          </p:nvPr>
        </p:nvSpPr>
        <p:spPr/>
        <p:txBody>
          <a:bodyPr/>
          <a:lstStyle/>
          <a:p>
            <a:r>
              <a:rPr lang="en-US" dirty="0"/>
              <a:t>Limitations</a:t>
            </a:r>
          </a:p>
        </p:txBody>
      </p:sp>
    </p:spTree>
    <p:extLst>
      <p:ext uri="{BB962C8B-B14F-4D97-AF65-F5344CB8AC3E}">
        <p14:creationId xmlns:p14="http://schemas.microsoft.com/office/powerpoint/2010/main" val="1456226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BF8DBC-196B-40A7-829A-A397D4F4894A}"/>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6100" cap="all" dirty="0"/>
              <a:t>Questions?</a:t>
            </a:r>
          </a:p>
        </p:txBody>
      </p:sp>
      <p:pic>
        <p:nvPicPr>
          <p:cNvPr id="8" name="Graphic 7" descr="Help">
            <a:extLst>
              <a:ext uri="{FF2B5EF4-FFF2-40B4-BE49-F238E27FC236}">
                <a16:creationId xmlns:a16="http://schemas.microsoft.com/office/drawing/2014/main" id="{915D114B-6549-4E68-958A-50F0742BE7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232927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E50BAD-41F5-4618-B400-45BD83D92816}"/>
              </a:ext>
            </a:extLst>
          </p:cNvPr>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Questions Analyzed</a:t>
            </a:r>
          </a:p>
        </p:txBody>
      </p:sp>
      <p:sp>
        <p:nvSpPr>
          <p:cNvPr id="6"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5A863B4-38EE-4970-BCC2-49BC1C0EE406}"/>
              </a:ext>
            </a:extLst>
          </p:cNvPr>
          <p:cNvSpPr>
            <a:spLocks noGrp="1"/>
          </p:cNvSpPr>
          <p:nvPr>
            <p:ph idx="1"/>
          </p:nvPr>
        </p:nvSpPr>
        <p:spPr>
          <a:xfrm>
            <a:off x="6176720" y="791570"/>
            <a:ext cx="4892308" cy="5262390"/>
          </a:xfrm>
        </p:spPr>
        <p:txBody>
          <a:bodyPr anchor="ctr">
            <a:normAutofit/>
          </a:bodyPr>
          <a:lstStyle/>
          <a:p>
            <a:endParaRPr lang="en-US" sz="1500" dirty="0"/>
          </a:p>
          <a:p>
            <a:r>
              <a:rPr lang="en-US" sz="1500" dirty="0"/>
              <a:t>What are the hospitalization rates of COVID-19 patients?</a:t>
            </a:r>
          </a:p>
          <a:p>
            <a:r>
              <a:rPr lang="en-US" sz="1500" dirty="0"/>
              <a:t>How many COVID-19 deaths have been confirmed?</a:t>
            </a:r>
          </a:p>
          <a:p>
            <a:r>
              <a:rPr lang="en-US" sz="1500" dirty="0"/>
              <a:t>What are the statistics of confirmed COVID-19 cases, deaths and percentage of cases based on population data?</a:t>
            </a:r>
          </a:p>
          <a:p>
            <a:r>
              <a:rPr lang="en-US" sz="1500" dirty="0"/>
              <a:t>Are patients with medical conditions more susceptible to COVID-19?</a:t>
            </a:r>
          </a:p>
          <a:p>
            <a:endParaRPr lang="en-US" sz="1500" dirty="0"/>
          </a:p>
          <a:p>
            <a:pPr marL="0" indent="0">
              <a:buNone/>
            </a:pPr>
            <a:r>
              <a:rPr lang="en-US" sz="1500" dirty="0"/>
              <a:t>My objective was to analyze datasets that look at COVID-19 statistics by state and country (confirmed versus deaths), medical conditions that may contribute, and data of COVID-19 associated hospitalization rates.</a:t>
            </a:r>
          </a:p>
          <a:p>
            <a:pPr marL="0" indent="0">
              <a:buNone/>
            </a:pPr>
            <a:endParaRPr lang="en-US" sz="1500" dirty="0"/>
          </a:p>
          <a:p>
            <a:pPr marL="0" indent="0">
              <a:buNone/>
            </a:pPr>
            <a:r>
              <a:rPr lang="en-US" dirty="0"/>
              <a:t>Brief Summary</a:t>
            </a:r>
          </a:p>
        </p:txBody>
      </p:sp>
    </p:spTree>
    <p:extLst>
      <p:ext uri="{BB962C8B-B14F-4D97-AF65-F5344CB8AC3E}">
        <p14:creationId xmlns:p14="http://schemas.microsoft.com/office/powerpoint/2010/main" val="276496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3AAEB6-D321-4A07-AEA9-10600E33E753}"/>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Data Sources</a:t>
            </a:r>
          </a:p>
        </p:txBody>
      </p:sp>
      <p:sp>
        <p:nvSpPr>
          <p:cNvPr id="6"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41B3C91-D97A-4319-9A66-8552F21CC1FD}"/>
              </a:ext>
            </a:extLst>
          </p:cNvPr>
          <p:cNvSpPr>
            <a:spLocks noGrp="1"/>
          </p:cNvSpPr>
          <p:nvPr>
            <p:ph idx="1"/>
          </p:nvPr>
        </p:nvSpPr>
        <p:spPr>
          <a:xfrm>
            <a:off x="6176720" y="791570"/>
            <a:ext cx="4892308" cy="5262390"/>
          </a:xfrm>
        </p:spPr>
        <p:txBody>
          <a:bodyPr anchor="ctr">
            <a:normAutofit/>
          </a:bodyPr>
          <a:lstStyle/>
          <a:p>
            <a:r>
              <a:rPr lang="en-US" sz="1500"/>
              <a:t>Coronavirus Numbers By State: This dataset assisted with retrieving hospitalization rates based on states in the U.S.</a:t>
            </a:r>
          </a:p>
          <a:p>
            <a:r>
              <a:rPr lang="en-US" sz="1500"/>
              <a:t>COVID-19_Worldwide: This dataset assisted with analyzing confirmed cases vs. deaths among countries and territories outside of the U.S.</a:t>
            </a:r>
          </a:p>
          <a:p>
            <a:r>
              <a:rPr lang="en-US" sz="1500"/>
              <a:t>covid_19_clean_complete: This dataset assisted with retrieving hospitalization rates outside of the U.S.</a:t>
            </a:r>
          </a:p>
          <a:p>
            <a:r>
              <a:rPr lang="en-US" sz="1500"/>
              <a:t>Medical_Conditions: This dataset assisted with retrieving the types of medical conditions among children and adults identified positive for COVID-19.</a:t>
            </a:r>
          </a:p>
          <a:p>
            <a:endParaRPr lang="en-US" sz="1500"/>
          </a:p>
          <a:p>
            <a:pPr marL="0" indent="0">
              <a:buNone/>
            </a:pPr>
            <a:r>
              <a:rPr lang="en-US" sz="1500"/>
              <a:t>I used the following to obtain these datasets: </a:t>
            </a:r>
          </a:p>
          <a:p>
            <a:r>
              <a:rPr lang="en-US" sz="1500"/>
              <a:t>Kaggle</a:t>
            </a:r>
          </a:p>
          <a:p>
            <a:r>
              <a:rPr lang="en-US" sz="1500"/>
              <a:t>CDC.gov</a:t>
            </a:r>
          </a:p>
        </p:txBody>
      </p:sp>
    </p:spTree>
    <p:extLst>
      <p:ext uri="{BB962C8B-B14F-4D97-AF65-F5344CB8AC3E}">
        <p14:creationId xmlns:p14="http://schemas.microsoft.com/office/powerpoint/2010/main" val="236091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137-65ED-47E0-AED9-34D214BAFCE7}"/>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cap="all"/>
              <a:t>Data Exploration/Cleanup</a:t>
            </a:r>
          </a:p>
        </p:txBody>
      </p:sp>
      <p:pic>
        <p:nvPicPr>
          <p:cNvPr id="4" name="Content Placeholder 3">
            <a:extLst>
              <a:ext uri="{FF2B5EF4-FFF2-40B4-BE49-F238E27FC236}">
                <a16:creationId xmlns:a16="http://schemas.microsoft.com/office/drawing/2014/main" id="{8FFDEBD6-A67A-4786-9D47-2E74926F2D6E}"/>
              </a:ext>
            </a:extLst>
          </p:cNvPr>
          <p:cNvPicPr>
            <a:picLocks noGrp="1" noChangeAspect="1"/>
          </p:cNvPicPr>
          <p:nvPr>
            <p:ph idx="1"/>
          </p:nvPr>
        </p:nvPicPr>
        <p:blipFill>
          <a:blip r:embed="rId2"/>
          <a:stretch>
            <a:fillRect/>
          </a:stretch>
        </p:blipFill>
        <p:spPr>
          <a:xfrm>
            <a:off x="1097279" y="3570304"/>
            <a:ext cx="10059627" cy="1785582"/>
          </a:xfrm>
          <a:prstGeom prst="rect">
            <a:avLst/>
          </a:prstGeom>
        </p:spPr>
      </p:pic>
    </p:spTree>
    <p:extLst>
      <p:ext uri="{BB962C8B-B14F-4D97-AF65-F5344CB8AC3E}">
        <p14:creationId xmlns:p14="http://schemas.microsoft.com/office/powerpoint/2010/main" val="13373737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9E7C10-7AF4-4331-B708-E3D5855B6A7A}"/>
              </a:ext>
            </a:extLst>
          </p:cNvPr>
          <p:cNvPicPr>
            <a:picLocks noGrp="1" noChangeAspect="1"/>
          </p:cNvPicPr>
          <p:nvPr>
            <p:ph idx="1"/>
          </p:nvPr>
        </p:nvPicPr>
        <p:blipFill>
          <a:blip r:embed="rId2"/>
          <a:stretch>
            <a:fillRect/>
          </a:stretch>
        </p:blipFill>
        <p:spPr>
          <a:xfrm>
            <a:off x="1107750" y="479872"/>
            <a:ext cx="10625429" cy="2895429"/>
          </a:xfrm>
          <a:prstGeom prst="rect">
            <a:avLst/>
          </a:prstGeom>
        </p:spPr>
      </p:pic>
      <p:pic>
        <p:nvPicPr>
          <p:cNvPr id="6" name="Picture 5" descr="A picture containing text, map&#10;&#10;Description automatically generated">
            <a:extLst>
              <a:ext uri="{FF2B5EF4-FFF2-40B4-BE49-F238E27FC236}">
                <a16:creationId xmlns:a16="http://schemas.microsoft.com/office/drawing/2014/main" id="{C6200633-F376-476D-99AC-47B3D7194360}"/>
              </a:ext>
            </a:extLst>
          </p:cNvPr>
          <p:cNvPicPr>
            <a:picLocks noChangeAspect="1"/>
          </p:cNvPicPr>
          <p:nvPr/>
        </p:nvPicPr>
        <p:blipFill>
          <a:blip r:embed="rId3"/>
          <a:stretch>
            <a:fillRect/>
          </a:stretch>
        </p:blipFill>
        <p:spPr>
          <a:xfrm>
            <a:off x="2795469" y="3665114"/>
            <a:ext cx="6601062" cy="2713014"/>
          </a:xfrm>
          <a:prstGeom prst="rect">
            <a:avLst/>
          </a:prstGeom>
        </p:spPr>
      </p:pic>
    </p:spTree>
    <p:extLst>
      <p:ext uri="{BB962C8B-B14F-4D97-AF65-F5344CB8AC3E}">
        <p14:creationId xmlns:p14="http://schemas.microsoft.com/office/powerpoint/2010/main" val="387590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6E0230-F616-45DA-9307-9115AE977029}"/>
              </a:ext>
            </a:extLst>
          </p:cNvPr>
          <p:cNvPicPr>
            <a:picLocks noGrp="1" noChangeAspect="1"/>
          </p:cNvPicPr>
          <p:nvPr>
            <p:ph idx="1"/>
          </p:nvPr>
        </p:nvPicPr>
        <p:blipFill>
          <a:blip r:embed="rId2"/>
          <a:stretch>
            <a:fillRect/>
          </a:stretch>
        </p:blipFill>
        <p:spPr>
          <a:xfrm>
            <a:off x="1058588" y="499348"/>
            <a:ext cx="10625429" cy="1248486"/>
          </a:xfrm>
          <a:prstGeom prst="rect">
            <a:avLst/>
          </a:prstGeom>
        </p:spPr>
      </p:pic>
      <p:pic>
        <p:nvPicPr>
          <p:cNvPr id="10" name="Picture 2">
            <a:extLst>
              <a:ext uri="{FF2B5EF4-FFF2-40B4-BE49-F238E27FC236}">
                <a16:creationId xmlns:a16="http://schemas.microsoft.com/office/drawing/2014/main" id="{12E47C11-8207-4581-A4B2-967618B2D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705" y="2316354"/>
            <a:ext cx="4664590" cy="404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02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5BB6D0B-C6A4-4DD1-BBC9-31B1CE8D13AF}"/>
              </a:ext>
            </a:extLst>
          </p:cNvPr>
          <p:cNvPicPr>
            <a:picLocks noChangeAspect="1"/>
          </p:cNvPicPr>
          <p:nvPr/>
        </p:nvPicPr>
        <p:blipFill>
          <a:blip r:embed="rId2"/>
          <a:stretch>
            <a:fillRect/>
          </a:stretch>
        </p:blipFill>
        <p:spPr>
          <a:xfrm>
            <a:off x="965200" y="2436126"/>
            <a:ext cx="3365668" cy="1985743"/>
          </a:xfrm>
          <a:prstGeom prst="rect">
            <a:avLst/>
          </a:prstGeom>
        </p:spPr>
      </p:pic>
      <p:pic>
        <p:nvPicPr>
          <p:cNvPr id="4" name="Content Placeholder 3">
            <a:extLst>
              <a:ext uri="{FF2B5EF4-FFF2-40B4-BE49-F238E27FC236}">
                <a16:creationId xmlns:a16="http://schemas.microsoft.com/office/drawing/2014/main" id="{C923E94B-3C2B-43F9-B6A1-D7691BE78D64}"/>
              </a:ext>
            </a:extLst>
          </p:cNvPr>
          <p:cNvPicPr>
            <a:picLocks noGrp="1" noChangeAspect="1"/>
          </p:cNvPicPr>
          <p:nvPr>
            <p:ph idx="1"/>
          </p:nvPr>
        </p:nvPicPr>
        <p:blipFill>
          <a:blip r:embed="rId3"/>
          <a:stretch>
            <a:fillRect/>
          </a:stretch>
        </p:blipFill>
        <p:spPr>
          <a:xfrm>
            <a:off x="5296069" y="3110219"/>
            <a:ext cx="5930730" cy="637553"/>
          </a:xfrm>
          <a:prstGeom prst="rect">
            <a:avLst/>
          </a:prstGeom>
        </p:spPr>
      </p:pic>
    </p:spTree>
    <p:extLst>
      <p:ext uri="{BB962C8B-B14F-4D97-AF65-F5344CB8AC3E}">
        <p14:creationId xmlns:p14="http://schemas.microsoft.com/office/powerpoint/2010/main" val="210435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7A8E-5490-4CCA-9FCC-FBC9F65A4C4F}"/>
              </a:ext>
            </a:extLst>
          </p:cNvPr>
          <p:cNvSpPr>
            <a:spLocks noGrp="1"/>
          </p:cNvSpPr>
          <p:nvPr>
            <p:ph type="ctrTitle"/>
          </p:nvPr>
        </p:nvSpPr>
        <p:spPr/>
        <p:txBody>
          <a:bodyPr/>
          <a:lstStyle/>
          <a:p>
            <a:r>
              <a:rPr lang="en-US" dirty="0"/>
              <a:t>Data Analysis</a:t>
            </a:r>
          </a:p>
        </p:txBody>
      </p:sp>
    </p:spTree>
    <p:extLst>
      <p:ext uri="{BB962C8B-B14F-4D97-AF65-F5344CB8AC3E}">
        <p14:creationId xmlns:p14="http://schemas.microsoft.com/office/powerpoint/2010/main" val="734452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8</TotalTime>
  <Words>956</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Franklin Gothic Book</vt:lpstr>
      <vt:lpstr>Crop</vt:lpstr>
      <vt:lpstr>Covid-19 Outliers &amp; Statistics</vt:lpstr>
      <vt:lpstr>Core Message</vt:lpstr>
      <vt:lpstr>Questions Analyzed</vt:lpstr>
      <vt:lpstr>Data Sources</vt:lpstr>
      <vt:lpstr>Data Exploration/Cleanup</vt:lpstr>
      <vt:lpstr>PowerPoint Presentation</vt:lpstr>
      <vt:lpstr>PowerPoint Presentation</vt:lpstr>
      <vt:lpstr>PowerPoint Presentation</vt:lpstr>
      <vt:lpstr>Data Analysis</vt:lpstr>
      <vt:lpstr>   What are the hospitalization rates of COVID-19 patients?</vt:lpstr>
      <vt:lpstr>PowerPoint Presentation</vt:lpstr>
      <vt:lpstr>PowerPoint Presentation</vt:lpstr>
      <vt:lpstr>PowerPoint Presentation</vt:lpstr>
      <vt:lpstr>PowerPoint Presentation</vt:lpstr>
      <vt:lpstr>How many COVID-19 deaths have been confirmed?</vt:lpstr>
      <vt:lpstr>PowerPoint Presentation</vt:lpstr>
      <vt:lpstr>PowerPoint Presentation</vt:lpstr>
      <vt:lpstr>PowerPoint Presentation</vt:lpstr>
      <vt:lpstr>PowerPoint Presentation</vt:lpstr>
      <vt:lpstr>What are the statistics of confirmed COVID-19 cases AND Deaths?</vt:lpstr>
      <vt:lpstr>PowerPoint Presentation</vt:lpstr>
      <vt:lpstr>Are patients with medical conditions more susceptible to COVID-19?</vt:lpstr>
      <vt:lpstr>PowerPoint Presentation</vt:lpstr>
      <vt:lpstr>PowerPoint Presentation</vt:lpstr>
      <vt:lpstr>PowerPoint Presentation</vt:lpstr>
      <vt:lpstr>PowerPoint Presentation</vt:lpstr>
      <vt:lpstr>Discussion</vt:lpstr>
      <vt:lpstr>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Outliers &amp; Statistics</dc:title>
  <dc:creator>Sana Khan</dc:creator>
  <cp:lastModifiedBy>Sana Khan</cp:lastModifiedBy>
  <cp:revision>2</cp:revision>
  <dcterms:created xsi:type="dcterms:W3CDTF">2020-05-02T17:36:25Z</dcterms:created>
  <dcterms:modified xsi:type="dcterms:W3CDTF">2020-05-02T19:41:00Z</dcterms:modified>
</cp:coreProperties>
</file>