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67" r:id="rId3"/>
    <p:sldId id="284" r:id="rId4"/>
    <p:sldId id="285" r:id="rId5"/>
    <p:sldId id="291" r:id="rId6"/>
    <p:sldId id="286" r:id="rId7"/>
    <p:sldId id="271" r:id="rId8"/>
    <p:sldId id="282" r:id="rId9"/>
    <p:sldId id="283" r:id="rId10"/>
    <p:sldId id="287" r:id="rId11"/>
    <p:sldId id="272" r:id="rId12"/>
    <p:sldId id="273" r:id="rId13"/>
    <p:sldId id="274" r:id="rId14"/>
    <p:sldId id="311" r:id="rId15"/>
    <p:sldId id="293" r:id="rId16"/>
    <p:sldId id="318" r:id="rId17"/>
    <p:sldId id="319" r:id="rId18"/>
    <p:sldId id="313" r:id="rId19"/>
    <p:sldId id="315" r:id="rId20"/>
    <p:sldId id="316" r:id="rId21"/>
    <p:sldId id="317" r:id="rId22"/>
    <p:sldId id="290" r:id="rId23"/>
    <p:sldId id="301" r:id="rId24"/>
    <p:sldId id="298" r:id="rId25"/>
    <p:sldId id="300" r:id="rId26"/>
    <p:sldId id="299" r:id="rId27"/>
    <p:sldId id="309" r:id="rId28"/>
    <p:sldId id="310" r:id="rId29"/>
    <p:sldId id="302" r:id="rId30"/>
    <p:sldId id="304" r:id="rId31"/>
    <p:sldId id="303" r:id="rId32"/>
    <p:sldId id="312" r:id="rId33"/>
    <p:sldId id="270" r:id="rId34"/>
    <p:sldId id="288" r:id="rId35"/>
    <p:sldId id="289" r:id="rId36"/>
    <p:sldId id="275" r:id="rId37"/>
    <p:sldId id="276" r:id="rId38"/>
    <p:sldId id="278" r:id="rId39"/>
    <p:sldId id="279" r:id="rId40"/>
    <p:sldId id="280" r:id="rId41"/>
    <p:sldId id="281" r:id="rId42"/>
    <p:sldId id="307" r:id="rId43"/>
    <p:sldId id="306" r:id="rId44"/>
    <p:sldId id="308" r:id="rId45"/>
    <p:sldId id="294" r:id="rId46"/>
    <p:sldId id="297" r:id="rId47"/>
    <p:sldId id="296" r:id="rId48"/>
    <p:sldId id="295" r:id="rId49"/>
    <p:sldId id="268" r:id="rId50"/>
    <p:sldId id="269" r:id="rId51"/>
    <p:sldId id="292" r:id="rId52"/>
    <p:sldId id="263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71" autoAdjust="0"/>
  </p:normalViewPr>
  <p:slideViewPr>
    <p:cSldViewPr snapToGrid="0" showGuides="1">
      <p:cViewPr varScale="1">
        <p:scale>
          <a:sx n="113" d="100"/>
          <a:sy n="113" d="100"/>
        </p:scale>
        <p:origin x="-1496" y="-112"/>
      </p:cViewPr>
      <p:guideLst>
        <p:guide orient="horz" pos="417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1CD4A04-4252-45F9-B66B-12E1C607E41E}" type="datetimeFigureOut">
              <a:rPr lang="en-US"/>
              <a:pPr>
                <a:defRPr/>
              </a:pPr>
              <a:t>13/02/2014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F60A27F-70A2-4384-AF7E-4B8477A20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70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F52C2C8-F0FE-4541-8133-A550B4D7EDC4}" type="slidenum">
              <a:rPr lang="en-US" sz="1200">
                <a:latin typeface="Calibri" pitchFamily="34" charset="0"/>
              </a:rPr>
              <a:pPr algn="r"/>
              <a:t>52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DFDFD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7" descr="blue-window"/>
          <p:cNvPicPr>
            <a:picLocks noChangeAspect="1" noChangeArrowheads="1"/>
          </p:cNvPicPr>
          <p:nvPr/>
        </p:nvPicPr>
        <p:blipFill>
          <a:blip r:embed="rId2" cstate="print"/>
          <a:srcRect b="37572"/>
          <a:stretch>
            <a:fillRect/>
          </a:stretch>
        </p:blipFill>
        <p:spPr bwMode="auto">
          <a:xfrm>
            <a:off x="450850" y="5468938"/>
            <a:ext cx="82423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juniper_black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6050" y="917575"/>
            <a:ext cx="17176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32888"/>
            <a:ext cx="7315200" cy="877824"/>
          </a:xfrm>
        </p:spPr>
        <p:txBody>
          <a:bodyPr>
            <a:noAutofit/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defRPr lang="en-US" sz="3200" b="1" cap="all" baseline="0" dirty="0" smtClean="0">
                <a:solidFill>
                  <a:srgbClr val="29292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11880"/>
            <a:ext cx="5943600" cy="1051560"/>
          </a:xfrm>
        </p:spPr>
        <p:txBody>
          <a:bodyPr>
            <a:noAutofit/>
          </a:bodyPr>
          <a:lstStyle>
            <a:lvl1pPr marL="0" indent="0" algn="l" defTabSz="457200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  <a:defRPr lang="en-US" sz="20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428286" y="6465136"/>
            <a:ext cx="228139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900" b="1" dirty="0">
                <a:solidFill>
                  <a:schemeClr val="accent3"/>
                </a:solidFill>
                <a:latin typeface="+mn-lt"/>
              </a:rPr>
              <a:t>JUNIPER NETWORKS </a:t>
            </a:r>
            <a:r>
              <a:rPr lang="en-US" sz="900" b="1" dirty="0" smtClean="0">
                <a:solidFill>
                  <a:schemeClr val="accent3"/>
                </a:solidFill>
                <a:latin typeface="+mn-lt"/>
              </a:rPr>
              <a:t>CONFIDENTIAL</a:t>
            </a:r>
            <a:endParaRPr lang="en-US" sz="800" dirty="0">
              <a:solidFill>
                <a:schemeClr val="accent6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526"/>
              </a:spcAft>
              <a:defRPr lang="en-US" sz="2400" b="1" cap="all" baseline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366616" y="1134374"/>
            <a:ext cx="8229600" cy="4852358"/>
          </a:xfrm>
        </p:spPr>
        <p:txBody>
          <a:bodyPr/>
          <a:lstStyle>
            <a:lvl1pPr marL="112713" indent="-112713"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 marL="569913" indent="-225425"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 marL="854075" indent="-223838"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 marL="1147763" indent="-233363"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 marL="1431925" indent="-173038"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defRPr lang="en-US" sz="2400" b="1" cap="all" baseline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column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lrg-ven-gradient-3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38725"/>
            <a:ext cx="91440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4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BABCBE">
                  <a:alpha val="14999"/>
                </a:srgbClr>
              </a:gs>
              <a:gs pos="100000">
                <a:srgbClr val="565758">
                  <a:alpha val="14999"/>
                </a:srgbClr>
              </a:gs>
            </a:gsLst>
            <a:lin ang="54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2050" y="2184400"/>
            <a:ext cx="4554538" cy="38227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6250" y="255588"/>
            <a:ext cx="8220075" cy="741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8300" y="1133475"/>
            <a:ext cx="8220075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black">
          <a:xfrm>
            <a:off x="471488" y="6381550"/>
            <a:ext cx="2205037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tabLst>
                <a:tab pos="461963" algn="l"/>
                <a:tab pos="4572000" algn="ctr"/>
                <a:tab pos="8461375" algn="r"/>
                <a:tab pos="8855075" algn="r"/>
              </a:tabLst>
              <a:defRPr/>
            </a:pPr>
            <a:fld id="{A351C574-886C-420A-BC44-B2479319F5FA}" type="slidenum">
              <a:rPr lang="en-US" sz="1000">
                <a:solidFill>
                  <a:srgbClr val="807F83"/>
                </a:solidFill>
              </a:rPr>
              <a:pPr eaLnBrk="0" fontAlgn="auto" hangingPunct="0">
                <a:spcAft>
                  <a:spcPts val="0"/>
                </a:spcAft>
                <a:tabLst>
                  <a:tab pos="461963" algn="l"/>
                  <a:tab pos="4572000" algn="ctr"/>
                  <a:tab pos="8461375" algn="r"/>
                  <a:tab pos="8855075" algn="r"/>
                </a:tabLst>
                <a:defRPr/>
              </a:pPr>
              <a:t>‹#›</a:t>
            </a:fld>
            <a:r>
              <a:rPr lang="en-US" sz="1000" dirty="0">
                <a:solidFill>
                  <a:srgbClr val="807F83"/>
                </a:solidFill>
              </a:rPr>
              <a:t> </a:t>
            </a:r>
            <a:r>
              <a:rPr lang="en-US" sz="1000" dirty="0" smtClean="0">
                <a:solidFill>
                  <a:srgbClr val="807F83"/>
                </a:solidFill>
              </a:rPr>
              <a:t>  </a:t>
            </a:r>
            <a:r>
              <a:rPr lang="en-US" sz="800" dirty="0" smtClean="0">
                <a:solidFill>
                  <a:schemeClr val="accent6"/>
                </a:solidFill>
                <a:latin typeface="+mn-lt"/>
              </a:rPr>
              <a:t>Copyright </a:t>
            </a:r>
            <a:r>
              <a:rPr lang="en-US" sz="800" dirty="0">
                <a:solidFill>
                  <a:schemeClr val="accent6"/>
                </a:solidFill>
                <a:latin typeface="Arial" charset="0"/>
                <a:ea typeface="ＭＳ Ｐゴシック" charset="-128"/>
              </a:rPr>
              <a:t>© </a:t>
            </a:r>
            <a:r>
              <a:rPr lang="en-US" sz="800" dirty="0" smtClean="0">
                <a:solidFill>
                  <a:schemeClr val="accent6"/>
                </a:solidFill>
                <a:latin typeface="Arial" charset="0"/>
                <a:ea typeface="ＭＳ Ｐゴシック" charset="-128"/>
              </a:rPr>
              <a:t>2014 </a:t>
            </a:r>
            <a:r>
              <a:rPr lang="en-US" sz="800" dirty="0">
                <a:solidFill>
                  <a:schemeClr val="accent6"/>
                </a:solidFill>
                <a:latin typeface="Arial" charset="0"/>
                <a:ea typeface="ＭＳ Ｐゴシック" charset="-128"/>
              </a:rPr>
              <a:t>Juniper Networks, Inc.</a:t>
            </a:r>
            <a:endParaRPr lang="en-US" sz="800" dirty="0">
              <a:solidFill>
                <a:srgbClr val="807F83"/>
              </a:solidFill>
            </a:endParaRPr>
          </a:p>
        </p:txBody>
      </p:sp>
      <p:grpSp>
        <p:nvGrpSpPr>
          <p:cNvPr id="1029" name="Group 6"/>
          <p:cNvGrpSpPr>
            <a:grpSpLocks/>
          </p:cNvGrpSpPr>
          <p:nvPr/>
        </p:nvGrpSpPr>
        <p:grpSpPr bwMode="auto">
          <a:xfrm>
            <a:off x="450850" y="238125"/>
            <a:ext cx="8240713" cy="5994400"/>
            <a:chOff x="284" y="150"/>
            <a:chExt cx="5182" cy="3776"/>
          </a:xfrm>
        </p:grpSpPr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284" y="3926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284" y="602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284" y="150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30" name="Picture 10" descr="juniper_black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64438" y="6316663"/>
            <a:ext cx="1111250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3428286" y="6465136"/>
            <a:ext cx="228139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900" b="1" dirty="0">
                <a:solidFill>
                  <a:schemeClr val="accent3"/>
                </a:solidFill>
                <a:latin typeface="+mn-lt"/>
              </a:rPr>
              <a:t>JUNIPER NETWORKS </a:t>
            </a:r>
            <a:r>
              <a:rPr lang="en-US" sz="900" b="1" dirty="0" smtClean="0">
                <a:solidFill>
                  <a:schemeClr val="accent3"/>
                </a:solidFill>
                <a:latin typeface="+mn-lt"/>
              </a:rPr>
              <a:t>CONFIDENTIAL</a:t>
            </a:r>
            <a:endParaRPr lang="en-US" sz="800" dirty="0">
              <a:solidFill>
                <a:schemeClr val="accent6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2" r:id="rId2"/>
    <p:sldLayoutId id="2147483673" r:id="rId3"/>
    <p:sldLayoutId id="2147483674" r:id="rId4"/>
    <p:sldLayoutId id="2147483677" r:id="rId5"/>
  </p:sldLayoutIdLst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lang="en-US" sz="2400" b="1" kern="1200" cap="all" dirty="0">
          <a:solidFill>
            <a:srgbClr val="292929"/>
          </a:solidFill>
          <a:latin typeface="Arial" pitchFamily="34" charset="0"/>
          <a:ea typeface="+mj-ea"/>
          <a:cs typeface="+mj-cs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5pPr>
      <a:lvl6pPr marL="457200"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6pPr>
      <a:lvl7pPr marL="914400"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7pPr>
      <a:lvl8pPr marL="1371600"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8pPr>
      <a:lvl9pPr marL="1828800"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9pPr>
    </p:titleStyle>
    <p:bodyStyle>
      <a:lvl1pPr marL="112713" indent="-112713" algn="l" rtl="0" eaLnBrk="1" fontAlgn="base" hangingPunct="1">
        <a:spcBef>
          <a:spcPts val="800"/>
        </a:spcBef>
        <a:spcAft>
          <a:spcPts val="400"/>
        </a:spcAft>
        <a:buClr>
          <a:schemeClr val="tx1"/>
        </a:buClr>
        <a:buSzPct val="25000"/>
        <a:buFont typeface="Arial" pitchFamily="34" charset="0"/>
        <a:buChar char=" "/>
        <a:defRPr lang="en-US" sz="220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569913" indent="-225425" algn="l" rtl="0" eaLnBrk="1" fontAlgn="base" hangingPunct="1">
        <a:spcBef>
          <a:spcPct val="0"/>
        </a:spcBef>
        <a:spcAft>
          <a:spcPts val="500"/>
        </a:spcAft>
        <a:buClr>
          <a:schemeClr val="tx1"/>
        </a:buClr>
        <a:buSzPct val="90000"/>
        <a:buFont typeface="Wingdings" pitchFamily="2" charset="2"/>
        <a:buChar char="§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854075" indent="-223838" algn="l" rtl="0" eaLnBrk="1" fontAlgn="base" hangingPunct="1">
        <a:spcBef>
          <a:spcPct val="0"/>
        </a:spcBef>
        <a:spcAft>
          <a:spcPts val="500"/>
        </a:spcAft>
        <a:buClr>
          <a:schemeClr val="tx1"/>
        </a:buClr>
        <a:buSzPct val="96000"/>
        <a:buFont typeface="Wingdings" pitchFamily="2" charset="2"/>
        <a:buChar char="§"/>
        <a:defRPr lang="en-US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147763" indent="-233363" algn="l" rtl="0" eaLnBrk="1" fontAlgn="base" hangingPunct="1">
        <a:spcBef>
          <a:spcPct val="0"/>
        </a:spcBef>
        <a:spcAft>
          <a:spcPts val="500"/>
        </a:spcAft>
        <a:buClr>
          <a:schemeClr val="tx1"/>
        </a:buClr>
        <a:buFont typeface="Arial" pitchFamily="34" charset="0"/>
        <a:buChar char="–"/>
        <a:defRPr lang="en-US" sz="160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431925" indent="-173038" algn="l" rtl="0" eaLnBrk="1" fontAlgn="base" hangingPunct="1">
        <a:spcBef>
          <a:spcPct val="0"/>
        </a:spcBef>
        <a:spcAft>
          <a:spcPts val="500"/>
        </a:spcAft>
        <a:buClr>
          <a:schemeClr val="tx1"/>
        </a:buClr>
        <a:buFont typeface="Arial" pitchFamily="34" charset="0"/>
        <a:buChar char="-"/>
        <a:defRPr lang="en-US" sz="160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niper/py-junos-eznc" TargetMode="External"/><Relationship Id="rId4" Type="http://schemas.openxmlformats.org/officeDocument/2006/relationships/hyperlink" Target="http://techwiki.juniper.net/Automation_Scripting/Junos_OS_PyEZ/Hello,_Worl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wiki.juniper.net/Automation_Scripting/Junos_OS_PyEZ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portal.juniper.net/juniper/user_activity_info.aspx?id=3328" TargetMode="External"/><Relationship Id="rId4" Type="http://schemas.openxmlformats.org/officeDocument/2006/relationships/hyperlink" Target="http://www.juniper.net/us/en/community/junos/training-certification/day-one/automation-series/junos-automation-slax/%23http://www.juniper.net/us/en/community/junos/training-certification/day-one/automation-series/junos-automation-slax/" TargetMode="External"/><Relationship Id="rId5" Type="http://schemas.openxmlformats.org/officeDocument/2006/relationships/hyperlink" Target="http://www.juniper.net/us/en/community/junos/training-certification/day-one/automation-series/mastering-junos-automation/" TargetMode="External"/><Relationship Id="rId6" Type="http://schemas.openxmlformats.org/officeDocument/2006/relationships/hyperlink" Target="http://www.juniper.net/us/en/community/junos/training-certification/day-one/automation-series/applying-junos-automation/" TargetMode="External"/><Relationship Id="rId7" Type="http://schemas.openxmlformats.org/officeDocument/2006/relationships/hyperlink" Target="http://www.juniper.net/us/en/community/junos/training-certification/day-one/automation-series/junos-xml-hierarchy/" TargetMode="External"/><Relationship Id="rId8" Type="http://schemas.openxmlformats.org/officeDocument/2006/relationships/hyperlink" Target="http://www.juniper.net/techpubs/en_US/junos12.3/information-products/pathway-pages/config-guide-automation/index.html" TargetMode="External"/><Relationship Id="rId9" Type="http://schemas.openxmlformats.org/officeDocument/2006/relationships/hyperlink" Target="http://www.juniper.net/techpubs/en_US/junos12.3/information-products/topic-collections/junos-xml-ref-oper/index.html" TargetMode="External"/><Relationship Id="rId10" Type="http://schemas.openxmlformats.org/officeDocument/2006/relationships/hyperlink" Target="http://www.juniper.net/techpubs/en_US/junos12.3/information-products/topic-collections/junos-xml-ref-config/index.html" TargetMode="External"/><Relationship Id="rId11" Type="http://schemas.openxmlformats.org/officeDocument/2006/relationships/hyperlink" Target="http://www.juniper.net/techpubs/en_US/junos12.3/information-products/topic-collections/junos-xml-management-protocol-guide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trix.juniper.net/community/products/junos/script_hacke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niper/py-junos-eznc" TargetMode="External"/><Relationship Id="rId4" Type="http://schemas.openxmlformats.org/officeDocument/2006/relationships/hyperlink" Target="https://matrix.juniper.net/community/products/junos/script_hackers/blog/2013/02/05/welcoming-slax-to-sublime-text-2" TargetMode="External"/><Relationship Id="rId5" Type="http://schemas.openxmlformats.org/officeDocument/2006/relationships/hyperlink" Target="https://github.com/scottdware/vim-slax" TargetMode="External"/><Relationship Id="rId6" Type="http://schemas.openxmlformats.org/officeDocument/2006/relationships/hyperlink" Target="https://github.com/Juniper/junoscriptorium" TargetMode="External"/><Relationship Id="rId7" Type="http://schemas.openxmlformats.org/officeDocument/2006/relationships/hyperlink" Target="https://techwiki.juniper.net/Automation_Scripting" TargetMode="External"/><Relationship Id="rId8" Type="http://schemas.openxmlformats.org/officeDocument/2006/relationships/hyperlink" Target="https://www.juniper.net/us/en/community/junos/script-automation/library/configuration/" TargetMode="External"/><Relationship Id="rId9" Type="http://schemas.openxmlformats.org/officeDocument/2006/relationships/hyperlink" Target="https://www.juniper.net/us/en/community/junos/script-automation/library/event/" TargetMode="External"/><Relationship Id="rId10" Type="http://schemas.openxmlformats.org/officeDocument/2006/relationships/hyperlink" Target="https://www.juniper.net/us/en/community/junos/script-automation/library/operation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uniper/juise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33650"/>
            <a:ext cx="8229600" cy="876300"/>
          </a:xfrm>
        </p:spPr>
        <p:txBody>
          <a:bodyPr/>
          <a:lstStyle/>
          <a:p>
            <a:pPr>
              <a:defRPr/>
            </a:pPr>
            <a:r>
              <a:rPr lang="en-US" sz="2800" b="0" dirty="0" smtClean="0"/>
              <a:t>JUNOS Automation Project Walk Trough</a:t>
            </a:r>
            <a:endParaRPr sz="28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11563"/>
            <a:ext cx="5943600" cy="1052512"/>
          </a:xfrm>
        </p:spPr>
        <p:txBody>
          <a:bodyPr rtlCol="0"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Levent Ogut (</a:t>
            </a:r>
            <a:r>
              <a:rPr lang="en-US" dirty="0" err="1" smtClean="0">
                <a:solidFill>
                  <a:schemeClr val="tx1"/>
                </a:solidFill>
              </a:rPr>
              <a:t>logut@juniper.net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February 2014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Capture from Editor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5298" b="52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019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Script Documentation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/*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* Filename      : &lt;</a:t>
            </a:r>
            <a:r>
              <a:rPr lang="en-US" sz="1400" dirty="0" err="1">
                <a:latin typeface="Courier"/>
                <a:cs typeface="Courier"/>
              </a:rPr>
              <a:t>script_name</a:t>
            </a:r>
            <a:r>
              <a:rPr lang="en-US" sz="1400" dirty="0">
                <a:latin typeface="Courier"/>
                <a:cs typeface="Courier"/>
              </a:rPr>
              <a:t>&gt;.</a:t>
            </a:r>
            <a:r>
              <a:rPr lang="en-US" sz="1400" dirty="0" err="1">
                <a:latin typeface="Courier"/>
                <a:cs typeface="Courier"/>
              </a:rPr>
              <a:t>slax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* Author        : &lt;Author Name&gt; / &lt;</a:t>
            </a:r>
            <a:r>
              <a:rPr lang="en-US" sz="1400" dirty="0" err="1">
                <a:latin typeface="Courier"/>
                <a:cs typeface="Courier"/>
              </a:rPr>
              <a:t>author_email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* version       : 0.1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* Platform      : xx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* Release       : </a:t>
            </a:r>
            <a:r>
              <a:rPr lang="en-US" sz="1400" dirty="0" err="1">
                <a:latin typeface="Courier"/>
                <a:cs typeface="Courier"/>
              </a:rPr>
              <a:t>Junos</a:t>
            </a:r>
            <a:r>
              <a:rPr lang="en-US" sz="1400" dirty="0">
                <a:latin typeface="Courier"/>
                <a:cs typeface="Courier"/>
              </a:rPr>
              <a:t> 11.4+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*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* Copyright 2014 Juniper Networks. All rights reserved.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*/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/*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### Description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### Installation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xxxx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xxxxx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48833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Script Documentation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#</a:t>
            </a:r>
            <a:r>
              <a:rPr lang="en-US" sz="1400" dirty="0">
                <a:latin typeface="Courier"/>
                <a:cs typeface="Courier"/>
              </a:rPr>
              <a:t>## Configuration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[ system scripts ]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commit 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file &lt;</a:t>
            </a:r>
            <a:r>
              <a:rPr lang="en-US" sz="1400" dirty="0" err="1">
                <a:latin typeface="Courier"/>
                <a:cs typeface="Courier"/>
              </a:rPr>
              <a:t>script_name</a:t>
            </a:r>
            <a:r>
              <a:rPr lang="en-US" sz="1400" dirty="0">
                <a:latin typeface="Courier"/>
                <a:cs typeface="Courier"/>
              </a:rPr>
              <a:t>&gt;.</a:t>
            </a:r>
            <a:r>
              <a:rPr lang="en-US" sz="1400" dirty="0" err="1">
                <a:latin typeface="Courier"/>
                <a:cs typeface="Courier"/>
              </a:rPr>
              <a:t>slax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### Enabling </a:t>
            </a:r>
            <a:r>
              <a:rPr lang="en-US" sz="1400" dirty="0" err="1">
                <a:latin typeface="Courier"/>
                <a:cs typeface="Courier"/>
              </a:rPr>
              <a:t>Traceoptions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[ system scripts ]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commit 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traceoptions</a:t>
            </a:r>
            <a:r>
              <a:rPr lang="en-US" sz="1400" dirty="0">
                <a:latin typeface="Courier"/>
                <a:cs typeface="Courier"/>
              </a:rPr>
              <a:t> 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file </a:t>
            </a:r>
            <a:r>
              <a:rPr lang="en-US" sz="1400" dirty="0" err="1">
                <a:latin typeface="Courier"/>
                <a:cs typeface="Courier"/>
              </a:rPr>
              <a:t>commit.trace</a:t>
            </a:r>
            <a:r>
              <a:rPr lang="en-US" sz="1400" dirty="0">
                <a:latin typeface="Courier"/>
                <a:cs typeface="Courier"/>
              </a:rPr>
              <a:t> size 1m world-readable;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}</a:t>
            </a:r>
          </a:p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554304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Script Documentation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### Caveats and Notes</a:t>
            </a:r>
          </a:p>
          <a:p>
            <a:pPr marL="344488" lvl="1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### Change Log</a:t>
            </a:r>
          </a:p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0.1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initial script</a:t>
            </a:r>
          </a:p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0.2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New feature: script to communicate with other scripts via Morse </a:t>
            </a:r>
            <a:r>
              <a:rPr lang="en-US" sz="1400" dirty="0" smtClean="0">
                <a:latin typeface="Courier"/>
                <a:cs typeface="Courier"/>
              </a:rPr>
              <a:t>code</a:t>
            </a:r>
          </a:p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1.0 release</a:t>
            </a:r>
            <a:endParaRPr lang="en-US" sz="1400" dirty="0" smtClean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1.1 </a:t>
            </a:r>
            <a:r>
              <a:rPr lang="en-US" sz="1400" dirty="0" smtClean="0">
                <a:latin typeface="Courier"/>
                <a:cs typeface="Courier"/>
              </a:rPr>
              <a:t>bug fix: script shouldn’t </a:t>
            </a:r>
            <a:r>
              <a:rPr lang="en-US" sz="1400" dirty="0" smtClean="0">
                <a:latin typeface="Courier"/>
                <a:cs typeface="Courier"/>
              </a:rPr>
              <a:t>trigger “</a:t>
            </a:r>
            <a:r>
              <a:rPr lang="en-US" sz="1400" dirty="0" smtClean="0">
                <a:latin typeface="Courier"/>
                <a:cs typeface="Courier"/>
              </a:rPr>
              <a:t>blow up” </a:t>
            </a:r>
            <a:r>
              <a:rPr lang="en-US" sz="1400" dirty="0" smtClean="0">
                <a:latin typeface="Courier"/>
                <a:cs typeface="Courier"/>
              </a:rPr>
              <a:t>datacenter, </a:t>
            </a:r>
            <a:r>
              <a:rPr lang="en-US" sz="1400" dirty="0" smtClean="0">
                <a:latin typeface="Courier"/>
                <a:cs typeface="Courier"/>
              </a:rPr>
              <a:t>unless...</a:t>
            </a:r>
          </a:p>
          <a:p>
            <a:pPr marL="344488" lvl="1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### Sample Output</a:t>
            </a:r>
          </a:p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&lt;</a:t>
            </a:r>
            <a:r>
              <a:rPr lang="en-US" sz="1400" dirty="0">
                <a:latin typeface="Courier"/>
                <a:cs typeface="Courier"/>
              </a:rPr>
              <a:t>?xml version="1.0"?&gt;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&lt;juniper-configuration&gt;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&lt;pools&gt;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&lt;pool&gt;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&lt;public&gt;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&lt;</a:t>
            </a:r>
            <a:r>
              <a:rPr lang="en-US" sz="1400" dirty="0" err="1">
                <a:latin typeface="Courier"/>
                <a:cs typeface="Courier"/>
              </a:rPr>
              <a:t>ip_min</a:t>
            </a:r>
            <a:r>
              <a:rPr lang="en-US" sz="1400" dirty="0">
                <a:latin typeface="Courier"/>
                <a:cs typeface="Courier"/>
              </a:rPr>
              <a:t>&gt;80.2.0.161&lt;/</a:t>
            </a:r>
            <a:r>
              <a:rPr lang="en-US" sz="1400" dirty="0" err="1">
                <a:latin typeface="Courier"/>
                <a:cs typeface="Courier"/>
              </a:rPr>
              <a:t>ip_min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&lt;</a:t>
            </a:r>
            <a:r>
              <a:rPr lang="en-US" sz="1400" dirty="0" err="1">
                <a:latin typeface="Courier"/>
                <a:cs typeface="Courier"/>
              </a:rPr>
              <a:t>ip_max</a:t>
            </a:r>
            <a:r>
              <a:rPr lang="en-US" sz="1400" dirty="0">
                <a:latin typeface="Courier"/>
                <a:cs typeface="Courier"/>
              </a:rPr>
              <a:t>&gt;80.2.0.166&lt;/</a:t>
            </a:r>
            <a:r>
              <a:rPr lang="en-US" sz="1400" dirty="0" err="1">
                <a:latin typeface="Courier"/>
                <a:cs typeface="Courier"/>
              </a:rPr>
              <a:t>ip_max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&lt;/public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endParaRPr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545296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Script Documentation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### </a:t>
            </a:r>
            <a:r>
              <a:rPr lang="en-US" sz="1400" dirty="0" smtClean="0">
                <a:latin typeface="Courier"/>
                <a:cs typeface="Courier"/>
              </a:rPr>
              <a:t>Parameters  / Variables</a:t>
            </a:r>
          </a:p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## Set on top of the script</a:t>
            </a:r>
          </a:p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#### Where </a:t>
            </a:r>
            <a:r>
              <a:rPr lang="en-US" sz="1400" dirty="0">
                <a:latin typeface="Courier"/>
                <a:cs typeface="Courier"/>
              </a:rPr>
              <a:t>to save local </a:t>
            </a:r>
            <a:r>
              <a:rPr lang="en-US" sz="1400" dirty="0" smtClean="0">
                <a:latin typeface="Courier"/>
                <a:cs typeface="Courier"/>
              </a:rPr>
              <a:t>file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$path = "/</a:t>
            </a:r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tmp</a:t>
            </a:r>
            <a:r>
              <a:rPr lang="en-US" sz="1400" dirty="0">
                <a:latin typeface="Courier"/>
                <a:cs typeface="Courier"/>
              </a:rPr>
              <a:t>/";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###</a:t>
            </a:r>
            <a:r>
              <a:rPr lang="en-US" sz="1400" dirty="0" smtClean="0">
                <a:latin typeface="Courier"/>
                <a:cs typeface="Courier"/>
              </a:rPr>
              <a:t># Local </a:t>
            </a:r>
            <a:r>
              <a:rPr lang="en-US" sz="1400" dirty="0">
                <a:latin typeface="Courier"/>
                <a:cs typeface="Courier"/>
              </a:rPr>
              <a:t>filename </a:t>
            </a:r>
            <a:r>
              <a:rPr lang="en-US" sz="1400" dirty="0" smtClean="0">
                <a:latin typeface="Courier"/>
                <a:cs typeface="Courier"/>
              </a:rPr>
              <a:t>extension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$extension = ".xml";</a:t>
            </a:r>
          </a:p>
          <a:p>
            <a:pPr marL="344488" lvl="1" indent="0">
              <a:buNone/>
            </a:pPr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$</a:t>
            </a:r>
            <a:r>
              <a:rPr lang="en-US" sz="1400" dirty="0" err="1">
                <a:latin typeface="Courier"/>
                <a:cs typeface="Courier"/>
              </a:rPr>
              <a:t>extension_cmp</a:t>
            </a:r>
            <a:r>
              <a:rPr lang="en-US" sz="1400" dirty="0">
                <a:latin typeface="Courier"/>
                <a:cs typeface="Courier"/>
              </a:rPr>
              <a:t> = ".</a:t>
            </a:r>
            <a:r>
              <a:rPr lang="en-US" sz="1400" dirty="0" err="1">
                <a:latin typeface="Courier"/>
                <a:cs typeface="Courier"/>
              </a:rPr>
              <a:t>cmp</a:t>
            </a:r>
            <a:r>
              <a:rPr lang="en-US" sz="1400" dirty="0">
                <a:latin typeface="Courier"/>
                <a:cs typeface="Courier"/>
              </a:rPr>
              <a:t>";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###</a:t>
            </a:r>
            <a:r>
              <a:rPr lang="en-US" sz="1400" dirty="0" smtClean="0">
                <a:latin typeface="Courier"/>
                <a:cs typeface="Courier"/>
              </a:rPr>
              <a:t># Remote </a:t>
            </a:r>
            <a:r>
              <a:rPr lang="en-US" sz="1400" dirty="0">
                <a:latin typeface="Courier"/>
                <a:cs typeface="Courier"/>
              </a:rPr>
              <a:t>Server Parameters </a:t>
            </a:r>
            <a:r>
              <a:rPr lang="en-US" sz="1400" dirty="0" smtClean="0">
                <a:latin typeface="Courier"/>
                <a:cs typeface="Courier"/>
              </a:rPr>
              <a:t>172.29.65.139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$</a:t>
            </a:r>
            <a:r>
              <a:rPr lang="en-US" sz="1400" dirty="0" err="1">
                <a:latin typeface="Courier"/>
                <a:cs typeface="Courier"/>
              </a:rPr>
              <a:t>scp_user</a:t>
            </a:r>
            <a:r>
              <a:rPr lang="en-US" sz="1400" dirty="0">
                <a:latin typeface="Courier"/>
                <a:cs typeface="Courier"/>
              </a:rPr>
              <a:t> = 'tsd0scp';</a:t>
            </a:r>
          </a:p>
          <a:p>
            <a:pPr marL="344488" lvl="1" indent="0">
              <a:buNone/>
            </a:pPr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$</a:t>
            </a:r>
            <a:r>
              <a:rPr lang="en-US" sz="1400" dirty="0" err="1">
                <a:latin typeface="Courier"/>
                <a:cs typeface="Courier"/>
              </a:rPr>
              <a:t>scp_host</a:t>
            </a:r>
            <a:r>
              <a:rPr lang="en-US" sz="1400" dirty="0">
                <a:latin typeface="Courier"/>
                <a:cs typeface="Courier"/>
              </a:rPr>
              <a:t> = '172.29.64.34';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$</a:t>
            </a:r>
            <a:r>
              <a:rPr lang="en-US" sz="1400" dirty="0" err="1">
                <a:latin typeface="Courier"/>
                <a:cs typeface="Courier"/>
              </a:rPr>
              <a:t>scp_dst_dir</a:t>
            </a:r>
            <a:r>
              <a:rPr lang="en-US" sz="1400" dirty="0">
                <a:latin typeface="Courier"/>
                <a:cs typeface="Courier"/>
              </a:rPr>
              <a:t> = ''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END OF DOCUMENTATION</a:t>
            </a:r>
          </a:p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*/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endParaRPr lang="en-US"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189635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Script Documentation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Documentation is crucial</a:t>
            </a:r>
          </a:p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Someone else might need to work on that script after you.</a:t>
            </a:r>
          </a:p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And you would want to avoid customer / </a:t>
            </a:r>
            <a:r>
              <a:rPr lang="en-US" sz="1600" dirty="0" smtClean="0">
                <a:latin typeface="Arial"/>
                <a:cs typeface="Arial"/>
              </a:rPr>
              <a:t>calls </a:t>
            </a:r>
            <a:r>
              <a:rPr lang="en-US" sz="1600" dirty="0" smtClean="0">
                <a:latin typeface="Arial"/>
                <a:cs typeface="Arial"/>
              </a:rPr>
              <a:t>for small installation/configuration/parameter change issues.</a:t>
            </a:r>
            <a:endParaRPr sz="16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40272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Development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Templates I think I need (some of them thought throughout development):</a:t>
            </a:r>
          </a:p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# Delete file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template </a:t>
            </a:r>
            <a:r>
              <a:rPr lang="en-US" sz="1600" dirty="0" err="1">
                <a:latin typeface="Arial"/>
                <a:cs typeface="Arial"/>
              </a:rPr>
              <a:t>file_delete</a:t>
            </a:r>
            <a:r>
              <a:rPr lang="en-US" sz="1600" dirty="0">
                <a:latin typeface="Arial"/>
                <a:cs typeface="Arial"/>
              </a:rPr>
              <a:t> ($filename</a:t>
            </a:r>
            <a:r>
              <a:rPr lang="en-US" sz="1600" dirty="0" smtClean="0">
                <a:latin typeface="Arial"/>
                <a:cs typeface="Arial"/>
              </a:rPr>
              <a:t>)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# </a:t>
            </a:r>
            <a:r>
              <a:rPr lang="en-US" sz="1600" dirty="0" smtClean="0">
                <a:latin typeface="Arial"/>
                <a:cs typeface="Arial"/>
              </a:rPr>
              <a:t>Transfer file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template </a:t>
            </a:r>
            <a:r>
              <a:rPr lang="en-US" sz="1600" dirty="0" err="1">
                <a:latin typeface="Arial"/>
                <a:cs typeface="Arial"/>
              </a:rPr>
              <a:t>tx_file</a:t>
            </a:r>
            <a:r>
              <a:rPr lang="en-US" sz="1600" dirty="0">
                <a:latin typeface="Arial"/>
                <a:cs typeface="Arial"/>
              </a:rPr>
              <a:t> ($</a:t>
            </a:r>
            <a:r>
              <a:rPr lang="en-US" sz="1600" dirty="0" err="1">
                <a:latin typeface="Arial"/>
                <a:cs typeface="Arial"/>
              </a:rPr>
              <a:t>file_path</a:t>
            </a:r>
            <a:r>
              <a:rPr lang="en-US" sz="1600" dirty="0">
                <a:latin typeface="Arial"/>
                <a:cs typeface="Arial"/>
              </a:rPr>
              <a:t>, $filename, $host, $user, $</a:t>
            </a:r>
            <a:r>
              <a:rPr lang="en-US" sz="1600" dirty="0" err="1">
                <a:latin typeface="Arial"/>
                <a:cs typeface="Arial"/>
              </a:rPr>
              <a:t>dst_path</a:t>
            </a:r>
            <a:r>
              <a:rPr lang="en-US" sz="1600" dirty="0" smtClean="0">
                <a:latin typeface="Arial"/>
                <a:cs typeface="Arial"/>
              </a:rPr>
              <a:t>)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# </a:t>
            </a:r>
            <a:r>
              <a:rPr lang="en-US" sz="1600" dirty="0" smtClean="0">
                <a:latin typeface="Arial"/>
                <a:cs typeface="Arial"/>
              </a:rPr>
              <a:t>convert 1.1.1.0/24 to 1.1.1.1 1.1.1.254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template prefix2min_max ($address</a:t>
            </a:r>
            <a:r>
              <a:rPr lang="en-US" sz="1600" dirty="0" smtClean="0">
                <a:latin typeface="Arial"/>
                <a:cs typeface="Arial"/>
              </a:rPr>
              <a:t>)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# convert </a:t>
            </a:r>
            <a:r>
              <a:rPr lang="en-US" sz="1600" dirty="0" smtClean="0">
                <a:latin typeface="Arial"/>
                <a:cs typeface="Arial"/>
              </a:rPr>
              <a:t>IP to decimal for calculations</a:t>
            </a:r>
          </a:p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template </a:t>
            </a:r>
            <a:r>
              <a:rPr lang="en-US" sz="1600" dirty="0">
                <a:latin typeface="Arial"/>
                <a:cs typeface="Arial"/>
              </a:rPr>
              <a:t>ip2decimal($</a:t>
            </a:r>
            <a:r>
              <a:rPr lang="en-US" sz="1600" dirty="0" err="1">
                <a:latin typeface="Arial"/>
                <a:cs typeface="Arial"/>
              </a:rPr>
              <a:t>ip</a:t>
            </a:r>
            <a:r>
              <a:rPr lang="en-US" sz="1600" dirty="0" smtClean="0">
                <a:latin typeface="Arial"/>
                <a:cs typeface="Arial"/>
              </a:rPr>
              <a:t>)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# convert 1.1.1.1 </a:t>
            </a:r>
            <a:r>
              <a:rPr lang="en-US" sz="1600" dirty="0" smtClean="0">
                <a:latin typeface="Arial"/>
                <a:cs typeface="Arial"/>
              </a:rPr>
              <a:t>1.1.1.254 to 1.1.1.0</a:t>
            </a:r>
            <a:r>
              <a:rPr lang="en-US" sz="1600" dirty="0">
                <a:latin typeface="Arial"/>
                <a:cs typeface="Arial"/>
              </a:rPr>
              <a:t>/24</a:t>
            </a:r>
          </a:p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template </a:t>
            </a:r>
            <a:r>
              <a:rPr lang="en-US" sz="1600" dirty="0">
                <a:latin typeface="Arial"/>
                <a:cs typeface="Arial"/>
              </a:rPr>
              <a:t>low_high2prefix ($low="",$high=</a:t>
            </a:r>
            <a:r>
              <a:rPr lang="en-US" sz="1600" dirty="0" smtClean="0">
                <a:latin typeface="Arial"/>
                <a:cs typeface="Arial"/>
              </a:rPr>
              <a:t>"”)</a:t>
            </a:r>
          </a:p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# generate filename using host / </a:t>
            </a:r>
            <a:r>
              <a:rPr lang="en-US" sz="1600" dirty="0" err="1" smtClean="0">
                <a:latin typeface="Arial"/>
                <a:cs typeface="Arial"/>
              </a:rPr>
              <a:t>datetime</a:t>
            </a:r>
            <a:r>
              <a:rPr lang="en-US" sz="1600" dirty="0" smtClean="0">
                <a:latin typeface="Arial"/>
                <a:cs typeface="Arial"/>
              </a:rPr>
              <a:t> / sequence number / extension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template </a:t>
            </a:r>
            <a:r>
              <a:rPr lang="en-US" sz="1600" dirty="0" err="1">
                <a:latin typeface="Arial"/>
                <a:cs typeface="Arial"/>
              </a:rPr>
              <a:t>generate_filename</a:t>
            </a:r>
            <a:r>
              <a:rPr lang="en-US" sz="1600" dirty="0">
                <a:latin typeface="Arial"/>
                <a:cs typeface="Arial"/>
              </a:rPr>
              <a:t> (</a:t>
            </a:r>
            <a:r>
              <a:rPr lang="en-US" sz="1600" dirty="0" smtClean="0">
                <a:latin typeface="Arial"/>
                <a:cs typeface="Arial"/>
              </a:rPr>
              <a:t>)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# </a:t>
            </a:r>
            <a:r>
              <a:rPr lang="en-US" sz="1600" dirty="0" smtClean="0">
                <a:latin typeface="Arial"/>
                <a:cs typeface="Arial"/>
              </a:rPr>
              <a:t>write a file to local</a:t>
            </a:r>
          </a:p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template </a:t>
            </a:r>
            <a:r>
              <a:rPr lang="en-US" sz="1600" dirty="0">
                <a:latin typeface="Arial"/>
                <a:cs typeface="Arial"/>
              </a:rPr>
              <a:t>write2file ($filename, $content</a:t>
            </a:r>
            <a:r>
              <a:rPr lang="en-US" sz="1600" dirty="0" smtClean="0">
                <a:latin typeface="Arial"/>
                <a:cs typeface="Arial"/>
              </a:rPr>
              <a:t>)</a:t>
            </a:r>
          </a:p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# Check if the RE that script is running is master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template </a:t>
            </a:r>
            <a:r>
              <a:rPr lang="en-US" sz="1600" dirty="0" err="1">
                <a:latin typeface="Arial"/>
                <a:cs typeface="Arial"/>
              </a:rPr>
              <a:t>is_master</a:t>
            </a:r>
            <a:r>
              <a:rPr lang="en-US" sz="1600" dirty="0">
                <a:latin typeface="Arial"/>
                <a:cs typeface="Arial"/>
              </a:rPr>
              <a:t> ()</a:t>
            </a:r>
          </a:p>
          <a:p>
            <a:pPr marL="344488" lvl="1" indent="0">
              <a:buNone/>
            </a:pPr>
            <a:endParaRPr lang="en-US" sz="1600" dirty="0">
              <a:latin typeface="Arial"/>
              <a:cs typeface="Arial"/>
            </a:endParaRPr>
          </a:p>
          <a:p>
            <a:pPr marL="344488" lvl="1" indent="0">
              <a:buNone/>
            </a:pPr>
            <a:endParaRPr sz="16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5664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Development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With the templates above now the main code is clean and more understandable</a:t>
            </a:r>
            <a:endParaRPr sz="16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8003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Development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var</a:t>
            </a:r>
            <a:r>
              <a:rPr lang="en-US" sz="1600" dirty="0">
                <a:latin typeface="Arial"/>
                <a:cs typeface="Arial"/>
              </a:rPr>
              <a:t> $</a:t>
            </a:r>
            <a:r>
              <a:rPr lang="en-US" sz="1600" dirty="0" err="1">
                <a:latin typeface="Arial"/>
                <a:cs typeface="Arial"/>
              </a:rPr>
              <a:t>re_status</a:t>
            </a:r>
            <a:r>
              <a:rPr lang="en-US" sz="1600" dirty="0">
                <a:latin typeface="Arial"/>
                <a:cs typeface="Arial"/>
              </a:rPr>
              <a:t> = { call </a:t>
            </a:r>
            <a:r>
              <a:rPr lang="en-US" sz="1600" dirty="0" err="1">
                <a:latin typeface="Arial"/>
                <a:cs typeface="Arial"/>
              </a:rPr>
              <a:t>is_master</a:t>
            </a:r>
            <a:r>
              <a:rPr lang="en-US" sz="1600" dirty="0">
                <a:latin typeface="Arial"/>
                <a:cs typeface="Arial"/>
              </a:rPr>
              <a:t>(); }</a:t>
            </a:r>
          </a:p>
          <a:p>
            <a:pPr marL="344488" lvl="1" indent="0">
              <a:buNone/>
            </a:pPr>
            <a:endParaRPr lang="en-US" sz="1600" dirty="0">
              <a:latin typeface="Arial"/>
              <a:cs typeface="Arial"/>
            </a:endParaRP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/* check if it is commit check, if it is exit , we are only interested on actual commit operations */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if ($</a:t>
            </a:r>
            <a:r>
              <a:rPr lang="en-US" sz="1600" dirty="0" err="1">
                <a:latin typeface="Arial"/>
                <a:cs typeface="Arial"/>
              </a:rPr>
              <a:t>junos</a:t>
            </a:r>
            <a:r>
              <a:rPr lang="en-US" sz="1600" dirty="0">
                <a:latin typeface="Arial"/>
                <a:cs typeface="Arial"/>
              </a:rPr>
              <a:t>-context/commit-context/commit-check) { 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</a:t>
            </a:r>
            <a:r>
              <a:rPr lang="en-US" sz="1600" dirty="0" err="1">
                <a:latin typeface="Arial"/>
                <a:cs typeface="Arial"/>
              </a:rPr>
              <a:t>expr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jcs:trace</a:t>
            </a:r>
            <a:r>
              <a:rPr lang="en-US" sz="1600" dirty="0">
                <a:latin typeface="Arial"/>
                <a:cs typeface="Arial"/>
              </a:rPr>
              <a:t>( $script, " This is a commit check not an actual commit, not executing rest");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}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else if ($</a:t>
            </a:r>
            <a:r>
              <a:rPr lang="en-US" sz="1600" dirty="0" err="1">
                <a:latin typeface="Arial"/>
                <a:cs typeface="Arial"/>
              </a:rPr>
              <a:t>re_status</a:t>
            </a:r>
            <a:r>
              <a:rPr lang="en-US" sz="1600" dirty="0">
                <a:latin typeface="Arial"/>
                <a:cs typeface="Arial"/>
              </a:rPr>
              <a:t> != 1) { 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</a:t>
            </a:r>
            <a:r>
              <a:rPr lang="en-US" sz="1600" dirty="0" err="1">
                <a:latin typeface="Arial"/>
                <a:cs typeface="Arial"/>
              </a:rPr>
              <a:t>expr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jcs:trace</a:t>
            </a:r>
            <a:r>
              <a:rPr lang="en-US" sz="1600" dirty="0">
                <a:latin typeface="Arial"/>
                <a:cs typeface="Arial"/>
              </a:rPr>
              <a:t>( $script, " This RE is not the master, script only runs on master RE, not executing rest for backup RE");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}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</a:t>
            </a:r>
            <a:endParaRPr sz="16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5085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Development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else {</a:t>
            </a:r>
          </a:p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        </a:t>
            </a:r>
            <a:r>
              <a:rPr lang="en-US" sz="1600" dirty="0" err="1" smtClean="0">
                <a:latin typeface="Arial"/>
                <a:cs typeface="Arial"/>
              </a:rPr>
              <a:t>var</a:t>
            </a:r>
            <a:r>
              <a:rPr lang="en-US" sz="1600" dirty="0" smtClean="0">
                <a:latin typeface="Arial"/>
                <a:cs typeface="Arial"/>
              </a:rPr>
              <a:t> $</a:t>
            </a:r>
            <a:r>
              <a:rPr lang="en-US" sz="1600" dirty="0" err="1" smtClean="0">
                <a:latin typeface="Arial"/>
                <a:cs typeface="Arial"/>
              </a:rPr>
              <a:t>result_config_services</a:t>
            </a:r>
            <a:r>
              <a:rPr lang="en-US" sz="1600" dirty="0" smtClean="0">
                <a:latin typeface="Arial"/>
                <a:cs typeface="Arial"/>
              </a:rPr>
              <a:t> = services;</a:t>
            </a:r>
          </a:p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        </a:t>
            </a:r>
          </a:p>
          <a:p>
            <a:pPr marL="344488" lvl="1" indent="0">
              <a:buNone/>
            </a:pPr>
            <a:endParaRPr lang="en-US" sz="1600" dirty="0" smtClean="0">
              <a:latin typeface="Arial"/>
              <a:cs typeface="Arial"/>
            </a:endParaRPr>
          </a:p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        /* check of the services configuration has been changed or not */</a:t>
            </a:r>
          </a:p>
          <a:p>
            <a:pPr marL="344488" lvl="1" indent="0">
              <a:buNone/>
            </a:pPr>
            <a:endParaRPr lang="en-US" sz="1600" dirty="0" smtClean="0">
              <a:latin typeface="Arial"/>
              <a:cs typeface="Arial"/>
            </a:endParaRPr>
          </a:p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        if( $</a:t>
            </a:r>
            <a:r>
              <a:rPr lang="en-US" sz="1600" dirty="0" err="1" smtClean="0">
                <a:latin typeface="Arial"/>
                <a:cs typeface="Arial"/>
              </a:rPr>
              <a:t>result_config_services</a:t>
            </a:r>
            <a:r>
              <a:rPr lang="en-US" sz="1600" dirty="0" smtClean="0">
                <a:latin typeface="Arial"/>
                <a:cs typeface="Arial"/>
              </a:rPr>
              <a:t>[@</a:t>
            </a:r>
            <a:r>
              <a:rPr lang="en-US" sz="1600" dirty="0" err="1" smtClean="0">
                <a:latin typeface="Arial"/>
                <a:cs typeface="Arial"/>
              </a:rPr>
              <a:t>junos:changed</a:t>
            </a:r>
            <a:r>
              <a:rPr lang="en-US" sz="1600" dirty="0" smtClean="0">
                <a:latin typeface="Arial"/>
                <a:cs typeface="Arial"/>
              </a:rPr>
              <a:t>=="changed"] ) {</a:t>
            </a:r>
          </a:p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            </a:t>
            </a:r>
            <a:r>
              <a:rPr lang="en-US" sz="1600" dirty="0" err="1" smtClean="0">
                <a:latin typeface="Arial"/>
                <a:cs typeface="Arial"/>
              </a:rPr>
              <a:t>expr</a:t>
            </a:r>
            <a:r>
              <a:rPr lang="en-US" sz="1600" dirty="0" smtClean="0">
                <a:latin typeface="Arial"/>
                <a:cs typeface="Arial"/>
              </a:rPr>
              <a:t> </a:t>
            </a:r>
            <a:r>
              <a:rPr lang="en-US" sz="1600" dirty="0" err="1" smtClean="0">
                <a:latin typeface="Arial"/>
                <a:cs typeface="Arial"/>
              </a:rPr>
              <a:t>jcs:trace</a:t>
            </a:r>
            <a:r>
              <a:rPr lang="en-US" sz="1600" dirty="0" smtClean="0">
                <a:latin typeface="Arial"/>
                <a:cs typeface="Arial"/>
              </a:rPr>
              <a:t>(  $script, " Configuration change for &lt;services&gt; stanza detected, generating XML structure and </a:t>
            </a:r>
            <a:r>
              <a:rPr lang="en-US" sz="1600" dirty="0" err="1" smtClean="0">
                <a:latin typeface="Arial"/>
                <a:cs typeface="Arial"/>
              </a:rPr>
              <a:t>transfering</a:t>
            </a:r>
            <a:r>
              <a:rPr lang="en-US" sz="1600" dirty="0" smtClean="0">
                <a:latin typeface="Arial"/>
                <a:cs typeface="Arial"/>
              </a:rPr>
              <a:t> file");</a:t>
            </a:r>
            <a:endParaRPr sz="16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21633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Agenda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887827"/>
            <a:ext cx="8229600" cy="4851400"/>
          </a:xfrm>
        </p:spPr>
        <p:txBody>
          <a:bodyPr/>
          <a:lstStyle/>
          <a:p>
            <a:pPr lvl="1"/>
            <a:r>
              <a:rPr lang="en-US" dirty="0"/>
              <a:t>Requirement Gathering</a:t>
            </a:r>
          </a:p>
          <a:p>
            <a:pPr lvl="1"/>
            <a:r>
              <a:rPr lang="en-US" dirty="0"/>
              <a:t>Review of Requirements</a:t>
            </a:r>
          </a:p>
          <a:p>
            <a:pPr lvl="1"/>
            <a:r>
              <a:rPr lang="en-US" dirty="0"/>
              <a:t>Very High Level Pseudo Code </a:t>
            </a:r>
          </a:p>
          <a:p>
            <a:pPr lvl="1"/>
            <a:r>
              <a:rPr lang="en-US" dirty="0"/>
              <a:t>Development Environment</a:t>
            </a:r>
          </a:p>
          <a:p>
            <a:pPr lvl="1"/>
            <a:r>
              <a:rPr lang="en-US" dirty="0"/>
              <a:t>Script Documentation</a:t>
            </a:r>
          </a:p>
          <a:p>
            <a:pPr lvl="1"/>
            <a:r>
              <a:rPr lang="en-US" dirty="0"/>
              <a:t>Debug / Trace</a:t>
            </a:r>
          </a:p>
          <a:p>
            <a:pPr lvl="1"/>
            <a:r>
              <a:rPr lang="en-US" dirty="0"/>
              <a:t>Local Development Options</a:t>
            </a:r>
          </a:p>
          <a:p>
            <a:pPr lvl="1"/>
            <a:r>
              <a:rPr lang="en-US" dirty="0"/>
              <a:t>Local Development </a:t>
            </a:r>
            <a:r>
              <a:rPr lang="en-US" dirty="0" err="1"/>
              <a:t>vis</a:t>
            </a:r>
            <a:r>
              <a:rPr lang="en-US" dirty="0"/>
              <a:t> RPC output</a:t>
            </a:r>
          </a:p>
          <a:p>
            <a:pPr lvl="1"/>
            <a:r>
              <a:rPr lang="en-US" dirty="0"/>
              <a:t>Simple </a:t>
            </a:r>
            <a:r>
              <a:rPr lang="en-US" dirty="0" err="1"/>
              <a:t>Juise</a:t>
            </a:r>
            <a:r>
              <a:rPr lang="en-US" dirty="0"/>
              <a:t> Demo</a:t>
            </a:r>
          </a:p>
          <a:p>
            <a:pPr lvl="1"/>
            <a:r>
              <a:rPr lang="en-US" dirty="0" err="1" smtClean="0"/>
              <a:t>Juise</a:t>
            </a:r>
            <a:r>
              <a:rPr lang="en-US" dirty="0" smtClean="0"/>
              <a:t> Debugging Demo</a:t>
            </a:r>
            <a:endParaRPr lang="en-US" dirty="0"/>
          </a:p>
          <a:p>
            <a:pPr lvl="1"/>
            <a:r>
              <a:rPr lang="en-US" dirty="0" err="1" smtClean="0"/>
              <a:t>Juise</a:t>
            </a:r>
            <a:r>
              <a:rPr lang="en-US" dirty="0" smtClean="0"/>
              <a:t> Profiling Demo</a:t>
            </a:r>
            <a:endParaRPr lang="en-US" dirty="0"/>
          </a:p>
          <a:p>
            <a:pPr lvl="1"/>
            <a:r>
              <a:rPr lang="en-US" dirty="0" err="1"/>
              <a:t>Slacproc</a:t>
            </a:r>
            <a:r>
              <a:rPr lang="en-US" dirty="0"/>
              <a:t> Syntax Checking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Versioning (Local) - </a:t>
            </a:r>
            <a:r>
              <a:rPr lang="en-US" dirty="0" err="1"/>
              <a:t>Git</a:t>
            </a:r>
            <a:r>
              <a:rPr lang="en-US" dirty="0"/>
              <a:t> Demo</a:t>
            </a:r>
          </a:p>
          <a:p>
            <a:pPr lvl="1"/>
            <a:r>
              <a:rPr lang="en-US" dirty="0" err="1"/>
              <a:t>Py-junos-eznc</a:t>
            </a:r>
            <a:r>
              <a:rPr lang="en-US" dirty="0"/>
              <a:t> Demo</a:t>
            </a:r>
          </a:p>
          <a:p>
            <a:pPr lvl="1"/>
            <a:r>
              <a:rPr lang="en-US" dirty="0"/>
              <a:t>Resources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38372649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Development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var</a:t>
            </a:r>
            <a:r>
              <a:rPr lang="en-US" sz="1600" dirty="0">
                <a:latin typeface="Arial"/>
                <a:cs typeface="Arial"/>
              </a:rPr>
              <a:t> $</a:t>
            </a:r>
            <a:r>
              <a:rPr lang="en-US" sz="1600" dirty="0" err="1">
                <a:latin typeface="Arial"/>
                <a:cs typeface="Arial"/>
              </a:rPr>
              <a:t>juniper_configuration</a:t>
            </a:r>
            <a:r>
              <a:rPr lang="en-US" sz="1600" dirty="0">
                <a:latin typeface="Arial"/>
                <a:cs typeface="Arial"/>
              </a:rPr>
              <a:t> = {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    &lt;juniper-configuration&gt;{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        &lt;pools&gt; {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            for-each ($</a:t>
            </a:r>
            <a:r>
              <a:rPr lang="en-US" sz="1600" dirty="0" err="1">
                <a:latin typeface="Arial"/>
                <a:cs typeface="Arial"/>
              </a:rPr>
              <a:t>result_config_services</a:t>
            </a:r>
            <a:r>
              <a:rPr lang="en-US" sz="1600" dirty="0">
                <a:latin typeface="Arial"/>
                <a:cs typeface="Arial"/>
              </a:rPr>
              <a:t>/</a:t>
            </a:r>
            <a:r>
              <a:rPr lang="en-US" sz="1600" dirty="0" err="1">
                <a:latin typeface="Arial"/>
                <a:cs typeface="Arial"/>
              </a:rPr>
              <a:t>nat</a:t>
            </a:r>
            <a:r>
              <a:rPr lang="en-US" sz="1600" dirty="0">
                <a:latin typeface="Arial"/>
                <a:cs typeface="Arial"/>
              </a:rPr>
              <a:t>/rule) {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                for-each (./term) {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                    &lt;pool&gt; {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                        /* 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                        NAT  source definitions and calculations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                        Private Block format: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                             &lt;private&gt;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                                &lt;network&gt;10.1.0.0/16&lt;/network&gt;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                            &lt;/private&gt;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                        */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                        </a:t>
            </a:r>
            <a:r>
              <a:rPr lang="en-US" sz="1600" dirty="0" err="1">
                <a:latin typeface="Arial"/>
                <a:cs typeface="Arial"/>
              </a:rPr>
              <a:t>var</a:t>
            </a:r>
            <a:r>
              <a:rPr lang="en-US" sz="1600" dirty="0">
                <a:latin typeface="Arial"/>
                <a:cs typeface="Arial"/>
              </a:rPr>
              <a:t> $</a:t>
            </a:r>
            <a:r>
              <a:rPr lang="en-US" sz="1600" dirty="0" err="1">
                <a:latin typeface="Arial"/>
                <a:cs typeface="Arial"/>
              </a:rPr>
              <a:t>private_prefix</a:t>
            </a:r>
            <a:r>
              <a:rPr lang="en-US" sz="1600" dirty="0">
                <a:latin typeface="Arial"/>
                <a:cs typeface="Arial"/>
              </a:rPr>
              <a:t> = ./from/source-address/name;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                        </a:t>
            </a:r>
            <a:r>
              <a:rPr lang="en-US" sz="1600" dirty="0" err="1">
                <a:latin typeface="Arial"/>
                <a:cs typeface="Arial"/>
              </a:rPr>
              <a:t>var</a:t>
            </a:r>
            <a:r>
              <a:rPr lang="en-US" sz="1600" dirty="0">
                <a:latin typeface="Arial"/>
                <a:cs typeface="Arial"/>
              </a:rPr>
              <a:t> $</a:t>
            </a:r>
            <a:r>
              <a:rPr lang="en-US" sz="1600" dirty="0" err="1">
                <a:latin typeface="Arial"/>
                <a:cs typeface="Arial"/>
              </a:rPr>
              <a:t>private_low</a:t>
            </a:r>
            <a:r>
              <a:rPr lang="en-US" sz="1600" dirty="0">
                <a:latin typeface="Arial"/>
                <a:cs typeface="Arial"/>
              </a:rPr>
              <a:t> = ./from/source-address-range/low;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                        </a:t>
            </a:r>
            <a:r>
              <a:rPr lang="en-US" sz="1600" dirty="0" err="1">
                <a:latin typeface="Arial"/>
                <a:cs typeface="Arial"/>
              </a:rPr>
              <a:t>var</a:t>
            </a:r>
            <a:r>
              <a:rPr lang="en-US" sz="1600" dirty="0">
                <a:latin typeface="Arial"/>
                <a:cs typeface="Arial"/>
              </a:rPr>
              <a:t> $</a:t>
            </a:r>
            <a:r>
              <a:rPr lang="en-US" sz="1600" dirty="0" err="1">
                <a:latin typeface="Arial"/>
                <a:cs typeface="Arial"/>
              </a:rPr>
              <a:t>private_high</a:t>
            </a:r>
            <a:r>
              <a:rPr lang="en-US" sz="1600" dirty="0">
                <a:latin typeface="Arial"/>
                <a:cs typeface="Arial"/>
              </a:rPr>
              <a:t> = ./from/source-address-range/high;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                        </a:t>
            </a:r>
            <a:r>
              <a:rPr lang="en-US" sz="1600" dirty="0" err="1">
                <a:latin typeface="Arial"/>
                <a:cs typeface="Arial"/>
              </a:rPr>
              <a:t>var</a:t>
            </a:r>
            <a:r>
              <a:rPr lang="en-US" sz="1600" dirty="0">
                <a:latin typeface="Arial"/>
                <a:cs typeface="Arial"/>
              </a:rPr>
              <a:t> $</a:t>
            </a:r>
            <a:r>
              <a:rPr lang="en-US" sz="1600" dirty="0" err="1">
                <a:latin typeface="Arial"/>
                <a:cs typeface="Arial"/>
              </a:rPr>
              <a:t>private_actual</a:t>
            </a:r>
            <a:r>
              <a:rPr lang="en-US" sz="1600" dirty="0">
                <a:latin typeface="Arial"/>
                <a:cs typeface="Arial"/>
              </a:rPr>
              <a:t> := {</a:t>
            </a:r>
            <a:endParaRPr sz="16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76032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Development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Error Handling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template </a:t>
            </a:r>
            <a:r>
              <a:rPr lang="en-US" sz="1600" dirty="0" err="1">
                <a:latin typeface="Arial"/>
                <a:cs typeface="Arial"/>
              </a:rPr>
              <a:t>tx_file</a:t>
            </a:r>
            <a:r>
              <a:rPr lang="en-US" sz="1600" dirty="0">
                <a:latin typeface="Arial"/>
                <a:cs typeface="Arial"/>
              </a:rPr>
              <a:t> ($</a:t>
            </a:r>
            <a:r>
              <a:rPr lang="en-US" sz="1600" dirty="0" err="1">
                <a:latin typeface="Arial"/>
                <a:cs typeface="Arial"/>
              </a:rPr>
              <a:t>file_path</a:t>
            </a:r>
            <a:r>
              <a:rPr lang="en-US" sz="1600" dirty="0">
                <a:latin typeface="Arial"/>
                <a:cs typeface="Arial"/>
              </a:rPr>
              <a:t>, $filename, $host, $user, $</a:t>
            </a:r>
            <a:r>
              <a:rPr lang="en-US" sz="1600" dirty="0" err="1">
                <a:latin typeface="Arial"/>
                <a:cs typeface="Arial"/>
              </a:rPr>
              <a:t>dst_path</a:t>
            </a:r>
            <a:r>
              <a:rPr lang="en-US" sz="1600" dirty="0">
                <a:latin typeface="Arial"/>
                <a:cs typeface="Arial"/>
              </a:rPr>
              <a:t>) {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</a:t>
            </a:r>
            <a:r>
              <a:rPr lang="en-US" sz="1600" dirty="0" err="1">
                <a:latin typeface="Arial"/>
                <a:cs typeface="Arial"/>
              </a:rPr>
              <a:t>var</a:t>
            </a:r>
            <a:r>
              <a:rPr lang="en-US" sz="1600" dirty="0">
                <a:latin typeface="Arial"/>
                <a:cs typeface="Arial"/>
              </a:rPr>
              <a:t> $file-copy-</a:t>
            </a:r>
            <a:r>
              <a:rPr lang="en-US" sz="1600" dirty="0" err="1">
                <a:latin typeface="Arial"/>
                <a:cs typeface="Arial"/>
              </a:rPr>
              <a:t>rpc</a:t>
            </a:r>
            <a:r>
              <a:rPr lang="en-US" sz="1600" dirty="0">
                <a:latin typeface="Arial"/>
                <a:cs typeface="Arial"/>
              </a:rPr>
              <a:t> = 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&lt;file-copy&gt; {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    &lt;source&gt; $</a:t>
            </a:r>
            <a:r>
              <a:rPr lang="en-US" sz="1600" dirty="0" err="1">
                <a:latin typeface="Arial"/>
                <a:cs typeface="Arial"/>
              </a:rPr>
              <a:t>file_path</a:t>
            </a:r>
            <a:r>
              <a:rPr lang="en-US" sz="1600" dirty="0">
                <a:latin typeface="Arial"/>
                <a:cs typeface="Arial"/>
              </a:rPr>
              <a:t> _ $filename _ $extension;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    &lt;destination&gt; "</a:t>
            </a:r>
            <a:r>
              <a:rPr lang="en-US" sz="1600" dirty="0" err="1">
                <a:latin typeface="Arial"/>
                <a:cs typeface="Arial"/>
              </a:rPr>
              <a:t>scp</a:t>
            </a:r>
            <a:r>
              <a:rPr lang="en-US" sz="1600" dirty="0">
                <a:latin typeface="Arial"/>
                <a:cs typeface="Arial"/>
              </a:rPr>
              <a:t>://" _ $user  _ "@" _ $host _ ":" _ $</a:t>
            </a:r>
            <a:r>
              <a:rPr lang="en-US" sz="1600" dirty="0" err="1">
                <a:latin typeface="Arial"/>
                <a:cs typeface="Arial"/>
              </a:rPr>
              <a:t>dst_path</a:t>
            </a:r>
            <a:r>
              <a:rPr lang="en-US" sz="1600" dirty="0">
                <a:latin typeface="Arial"/>
                <a:cs typeface="Arial"/>
              </a:rPr>
              <a:t>;; 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}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</a:t>
            </a:r>
            <a:r>
              <a:rPr lang="en-US" sz="1600" dirty="0" err="1">
                <a:latin typeface="Arial"/>
                <a:cs typeface="Arial"/>
              </a:rPr>
              <a:t>var</a:t>
            </a:r>
            <a:r>
              <a:rPr lang="en-US" sz="1600" dirty="0">
                <a:latin typeface="Arial"/>
                <a:cs typeface="Arial"/>
              </a:rPr>
              <a:t> $results = </a:t>
            </a:r>
            <a:r>
              <a:rPr lang="en-US" sz="1600" dirty="0" err="1">
                <a:latin typeface="Arial"/>
                <a:cs typeface="Arial"/>
              </a:rPr>
              <a:t>jcs:execute</a:t>
            </a:r>
            <a:r>
              <a:rPr lang="en-US" sz="1600" dirty="0">
                <a:latin typeface="Arial"/>
                <a:cs typeface="Arial"/>
              </a:rPr>
              <a:t>( $connection, $file-copy-</a:t>
            </a:r>
            <a:r>
              <a:rPr lang="en-US" sz="1600" dirty="0" err="1">
                <a:latin typeface="Arial"/>
                <a:cs typeface="Arial"/>
              </a:rPr>
              <a:t>rpc</a:t>
            </a:r>
            <a:r>
              <a:rPr lang="en-US" sz="1600" dirty="0">
                <a:latin typeface="Arial"/>
                <a:cs typeface="Arial"/>
              </a:rPr>
              <a:t> );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/* Report any errors or success */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if( $results/..//</a:t>
            </a:r>
            <a:r>
              <a:rPr lang="en-US" sz="1600" dirty="0" err="1">
                <a:latin typeface="Arial"/>
                <a:cs typeface="Arial"/>
              </a:rPr>
              <a:t>xnm:error</a:t>
            </a:r>
            <a:r>
              <a:rPr lang="en-US" sz="1600" dirty="0">
                <a:latin typeface="Arial"/>
                <a:cs typeface="Arial"/>
              </a:rPr>
              <a:t> ) {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for-each( $results/..//</a:t>
            </a:r>
            <a:r>
              <a:rPr lang="en-US" sz="1600" dirty="0" err="1">
                <a:latin typeface="Arial"/>
                <a:cs typeface="Arial"/>
              </a:rPr>
              <a:t>xnm:error</a:t>
            </a:r>
            <a:r>
              <a:rPr lang="en-US" sz="1600" dirty="0">
                <a:latin typeface="Arial"/>
                <a:cs typeface="Arial"/>
              </a:rPr>
              <a:t> ) {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</a:t>
            </a:r>
            <a:r>
              <a:rPr lang="en-US" sz="1600" dirty="0" err="1">
                <a:latin typeface="Arial"/>
                <a:cs typeface="Arial"/>
              </a:rPr>
              <a:t>expr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jcs:syslog</a:t>
            </a:r>
            <a:r>
              <a:rPr lang="en-US" sz="1600" dirty="0">
                <a:latin typeface="Arial"/>
                <a:cs typeface="Arial"/>
              </a:rPr>
              <a:t>( "</a:t>
            </a:r>
            <a:r>
              <a:rPr lang="en-US" sz="1600" dirty="0" err="1">
                <a:latin typeface="Arial"/>
                <a:cs typeface="Arial"/>
              </a:rPr>
              <a:t>external.error</a:t>
            </a:r>
            <a:r>
              <a:rPr lang="en-US" sz="1600" dirty="0">
                <a:latin typeface="Arial"/>
                <a:cs typeface="Arial"/>
              </a:rPr>
              <a:t>", "File Copy Error: ", message );</a:t>
            </a:r>
          </a:p>
          <a:p>
            <a:pPr marL="344488" lvl="1" indent="0">
              <a:buNone/>
            </a:pPr>
            <a:endParaRPr lang="en-US" sz="1600" dirty="0">
              <a:latin typeface="Arial"/>
              <a:cs typeface="Arial"/>
            </a:endParaRP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}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</a:t>
            </a:r>
            <a:r>
              <a:rPr lang="en-US" sz="1600" dirty="0" err="1">
                <a:latin typeface="Arial"/>
                <a:cs typeface="Arial"/>
              </a:rPr>
              <a:t>expr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jcs:trace</a:t>
            </a:r>
            <a:r>
              <a:rPr lang="en-US" sz="1600" dirty="0">
                <a:latin typeface="Arial"/>
                <a:cs typeface="Arial"/>
              </a:rPr>
              <a:t>( $script, " </a:t>
            </a:r>
            <a:r>
              <a:rPr lang="en-US" sz="1600" dirty="0" err="1">
                <a:latin typeface="Arial"/>
                <a:cs typeface="Arial"/>
              </a:rPr>
              <a:t>tx_file</a:t>
            </a:r>
            <a:r>
              <a:rPr lang="en-US" sz="1600" dirty="0">
                <a:latin typeface="Arial"/>
                <a:cs typeface="Arial"/>
              </a:rPr>
              <a:t> : there was a </a:t>
            </a:r>
            <a:r>
              <a:rPr lang="en-US" sz="1600" dirty="0" err="1">
                <a:latin typeface="Arial"/>
                <a:cs typeface="Arial"/>
              </a:rPr>
              <a:t>proble</a:t>
            </a:r>
            <a:r>
              <a:rPr lang="en-US" sz="1600" dirty="0">
                <a:latin typeface="Arial"/>
                <a:cs typeface="Arial"/>
              </a:rPr>
              <a:t> with file transfer : ", $results);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}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else {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</a:t>
            </a:r>
            <a:r>
              <a:rPr lang="en-US" sz="1600" dirty="0" err="1">
                <a:latin typeface="Arial"/>
                <a:cs typeface="Arial"/>
              </a:rPr>
              <a:t>var</a:t>
            </a:r>
            <a:r>
              <a:rPr lang="en-US" sz="1600" dirty="0">
                <a:latin typeface="Arial"/>
                <a:cs typeface="Arial"/>
              </a:rPr>
              <a:t> $file-</a:t>
            </a:r>
            <a:r>
              <a:rPr lang="en-US" sz="1600" dirty="0" err="1">
                <a:latin typeface="Arial"/>
                <a:cs typeface="Arial"/>
              </a:rPr>
              <a:t>cmp</a:t>
            </a:r>
            <a:r>
              <a:rPr lang="en-US" sz="1600" dirty="0">
                <a:latin typeface="Arial"/>
                <a:cs typeface="Arial"/>
              </a:rPr>
              <a:t>-copy-</a:t>
            </a:r>
            <a:r>
              <a:rPr lang="en-US" sz="1600" dirty="0" err="1">
                <a:latin typeface="Arial"/>
                <a:cs typeface="Arial"/>
              </a:rPr>
              <a:t>rpc</a:t>
            </a:r>
            <a:r>
              <a:rPr lang="en-US" sz="1600" dirty="0">
                <a:latin typeface="Arial"/>
                <a:cs typeface="Arial"/>
              </a:rPr>
              <a:t> = 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&lt;file-copy&gt; {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    &lt;source&gt; $</a:t>
            </a:r>
            <a:r>
              <a:rPr lang="en-US" sz="1600" dirty="0" err="1">
                <a:latin typeface="Arial"/>
                <a:cs typeface="Arial"/>
              </a:rPr>
              <a:t>file_path</a:t>
            </a:r>
            <a:r>
              <a:rPr lang="en-US" sz="1600" dirty="0">
                <a:latin typeface="Arial"/>
                <a:cs typeface="Arial"/>
              </a:rPr>
              <a:t> _ $filename _ $</a:t>
            </a:r>
            <a:r>
              <a:rPr lang="en-US" sz="1600" dirty="0" err="1">
                <a:latin typeface="Arial"/>
                <a:cs typeface="Arial"/>
              </a:rPr>
              <a:t>extension_cmp</a:t>
            </a:r>
            <a:r>
              <a:rPr lang="en-US" sz="1600" dirty="0">
                <a:latin typeface="Arial"/>
                <a:cs typeface="Arial"/>
              </a:rPr>
              <a:t>;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    &lt;destination&gt; "</a:t>
            </a:r>
            <a:r>
              <a:rPr lang="en-US" sz="1600" dirty="0" err="1">
                <a:latin typeface="Arial"/>
                <a:cs typeface="Arial"/>
              </a:rPr>
              <a:t>scp</a:t>
            </a:r>
            <a:r>
              <a:rPr lang="en-US" sz="1600" dirty="0">
                <a:latin typeface="Arial"/>
                <a:cs typeface="Arial"/>
              </a:rPr>
              <a:t>://" _ $user _ "@" _ $host _ ":" _ $</a:t>
            </a:r>
            <a:r>
              <a:rPr lang="en-US" sz="1600" dirty="0" err="1">
                <a:latin typeface="Arial"/>
                <a:cs typeface="Arial"/>
              </a:rPr>
              <a:t>dst_path</a:t>
            </a:r>
            <a:r>
              <a:rPr lang="en-US" sz="1600" dirty="0">
                <a:latin typeface="Arial"/>
                <a:cs typeface="Arial"/>
              </a:rPr>
              <a:t>;; 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}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</a:t>
            </a:r>
            <a:r>
              <a:rPr lang="en-US" sz="1600" dirty="0" err="1">
                <a:latin typeface="Arial"/>
                <a:cs typeface="Arial"/>
              </a:rPr>
              <a:t>var</a:t>
            </a:r>
            <a:r>
              <a:rPr lang="en-US" sz="1600" dirty="0">
                <a:latin typeface="Arial"/>
                <a:cs typeface="Arial"/>
              </a:rPr>
              <a:t> $</a:t>
            </a:r>
            <a:r>
              <a:rPr lang="en-US" sz="1600" dirty="0" err="1">
                <a:latin typeface="Arial"/>
                <a:cs typeface="Arial"/>
              </a:rPr>
              <a:t>results_cmp</a:t>
            </a:r>
            <a:r>
              <a:rPr lang="en-US" sz="1600" dirty="0">
                <a:latin typeface="Arial"/>
                <a:cs typeface="Arial"/>
              </a:rPr>
              <a:t> = </a:t>
            </a:r>
            <a:r>
              <a:rPr lang="en-US" sz="1600" dirty="0" err="1">
                <a:latin typeface="Arial"/>
                <a:cs typeface="Arial"/>
              </a:rPr>
              <a:t>jcs:execute</a:t>
            </a:r>
            <a:r>
              <a:rPr lang="en-US" sz="1600" dirty="0">
                <a:latin typeface="Arial"/>
                <a:cs typeface="Arial"/>
              </a:rPr>
              <a:t>( $connection, $file-</a:t>
            </a:r>
            <a:r>
              <a:rPr lang="en-US" sz="1600" dirty="0" err="1">
                <a:latin typeface="Arial"/>
                <a:cs typeface="Arial"/>
              </a:rPr>
              <a:t>cmp</a:t>
            </a:r>
            <a:r>
              <a:rPr lang="en-US" sz="1600" dirty="0">
                <a:latin typeface="Arial"/>
                <a:cs typeface="Arial"/>
              </a:rPr>
              <a:t>-copy-</a:t>
            </a:r>
            <a:r>
              <a:rPr lang="en-US" sz="1600" dirty="0" err="1">
                <a:latin typeface="Arial"/>
                <a:cs typeface="Arial"/>
              </a:rPr>
              <a:t>rpc</a:t>
            </a:r>
            <a:r>
              <a:rPr lang="en-US" sz="1600" dirty="0">
                <a:latin typeface="Arial"/>
                <a:cs typeface="Arial"/>
              </a:rPr>
              <a:t> );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</a:t>
            </a:r>
            <a:r>
              <a:rPr lang="en-US" sz="1600" dirty="0" err="1">
                <a:latin typeface="Arial"/>
                <a:cs typeface="Arial"/>
              </a:rPr>
              <a:t>expr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jcs:syslog</a:t>
            </a:r>
            <a:r>
              <a:rPr lang="en-US" sz="1600" dirty="0">
                <a:latin typeface="Arial"/>
                <a:cs typeface="Arial"/>
              </a:rPr>
              <a:t>( "</a:t>
            </a:r>
            <a:r>
              <a:rPr lang="en-US" sz="1600" dirty="0" err="1">
                <a:latin typeface="Arial"/>
                <a:cs typeface="Arial"/>
              </a:rPr>
              <a:t>external.info</a:t>
            </a:r>
            <a:r>
              <a:rPr lang="en-US" sz="1600" dirty="0">
                <a:latin typeface="Arial"/>
                <a:cs typeface="Arial"/>
              </a:rPr>
              <a:t>", "services XML structure </a:t>
            </a:r>
            <a:r>
              <a:rPr lang="en-US" sz="1600" dirty="0" err="1">
                <a:latin typeface="Arial"/>
                <a:cs typeface="Arial"/>
              </a:rPr>
              <a:t>sucessfully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transfered</a:t>
            </a:r>
            <a:r>
              <a:rPr lang="en-US" sz="1600" dirty="0">
                <a:latin typeface="Arial"/>
                <a:cs typeface="Arial"/>
              </a:rPr>
              <a:t>." );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</a:t>
            </a:r>
            <a:r>
              <a:rPr lang="en-US" sz="1600" dirty="0" err="1">
                <a:latin typeface="Arial"/>
                <a:cs typeface="Arial"/>
              </a:rPr>
              <a:t>expr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jcs:trace</a:t>
            </a:r>
            <a:r>
              <a:rPr lang="en-US" sz="1600" dirty="0">
                <a:latin typeface="Arial"/>
                <a:cs typeface="Arial"/>
              </a:rPr>
              <a:t>( $script, " </a:t>
            </a:r>
            <a:r>
              <a:rPr lang="en-US" sz="1600" dirty="0" err="1">
                <a:latin typeface="Arial"/>
                <a:cs typeface="Arial"/>
              </a:rPr>
              <a:t>tx_file</a:t>
            </a:r>
            <a:r>
              <a:rPr lang="en-US" sz="1600" dirty="0">
                <a:latin typeface="Arial"/>
                <a:cs typeface="Arial"/>
              </a:rPr>
              <a:t> : file transfer successful!");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/* when file transfer is successful, delete the CMP file on </a:t>
            </a:r>
            <a:r>
              <a:rPr lang="en-US" sz="1600" dirty="0" err="1">
                <a:latin typeface="Arial"/>
                <a:cs typeface="Arial"/>
              </a:rPr>
              <a:t>local,meaning</a:t>
            </a:r>
            <a:r>
              <a:rPr lang="en-US" sz="1600" dirty="0">
                <a:latin typeface="Arial"/>
                <a:cs typeface="Arial"/>
              </a:rPr>
              <a:t> file </a:t>
            </a:r>
            <a:r>
              <a:rPr lang="en-US" sz="1600" dirty="0" err="1">
                <a:latin typeface="Arial"/>
                <a:cs typeface="Arial"/>
              </a:rPr>
              <a:t>tx'd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sucessfully</a:t>
            </a:r>
            <a:r>
              <a:rPr lang="en-US" sz="1600" dirty="0">
                <a:latin typeface="Arial"/>
                <a:cs typeface="Arial"/>
              </a:rPr>
              <a:t>, if there is errors we don't delete the files */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        call </a:t>
            </a:r>
            <a:r>
              <a:rPr lang="en-US" sz="1600" dirty="0" err="1">
                <a:latin typeface="Arial"/>
                <a:cs typeface="Arial"/>
              </a:rPr>
              <a:t>file_delete</a:t>
            </a:r>
            <a:r>
              <a:rPr lang="en-US" sz="1600" dirty="0">
                <a:latin typeface="Arial"/>
                <a:cs typeface="Arial"/>
              </a:rPr>
              <a:t> ($filename=$path _ $filename _ $</a:t>
            </a:r>
            <a:r>
              <a:rPr lang="en-US" sz="1600" dirty="0" err="1">
                <a:latin typeface="Arial"/>
                <a:cs typeface="Arial"/>
              </a:rPr>
              <a:t>extension_cmp</a:t>
            </a:r>
            <a:r>
              <a:rPr lang="en-US" sz="1600" dirty="0">
                <a:latin typeface="Arial"/>
                <a:cs typeface="Arial"/>
              </a:rPr>
              <a:t>);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    }</a:t>
            </a:r>
          </a:p>
          <a:p>
            <a:pPr marL="344488" lvl="1" indent="0">
              <a:buNone/>
            </a:pPr>
            <a:r>
              <a:rPr lang="en-US" sz="1600" dirty="0">
                <a:latin typeface="Arial"/>
                <a:cs typeface="Arial"/>
              </a:rPr>
              <a:t>}</a:t>
            </a:r>
          </a:p>
          <a:p>
            <a:pPr marL="344488" lvl="1" indent="0">
              <a:buNone/>
            </a:pPr>
            <a:endParaRPr sz="16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3402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Debug / TRACE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014624"/>
            <a:ext cx="8229600" cy="516045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Always use </a:t>
            </a:r>
            <a:r>
              <a:rPr lang="en-US" sz="1600" dirty="0" err="1" smtClean="0">
                <a:latin typeface="Arial"/>
                <a:cs typeface="Arial"/>
              </a:rPr>
              <a:t>jcs:trace</a:t>
            </a:r>
            <a:r>
              <a:rPr lang="en-US" sz="1600" dirty="0" smtClean="0">
                <a:latin typeface="Arial"/>
                <a:cs typeface="Arial"/>
              </a:rPr>
              <a:t>()</a:t>
            </a:r>
          </a:p>
          <a:p>
            <a:pPr marL="344488" lvl="1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In script: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if( $</a:t>
            </a:r>
            <a:r>
              <a:rPr lang="en-US" sz="1400" dirty="0" err="1">
                <a:latin typeface="Courier"/>
                <a:cs typeface="Courier"/>
              </a:rPr>
              <a:t>result_config_services</a:t>
            </a:r>
            <a:r>
              <a:rPr lang="en-US" sz="1400" dirty="0">
                <a:latin typeface="Courier"/>
                <a:cs typeface="Courier"/>
              </a:rPr>
              <a:t>[@</a:t>
            </a:r>
            <a:r>
              <a:rPr lang="en-US" sz="1400" dirty="0" err="1">
                <a:latin typeface="Courier"/>
                <a:cs typeface="Courier"/>
              </a:rPr>
              <a:t>junos:changed</a:t>
            </a:r>
            <a:r>
              <a:rPr lang="en-US" sz="1400" dirty="0">
                <a:latin typeface="Courier"/>
                <a:cs typeface="Courier"/>
              </a:rPr>
              <a:t>=="changed"] ) 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</a:t>
            </a:r>
            <a:r>
              <a:rPr lang="en-US" sz="1400" dirty="0" err="1">
                <a:latin typeface="Courier"/>
                <a:cs typeface="Courier"/>
              </a:rPr>
              <a:t>expr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jcs:trace</a:t>
            </a:r>
            <a:r>
              <a:rPr lang="en-US" sz="1400" dirty="0">
                <a:latin typeface="Courier"/>
                <a:cs typeface="Courier"/>
              </a:rPr>
              <a:t>(  $script, " Configuration change for &lt;services&gt; stanza detected, generating XML structure and </a:t>
            </a:r>
            <a:r>
              <a:rPr lang="en-US" sz="1400" dirty="0" smtClean="0">
                <a:latin typeface="Courier"/>
                <a:cs typeface="Courier"/>
              </a:rPr>
              <a:t>transferring </a:t>
            </a:r>
            <a:r>
              <a:rPr lang="en-US" sz="1400" dirty="0">
                <a:latin typeface="Courier"/>
                <a:cs typeface="Courier"/>
              </a:rPr>
              <a:t>file");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/* Generate the XML output */</a:t>
            </a:r>
          </a:p>
          <a:p>
            <a:pPr marL="344488" lvl="1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In </a:t>
            </a:r>
            <a:r>
              <a:rPr lang="en-US" sz="1400" b="1" dirty="0" err="1" smtClean="0">
                <a:latin typeface="Courier"/>
                <a:cs typeface="Courier"/>
              </a:rPr>
              <a:t>Config</a:t>
            </a:r>
            <a:r>
              <a:rPr lang="en-US" sz="1400" b="1" dirty="0" smtClean="0">
                <a:latin typeface="Courier"/>
                <a:cs typeface="Courier"/>
              </a:rPr>
              <a:t>: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[edit system scripts commit]</a:t>
            </a:r>
          </a:p>
          <a:p>
            <a:pPr marL="344488" lvl="1" indent="0">
              <a:buNone/>
            </a:pPr>
            <a:r>
              <a:rPr lang="en-US" sz="1400" dirty="0" err="1">
                <a:latin typeface="Courier"/>
                <a:cs typeface="Courier"/>
              </a:rPr>
              <a:t>logut@death</a:t>
            </a:r>
            <a:r>
              <a:rPr lang="en-US" sz="1400" dirty="0">
                <a:latin typeface="Courier"/>
                <a:cs typeface="Courier"/>
              </a:rPr>
              <a:t># show </a:t>
            </a:r>
          </a:p>
          <a:p>
            <a:pPr marL="344488" lvl="1" indent="0">
              <a:buNone/>
            </a:pPr>
            <a:r>
              <a:rPr lang="en-US" sz="1400" dirty="0" err="1">
                <a:latin typeface="Courier"/>
                <a:cs typeface="Courier"/>
              </a:rPr>
              <a:t>traceoptions</a:t>
            </a:r>
            <a:r>
              <a:rPr lang="en-US" sz="1400" dirty="0">
                <a:latin typeface="Courier"/>
                <a:cs typeface="Courier"/>
              </a:rPr>
              <a:t> 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file </a:t>
            </a:r>
            <a:r>
              <a:rPr lang="en-US" sz="1400" dirty="0" err="1">
                <a:latin typeface="Courier"/>
                <a:cs typeface="Courier"/>
              </a:rPr>
              <a:t>mycommitScript.trace</a:t>
            </a:r>
            <a:r>
              <a:rPr lang="en-US" sz="1400" dirty="0">
                <a:latin typeface="Courier"/>
                <a:cs typeface="Courier"/>
              </a:rPr>
              <a:t> world-readable;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file </a:t>
            </a:r>
            <a:r>
              <a:rPr lang="en-US" sz="1400" dirty="0" err="1">
                <a:latin typeface="Courier"/>
                <a:cs typeface="Courier"/>
              </a:rPr>
              <a:t>cgnat_cfg_tracker_comm.slax</a:t>
            </a:r>
            <a:r>
              <a:rPr lang="en-US" sz="1400" dirty="0">
                <a:latin typeface="Courier"/>
                <a:cs typeface="Courier"/>
              </a:rPr>
              <a:t>;</a:t>
            </a:r>
            <a:endParaRPr lang="en-US" sz="1400" dirty="0" smtClean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Log: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Feb  7 11:28:05 running commit script '</a:t>
            </a:r>
            <a:r>
              <a:rPr lang="en-US" sz="1400" dirty="0" err="1">
                <a:latin typeface="Courier"/>
                <a:cs typeface="Courier"/>
              </a:rPr>
              <a:t>cgnat_cfg_tracker_comm.slax</a:t>
            </a:r>
            <a:r>
              <a:rPr lang="en-US" sz="1400" dirty="0">
                <a:latin typeface="Courier"/>
                <a:cs typeface="Courier"/>
              </a:rPr>
              <a:t>'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Feb  7 11:28:05 </a:t>
            </a:r>
            <a:r>
              <a:rPr lang="en-US" sz="1400" dirty="0" err="1">
                <a:latin typeface="Courier"/>
                <a:cs typeface="Courier"/>
              </a:rPr>
              <a:t>cgnat_cfg_tracker_comm.slax</a:t>
            </a:r>
            <a:r>
              <a:rPr lang="en-US" sz="1400" dirty="0">
                <a:latin typeface="Courier"/>
                <a:cs typeface="Courier"/>
              </a:rPr>
              <a:t> No configuration change for &lt;services&gt; stanza detected, skipping generating XML structure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Feb  7 11:28:05 processing commit script '</a:t>
            </a:r>
            <a:r>
              <a:rPr lang="en-US" sz="1400" dirty="0" err="1">
                <a:latin typeface="Courier"/>
                <a:cs typeface="Courier"/>
              </a:rPr>
              <a:t>cgnat_cfg_tracker_comm.slax</a:t>
            </a:r>
            <a:r>
              <a:rPr lang="en-US" sz="1400" dirty="0">
                <a:latin typeface="Courier"/>
                <a:cs typeface="Courier"/>
              </a:rPr>
              <a:t>'</a:t>
            </a:r>
          </a:p>
          <a:p>
            <a:pPr marL="344488" lvl="1" indent="0">
              <a:buNone/>
            </a:pPr>
            <a:endParaRPr lang="en-US"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163689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 / EVENT / COMMIT Script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I </a:t>
            </a:r>
            <a:r>
              <a:rPr lang="en-US" sz="1400" dirty="0" smtClean="0">
                <a:latin typeface="Courier"/>
                <a:cs typeface="Courier"/>
              </a:rPr>
              <a:t>write every script as an op script initially.</a:t>
            </a:r>
          </a:p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This allows me to run/debug with ease.</a:t>
            </a:r>
          </a:p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After all parsing modification is complete I convert it to event/commit where needed.</a:t>
            </a:r>
            <a:endParaRPr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632559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Local Development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If you are going to work on parsing an RPC reply and modify it / display it differently / log it then you can also work on your local machine by getting the RPC reply from a router and providing that on to the script.</a:t>
            </a:r>
          </a:p>
          <a:p>
            <a:pPr marL="344488" lvl="1" indent="0">
              <a:buNone/>
            </a:pPr>
            <a:endParaRPr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276597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Local Development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$</a:t>
            </a:r>
            <a:r>
              <a:rPr lang="en-US" sz="1400" dirty="0" err="1">
                <a:latin typeface="Courier"/>
                <a:cs typeface="Courier"/>
              </a:rPr>
              <a:t>result_config_services</a:t>
            </a:r>
            <a:r>
              <a:rPr lang="en-US" sz="1400" dirty="0">
                <a:latin typeface="Courier"/>
                <a:cs typeface="Courier"/>
              </a:rPr>
              <a:t> := 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&lt;</a:t>
            </a:r>
            <a:r>
              <a:rPr lang="en-US" sz="1400" dirty="0" err="1">
                <a:latin typeface="Courier"/>
                <a:cs typeface="Courier"/>
              </a:rPr>
              <a:t>nat</a:t>
            </a:r>
            <a:r>
              <a:rPr lang="en-US" sz="1400" dirty="0">
                <a:latin typeface="Courier"/>
                <a:cs typeface="Courier"/>
              </a:rPr>
              <a:t>&gt; 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&lt;pool&gt; 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&lt;name&gt;"test_pool1";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&lt;address&gt; 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&lt;name&gt;"80.1.0.0/16";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}  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&lt;port&gt; 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&lt;range&gt; 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    &lt;low&gt;"1025";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    &lt;high&gt;"1074";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}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&lt;deterministic-port-block-allocation&gt;{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    &lt;block-size&gt;"50";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}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}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}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&lt;pool&gt; 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&lt;name&gt;"test_pool2";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&lt;address&gt; 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    &lt;name&gt;"80.2.0.0/16";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}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&lt;port&gt; 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    &lt;range&gt; 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&lt;low&gt;"1025";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&lt;high&gt;"1074";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    }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    &lt;deterministic-port-block-allocation&gt;{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&lt;block-size&gt;"50";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    }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}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}</a:t>
            </a:r>
            <a:endParaRPr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324113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Local Development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logut-mba13:zArchive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latin typeface="Courier"/>
                <a:cs typeface="Courier"/>
              </a:rPr>
              <a:t>juise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cgnat_cfg_tracker_prototype.slax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logut-mba13:zArchive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cat /</a:t>
            </a:r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tmp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proto_test.xml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&lt;?xml version="1.0"?&gt;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&lt;juniper-configuration&gt;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&lt;pools&gt;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&lt;pool&gt;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&lt;public&gt;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&lt;</a:t>
            </a:r>
            <a:r>
              <a:rPr lang="en-US" sz="1400" dirty="0" err="1">
                <a:latin typeface="Courier"/>
                <a:cs typeface="Courier"/>
              </a:rPr>
              <a:t>ip_min</a:t>
            </a:r>
            <a:r>
              <a:rPr lang="en-US" sz="1400" dirty="0">
                <a:latin typeface="Courier"/>
                <a:cs typeface="Courier"/>
              </a:rPr>
              <a:t>&gt;80.1.0.1&lt;/</a:t>
            </a:r>
            <a:r>
              <a:rPr lang="en-US" sz="1400" dirty="0" err="1">
                <a:latin typeface="Courier"/>
                <a:cs typeface="Courier"/>
              </a:rPr>
              <a:t>ip_min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&lt;</a:t>
            </a:r>
            <a:r>
              <a:rPr lang="en-US" sz="1400" dirty="0" err="1">
                <a:latin typeface="Courier"/>
                <a:cs typeface="Courier"/>
              </a:rPr>
              <a:t>ip_max</a:t>
            </a:r>
            <a:r>
              <a:rPr lang="en-US" sz="1400" dirty="0">
                <a:latin typeface="Courier"/>
                <a:cs typeface="Courier"/>
              </a:rPr>
              <a:t>&gt;80.1.255.254&lt;/</a:t>
            </a:r>
            <a:r>
              <a:rPr lang="en-US" sz="1400" dirty="0" err="1">
                <a:latin typeface="Courier"/>
                <a:cs typeface="Courier"/>
              </a:rPr>
              <a:t>ip_max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&lt;/public&gt;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&lt;private&gt;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&lt;network&gt;10.1.0.0/16&lt;/network&gt;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&lt;/private&gt;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&lt;</a:t>
            </a:r>
            <a:r>
              <a:rPr lang="en-US" sz="1400" dirty="0" err="1">
                <a:latin typeface="Courier"/>
                <a:cs typeface="Courier"/>
              </a:rPr>
              <a:t>block_size</a:t>
            </a:r>
            <a:r>
              <a:rPr lang="en-US" sz="1400" dirty="0">
                <a:latin typeface="Courier"/>
                <a:cs typeface="Courier"/>
              </a:rPr>
              <a:t>&gt;50&lt;/</a:t>
            </a:r>
            <a:r>
              <a:rPr lang="en-US" sz="1400" dirty="0" err="1">
                <a:latin typeface="Courier"/>
                <a:cs typeface="Courier"/>
              </a:rPr>
              <a:t>block_size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&lt;</a:t>
            </a:r>
            <a:r>
              <a:rPr lang="en-US" sz="1400" dirty="0" err="1">
                <a:latin typeface="Courier"/>
                <a:cs typeface="Courier"/>
              </a:rPr>
              <a:t>port_range_per_pu_ip</a:t>
            </a:r>
            <a:r>
              <a:rPr lang="en-US" sz="1400" dirty="0">
                <a:latin typeface="Courier"/>
                <a:cs typeface="Courier"/>
              </a:rPr>
              <a:t>&gt;50&lt;/</a:t>
            </a:r>
            <a:r>
              <a:rPr lang="en-US" sz="1400" dirty="0" err="1">
                <a:latin typeface="Courier"/>
                <a:cs typeface="Courier"/>
              </a:rPr>
              <a:t>port_range_per_pu_ip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&lt;/pool&gt;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&lt;pool&gt;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&lt;public&gt;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&lt;</a:t>
            </a:r>
            <a:r>
              <a:rPr lang="en-US" sz="1400" dirty="0" err="1">
                <a:latin typeface="Courier"/>
                <a:cs typeface="Courier"/>
              </a:rPr>
              <a:t>ip_min</a:t>
            </a:r>
            <a:r>
              <a:rPr lang="en-US" sz="1400" dirty="0">
                <a:latin typeface="Courier"/>
                <a:cs typeface="Courier"/>
              </a:rPr>
              <a:t>&gt;80.2.0.1&lt;/</a:t>
            </a:r>
            <a:r>
              <a:rPr lang="en-US" sz="1400" dirty="0" err="1">
                <a:latin typeface="Courier"/>
                <a:cs typeface="Courier"/>
              </a:rPr>
              <a:t>ip_min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&lt;</a:t>
            </a:r>
            <a:r>
              <a:rPr lang="en-US" sz="1400" dirty="0" err="1">
                <a:latin typeface="Courier"/>
                <a:cs typeface="Courier"/>
              </a:rPr>
              <a:t>ip_max</a:t>
            </a:r>
            <a:r>
              <a:rPr lang="en-US" sz="1400" dirty="0">
                <a:latin typeface="Courier"/>
                <a:cs typeface="Courier"/>
              </a:rPr>
              <a:t>&gt;80.2.255.254&lt;/</a:t>
            </a:r>
            <a:r>
              <a:rPr lang="en-US" sz="1400" dirty="0" err="1">
                <a:latin typeface="Courier"/>
                <a:cs typeface="Courier"/>
              </a:rPr>
              <a:t>ip_max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&lt;/public&gt;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&lt;private&gt;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&lt;network&gt;10.2.0.0/16&lt;/network&gt;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&lt;/private&gt;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&lt;</a:t>
            </a:r>
            <a:r>
              <a:rPr lang="en-US" sz="1400" dirty="0" err="1">
                <a:latin typeface="Courier"/>
                <a:cs typeface="Courier"/>
              </a:rPr>
              <a:t>block_size</a:t>
            </a:r>
            <a:r>
              <a:rPr lang="en-US" sz="1400" dirty="0">
                <a:latin typeface="Courier"/>
                <a:cs typeface="Courier"/>
              </a:rPr>
              <a:t>&gt;50&lt;/</a:t>
            </a:r>
            <a:r>
              <a:rPr lang="en-US" sz="1400" dirty="0" err="1">
                <a:latin typeface="Courier"/>
                <a:cs typeface="Courier"/>
              </a:rPr>
              <a:t>block_size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&lt;</a:t>
            </a:r>
            <a:r>
              <a:rPr lang="en-US" sz="1400" dirty="0" err="1">
                <a:latin typeface="Courier"/>
                <a:cs typeface="Courier"/>
              </a:rPr>
              <a:t>port_range_per_pu_ip</a:t>
            </a:r>
            <a:r>
              <a:rPr lang="en-US" sz="1400" dirty="0">
                <a:latin typeface="Courier"/>
                <a:cs typeface="Courier"/>
              </a:rPr>
              <a:t>&gt;50&lt;/</a:t>
            </a:r>
            <a:r>
              <a:rPr lang="en-US" sz="1400" dirty="0" err="1">
                <a:latin typeface="Courier"/>
                <a:cs typeface="Courier"/>
              </a:rPr>
              <a:t>port_range_per_pu_ip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&lt;/pool&gt;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&lt;/pools&gt;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&lt;/juniper-configuration&gt;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logut-mba13:zArchive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</a:t>
            </a:r>
          </a:p>
          <a:p>
            <a:pPr marL="344488" lvl="1" indent="0">
              <a:buNone/>
            </a:pPr>
            <a:endParaRPr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696519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Execution via </a:t>
            </a:r>
            <a:r>
              <a:rPr lang="en-US" dirty="0" err="1" smtClean="0"/>
              <a:t>Juise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version 1.0;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ns </a:t>
            </a:r>
            <a:r>
              <a:rPr lang="en-US" sz="1400" dirty="0" err="1">
                <a:latin typeface="Courier"/>
                <a:cs typeface="Courier"/>
              </a:rPr>
              <a:t>junos</a:t>
            </a:r>
            <a:r>
              <a:rPr lang="en-US" sz="1400" dirty="0">
                <a:latin typeface="Courier"/>
                <a:cs typeface="Courier"/>
              </a:rPr>
              <a:t> = "http://</a:t>
            </a:r>
            <a:r>
              <a:rPr lang="en-US" sz="1400" dirty="0" err="1">
                <a:latin typeface="Courier"/>
                <a:cs typeface="Courier"/>
              </a:rPr>
              <a:t>xml.juniper.net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junos</a:t>
            </a:r>
            <a:r>
              <a:rPr lang="en-US" sz="1400" dirty="0">
                <a:latin typeface="Courier"/>
                <a:cs typeface="Courier"/>
              </a:rPr>
              <a:t>/*/</a:t>
            </a:r>
            <a:r>
              <a:rPr lang="en-US" sz="1400" dirty="0" err="1">
                <a:latin typeface="Courier"/>
                <a:cs typeface="Courier"/>
              </a:rPr>
              <a:t>junos</a:t>
            </a:r>
            <a:r>
              <a:rPr lang="en-US" sz="1400" dirty="0">
                <a:latin typeface="Courier"/>
                <a:cs typeface="Courier"/>
              </a:rPr>
              <a:t>";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ns </a:t>
            </a:r>
            <a:r>
              <a:rPr lang="en-US" sz="1400" dirty="0" err="1">
                <a:latin typeface="Courier"/>
                <a:cs typeface="Courier"/>
              </a:rPr>
              <a:t>xnm</a:t>
            </a:r>
            <a:r>
              <a:rPr lang="en-US" sz="1400" dirty="0">
                <a:latin typeface="Courier"/>
                <a:cs typeface="Courier"/>
              </a:rPr>
              <a:t> = "http://</a:t>
            </a:r>
            <a:r>
              <a:rPr lang="en-US" sz="1400" dirty="0" err="1">
                <a:latin typeface="Courier"/>
                <a:cs typeface="Courier"/>
              </a:rPr>
              <a:t>xml.juniper.net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xnm</a:t>
            </a:r>
            <a:r>
              <a:rPr lang="en-US" sz="1400" dirty="0">
                <a:latin typeface="Courier"/>
                <a:cs typeface="Courier"/>
              </a:rPr>
              <a:t>/1.1/</a:t>
            </a:r>
            <a:r>
              <a:rPr lang="en-US" sz="1400" dirty="0" err="1">
                <a:latin typeface="Courier"/>
                <a:cs typeface="Courier"/>
              </a:rPr>
              <a:t>xnm</a:t>
            </a:r>
            <a:r>
              <a:rPr lang="en-US" sz="1400" dirty="0">
                <a:latin typeface="Courier"/>
                <a:cs typeface="Courier"/>
              </a:rPr>
              <a:t>";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ns </a:t>
            </a:r>
            <a:r>
              <a:rPr lang="en-US" sz="1400" dirty="0" err="1">
                <a:latin typeface="Courier"/>
                <a:cs typeface="Courier"/>
              </a:rPr>
              <a:t>jcs</a:t>
            </a:r>
            <a:r>
              <a:rPr lang="en-US" sz="1400" dirty="0">
                <a:latin typeface="Courier"/>
                <a:cs typeface="Courier"/>
              </a:rPr>
              <a:t> = "http://</a:t>
            </a:r>
            <a:r>
              <a:rPr lang="en-US" sz="1400" dirty="0" err="1">
                <a:latin typeface="Courier"/>
                <a:cs typeface="Courier"/>
              </a:rPr>
              <a:t>xml.juniper.net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junos</a:t>
            </a:r>
            <a:r>
              <a:rPr lang="en-US" sz="1400" dirty="0">
                <a:latin typeface="Courier"/>
                <a:cs typeface="Courier"/>
              </a:rPr>
              <a:t>/commit-scripts/1.0";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import "../import/</a:t>
            </a:r>
            <a:r>
              <a:rPr lang="en-US" sz="1400" dirty="0" err="1">
                <a:latin typeface="Courier"/>
                <a:cs typeface="Courier"/>
              </a:rPr>
              <a:t>junos.xsl</a:t>
            </a:r>
            <a:r>
              <a:rPr lang="en-US" sz="1400" dirty="0">
                <a:latin typeface="Courier"/>
                <a:cs typeface="Courier"/>
              </a:rPr>
              <a:t>";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match / 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$</a:t>
            </a:r>
            <a:r>
              <a:rPr lang="en-US" sz="1400" dirty="0" err="1">
                <a:latin typeface="Courier"/>
                <a:cs typeface="Courier"/>
              </a:rPr>
              <a:t>rpc_show_version</a:t>
            </a:r>
            <a:r>
              <a:rPr lang="en-US" sz="1400" dirty="0">
                <a:latin typeface="Courier"/>
                <a:cs typeface="Courier"/>
              </a:rPr>
              <a:t> = &lt;get-software-information&gt;;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$</a:t>
            </a:r>
            <a:r>
              <a:rPr lang="en-US" sz="1400" dirty="0" err="1">
                <a:latin typeface="Courier"/>
                <a:cs typeface="Courier"/>
              </a:rPr>
              <a:t>results_show_version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jcs:invoke</a:t>
            </a:r>
            <a:r>
              <a:rPr lang="en-US" sz="1400" dirty="0">
                <a:latin typeface="Courier"/>
                <a:cs typeface="Courier"/>
              </a:rPr>
              <a:t>($</a:t>
            </a:r>
            <a:r>
              <a:rPr lang="en-US" sz="1400" dirty="0" err="1">
                <a:latin typeface="Courier"/>
                <a:cs typeface="Courier"/>
              </a:rPr>
              <a:t>rpc_show_version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expr</a:t>
            </a:r>
            <a:r>
              <a:rPr lang="en-US" sz="1400" dirty="0">
                <a:latin typeface="Courier"/>
                <a:cs typeface="Courier"/>
              </a:rPr>
              <a:t> "hostname : " _ $</a:t>
            </a:r>
            <a:r>
              <a:rPr lang="en-US" sz="1400" dirty="0" err="1">
                <a:latin typeface="Courier"/>
                <a:cs typeface="Courier"/>
              </a:rPr>
              <a:t>results_show_version</a:t>
            </a:r>
            <a:r>
              <a:rPr lang="en-US" sz="1400" dirty="0">
                <a:latin typeface="Courier"/>
                <a:cs typeface="Courier"/>
              </a:rPr>
              <a:t>/host-name _ '\n';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expr</a:t>
            </a:r>
            <a:r>
              <a:rPr lang="en-US" sz="1400" dirty="0">
                <a:latin typeface="Courier"/>
                <a:cs typeface="Courier"/>
              </a:rPr>
              <a:t> "model : " _ $</a:t>
            </a:r>
            <a:r>
              <a:rPr lang="en-US" sz="1400" dirty="0" err="1">
                <a:latin typeface="Courier"/>
                <a:cs typeface="Courier"/>
              </a:rPr>
              <a:t>results_show_version</a:t>
            </a:r>
            <a:r>
              <a:rPr lang="en-US" sz="1400" dirty="0">
                <a:latin typeface="Courier"/>
                <a:cs typeface="Courier"/>
              </a:rPr>
              <a:t>/product-model _ '\n';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for-each ($</a:t>
            </a:r>
            <a:r>
              <a:rPr lang="en-US" sz="1400" dirty="0" err="1">
                <a:latin typeface="Courier"/>
                <a:cs typeface="Courier"/>
              </a:rPr>
              <a:t>results_show_version</a:t>
            </a:r>
            <a:r>
              <a:rPr lang="en-US" sz="1400" dirty="0">
                <a:latin typeface="Courier"/>
                <a:cs typeface="Courier"/>
              </a:rPr>
              <a:t>/package-information) 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</a:t>
            </a:r>
            <a:r>
              <a:rPr lang="en-US" sz="1400" dirty="0" err="1">
                <a:latin typeface="Courier"/>
                <a:cs typeface="Courier"/>
              </a:rPr>
              <a:t>expr</a:t>
            </a:r>
            <a:r>
              <a:rPr lang="en-US" sz="1400" dirty="0">
                <a:latin typeface="Courier"/>
                <a:cs typeface="Courier"/>
              </a:rPr>
              <a:t> ./comment _ '\n';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}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665895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Execution via </a:t>
            </a:r>
            <a:r>
              <a:rPr lang="en-US" dirty="0" err="1" smtClean="0"/>
              <a:t>Juise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logut-mba13:op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latin typeface="Courier"/>
                <a:cs typeface="Courier"/>
              </a:rPr>
              <a:t>juise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logut@death.jtac-emea.jnpr.net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show_version.slax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  <a:p>
            <a:pPr marL="344488" lvl="1" indent="0">
              <a:buNone/>
            </a:pPr>
            <a:r>
              <a:rPr lang="en-US" sz="1400" dirty="0" err="1">
                <a:latin typeface="Courier"/>
                <a:cs typeface="Courier"/>
              </a:rPr>
              <a:t>logut@death.jtac-emea.jnpr.net's</a:t>
            </a:r>
            <a:r>
              <a:rPr lang="en-US" sz="1400" dirty="0">
                <a:latin typeface="Courier"/>
                <a:cs typeface="Courier"/>
              </a:rPr>
              <a:t> password: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&lt;?xml version="1.0" standalone="yes"?&gt;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hostname : death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model : m120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JUNOS Base OS boot [10.4S7.1]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JUNOS Base OS Software Suite [10.4S7.1]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JUNOS Kernel Software Suite [10.4S7.1]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JUNOS Crypto Software Suite [10.4S7.1]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JUNOS Packet Forwarding Engine Support (M/T Common) [10.4S7.1]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JUNOS Packet Forwarding Engine Support (M120) [10.4S7.1]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JUNOS Online Documentation [10.4S7.1]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JUNOS Voice Services Container package [10.4S7.1]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JUNOS Border Gateway Function package [10.4S7.1]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JUNOS Services AACL Container package [10.4S7.1]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JUNOS Services LL-PDF Container package [10.4S7.1]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JUNOS Services PTSP Container package [10.4S7.1]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JUNOS Services </a:t>
            </a:r>
            <a:r>
              <a:rPr lang="en-US" sz="1400" dirty="0" err="1">
                <a:latin typeface="Courier"/>
                <a:cs typeface="Courier"/>
              </a:rPr>
              <a:t>Stateful</a:t>
            </a:r>
            <a:r>
              <a:rPr lang="en-US" sz="1400" dirty="0">
                <a:latin typeface="Courier"/>
                <a:cs typeface="Courier"/>
              </a:rPr>
              <a:t> Firewall [10.4S7.1]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JUNOS Services NAT [10.4S7.1]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JUNOS Services Application Level Gateways [10.4S7.1]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JUNOS Services Captive Portal and Content Delivery Container package [10.4S7.1]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JUNOS Services RPM [10.4S7.1]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JUNOS </a:t>
            </a:r>
            <a:r>
              <a:rPr lang="en-US" sz="1400" dirty="0" err="1">
                <a:latin typeface="Courier"/>
                <a:cs typeface="Courier"/>
              </a:rPr>
              <a:t>AppId</a:t>
            </a:r>
            <a:r>
              <a:rPr lang="en-US" sz="1400" dirty="0">
                <a:latin typeface="Courier"/>
                <a:cs typeface="Courier"/>
              </a:rPr>
              <a:t> Services [10.4S7.1]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JUNOS IDP Services [10.4S7.1]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JUNOS Runtime Software Suite [10.4S7.1]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JUNOS Routing Software Suite [10.4S7.1]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JUNOS AIS Script Suite [3.7R3.0]</a:t>
            </a:r>
          </a:p>
          <a:p>
            <a:pPr marL="344488" lvl="1" indent="0">
              <a:buNone/>
            </a:pPr>
            <a:endParaRPr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657838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Local Development – </a:t>
            </a:r>
            <a:r>
              <a:rPr lang="en-US" dirty="0" err="1" smtClean="0"/>
              <a:t>Juise</a:t>
            </a:r>
            <a:r>
              <a:rPr lang="en-US" dirty="0" smtClean="0"/>
              <a:t> - </a:t>
            </a:r>
            <a:r>
              <a:rPr lang="en-US" dirty="0" err="1" smtClean="0"/>
              <a:t>Debuging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logut-mba13:dev </a:t>
            </a:r>
            <a:r>
              <a:rPr lang="en-US" sz="1200" dirty="0" err="1">
                <a:latin typeface="Courier"/>
                <a:cs typeface="Courier"/>
              </a:rPr>
              <a:t>logut</a:t>
            </a:r>
            <a:r>
              <a:rPr lang="en-US" sz="1200" dirty="0">
                <a:latin typeface="Courier"/>
                <a:cs typeface="Courier"/>
              </a:rPr>
              <a:t>$ </a:t>
            </a:r>
            <a:r>
              <a:rPr lang="en-US" sz="1200" dirty="0" err="1">
                <a:latin typeface="Courier"/>
                <a:cs typeface="Courier"/>
              </a:rPr>
              <a:t>juise</a:t>
            </a:r>
            <a:r>
              <a:rPr lang="en-US" sz="1200" dirty="0">
                <a:latin typeface="Courier"/>
                <a:cs typeface="Courier"/>
              </a:rPr>
              <a:t> --debug </a:t>
            </a:r>
            <a:r>
              <a:rPr lang="en-US" sz="1200" dirty="0" err="1">
                <a:latin typeface="Courier"/>
                <a:cs typeface="Courier"/>
              </a:rPr>
              <a:t>test.slax</a:t>
            </a:r>
            <a:r>
              <a:rPr lang="en-US" sz="1200" dirty="0">
                <a:latin typeface="Courier"/>
                <a:cs typeface="Courier"/>
              </a:rPr>
              <a:t> </a:t>
            </a:r>
          </a:p>
          <a:p>
            <a:pPr marL="344488" lvl="1" indent="0">
              <a:buNone/>
            </a:pPr>
            <a:r>
              <a:rPr lang="en-US" sz="1200" dirty="0" err="1">
                <a:latin typeface="Courier"/>
                <a:cs typeface="Courier"/>
              </a:rPr>
              <a:t>sdb</a:t>
            </a:r>
            <a:r>
              <a:rPr lang="en-US" sz="1200" dirty="0">
                <a:latin typeface="Courier"/>
                <a:cs typeface="Courier"/>
              </a:rPr>
              <a:t>: The SLAX Debugger (version 0.14.4)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Type 'help' for help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sdb</a:t>
            </a:r>
            <a:r>
              <a:rPr lang="en-US" sz="1200" dirty="0">
                <a:latin typeface="Courier"/>
                <a:cs typeface="Courier"/>
              </a:rPr>
              <a:t>) next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junos.xsl:23:   &lt;</a:t>
            </a:r>
            <a:r>
              <a:rPr lang="en-US" sz="1200" dirty="0" err="1">
                <a:latin typeface="Courier"/>
                <a:cs typeface="Courier"/>
              </a:rPr>
              <a:t>xsl:param</a:t>
            </a:r>
            <a:r>
              <a:rPr lang="en-US" sz="1200" dirty="0">
                <a:latin typeface="Courier"/>
                <a:cs typeface="Courier"/>
              </a:rPr>
              <a:t> name="</a:t>
            </a:r>
            <a:r>
              <a:rPr lang="en-US" sz="1200" dirty="0" err="1">
                <a:latin typeface="Courier"/>
                <a:cs typeface="Courier"/>
              </a:rPr>
              <a:t>localtime-iso</a:t>
            </a:r>
            <a:r>
              <a:rPr lang="en-US" sz="1200" dirty="0">
                <a:latin typeface="Courier"/>
                <a:cs typeface="Courier"/>
              </a:rPr>
              <a:t>"/&gt;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sdb</a:t>
            </a:r>
            <a:r>
              <a:rPr lang="en-US" sz="1200" dirty="0">
                <a:latin typeface="Courier"/>
                <a:cs typeface="Courier"/>
              </a:rPr>
              <a:t>) next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junos.xsl:25:   &lt;</a:t>
            </a:r>
            <a:r>
              <a:rPr lang="en-US" sz="1200" dirty="0" err="1">
                <a:latin typeface="Courier"/>
                <a:cs typeface="Courier"/>
              </a:rPr>
              <a:t>xsl:param</a:t>
            </a:r>
            <a:r>
              <a:rPr lang="en-US" sz="1200" dirty="0">
                <a:latin typeface="Courier"/>
                <a:cs typeface="Courier"/>
              </a:rPr>
              <a:t> name="script"/&gt;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sdb</a:t>
            </a:r>
            <a:r>
              <a:rPr lang="en-US" sz="1200" dirty="0">
                <a:latin typeface="Courier"/>
                <a:cs typeface="Courier"/>
              </a:rPr>
              <a:t>) next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test.slax:15: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$debug=1;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sdb</a:t>
            </a:r>
            <a:r>
              <a:rPr lang="en-US" sz="1200" dirty="0">
                <a:latin typeface="Courier"/>
                <a:cs typeface="Courier"/>
              </a:rPr>
              <a:t>) print $debug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[number] 1.000000</a:t>
            </a:r>
          </a:p>
          <a:p>
            <a:pPr marL="344488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…………(cut for brevity)</a:t>
            </a:r>
            <a:endParaRPr lang="en-US" sz="12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sdb</a:t>
            </a:r>
            <a:r>
              <a:rPr lang="en-US" sz="1200" dirty="0">
                <a:latin typeface="Courier"/>
                <a:cs typeface="Courier"/>
              </a:rPr>
              <a:t>) next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test.slax:19:    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$hello = "script is running";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sdb</a:t>
            </a:r>
            <a:r>
              <a:rPr lang="en-US" sz="1200" dirty="0">
                <a:latin typeface="Courier"/>
                <a:cs typeface="Courier"/>
              </a:rPr>
              <a:t>) next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test.slax:20:     &lt;output&gt; $hello;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sdb</a:t>
            </a:r>
            <a:r>
              <a:rPr lang="en-US" sz="1200" dirty="0">
                <a:latin typeface="Courier"/>
                <a:cs typeface="Courier"/>
              </a:rPr>
              <a:t>) print $hello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[string] "script is running"</a:t>
            </a:r>
          </a:p>
          <a:p>
            <a:pPr marL="344488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sdb</a:t>
            </a:r>
            <a:r>
              <a:rPr lang="en-US" sz="1200" dirty="0">
                <a:latin typeface="Courier"/>
                <a:cs typeface="Courier"/>
              </a:rPr>
              <a:t>) </a:t>
            </a:r>
          </a:p>
          <a:p>
            <a:pPr marL="344488" lvl="1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5245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Customer’s Requirements – </a:t>
            </a:r>
            <a:r>
              <a:rPr lang="en-US" dirty="0" err="1" smtClean="0"/>
              <a:t>Fastweb</a:t>
            </a:r>
            <a:r>
              <a:rPr lang="en-US" dirty="0" smtClean="0"/>
              <a:t> </a:t>
            </a:r>
            <a:r>
              <a:rPr lang="en-US" dirty="0" err="1" smtClean="0"/>
              <a:t>ITaly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2"/>
            <a:ext cx="8229600" cy="5127601"/>
          </a:xfrm>
        </p:spPr>
        <p:txBody>
          <a:bodyPr/>
          <a:lstStyle/>
          <a:p>
            <a:pPr lvl="1"/>
            <a:r>
              <a:rPr lang="en-US" dirty="0" smtClean="0"/>
              <a:t>CGNAT DETNAT Configuration Tracker</a:t>
            </a:r>
          </a:p>
          <a:p>
            <a:pPr lvl="1"/>
            <a:r>
              <a:rPr lang="en-US" dirty="0" smtClean="0"/>
              <a:t>XML output of the NAT Rule and NAT Pool configuration when there is a configuration change on [services] stanza</a:t>
            </a:r>
          </a:p>
          <a:p>
            <a:pPr lvl="1"/>
            <a:r>
              <a:rPr lang="en-US" dirty="0" smtClean="0"/>
              <a:t>Filename should in the following format:</a:t>
            </a:r>
          </a:p>
          <a:p>
            <a:pPr lvl="2"/>
            <a:r>
              <a:rPr lang="en-US" dirty="0"/>
              <a:t>&lt;router-name&gt;_&lt;YYYYMMDD&gt;_&lt;HHMMSS&gt;_&lt;counter&gt;.xml </a:t>
            </a:r>
            <a:endParaRPr lang="it-IT" dirty="0" smtClean="0"/>
          </a:p>
          <a:p>
            <a:pPr lvl="2"/>
            <a:r>
              <a:rPr lang="it-IT" dirty="0" smtClean="0"/>
              <a:t>&lt;</a:t>
            </a:r>
            <a:r>
              <a:rPr lang="it-IT" dirty="0"/>
              <a:t>router-</a:t>
            </a:r>
            <a:r>
              <a:rPr lang="it-IT" dirty="0" err="1"/>
              <a:t>name</a:t>
            </a:r>
            <a:r>
              <a:rPr lang="it-IT" dirty="0"/>
              <a:t>&gt; = network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unique</a:t>
            </a:r>
            <a:r>
              <a:rPr lang="it-IT" dirty="0"/>
              <a:t> </a:t>
            </a:r>
            <a:r>
              <a:rPr lang="it-IT" dirty="0" err="1"/>
              <a:t>name</a:t>
            </a:r>
            <a:endParaRPr lang="it-IT" dirty="0"/>
          </a:p>
          <a:p>
            <a:pPr lvl="2"/>
            <a:r>
              <a:rPr lang="it-IT" dirty="0"/>
              <a:t>&lt;YYYYMMDD&gt; = </a:t>
            </a:r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date (ex: “20130917” for the </a:t>
            </a:r>
            <a:r>
              <a:rPr lang="it-IT" dirty="0" err="1"/>
              <a:t>day</a:t>
            </a:r>
            <a:r>
              <a:rPr lang="it-IT" dirty="0"/>
              <a:t> 2013-09- 17)</a:t>
            </a:r>
          </a:p>
          <a:p>
            <a:pPr lvl="2"/>
            <a:r>
              <a:rPr lang="it-IT" dirty="0"/>
              <a:t>&lt;HHMMSS&gt; = </a:t>
            </a:r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time (ex: “173404” for the time 17 h 34 m 04 </a:t>
            </a:r>
            <a:r>
              <a:rPr lang="it-IT" dirty="0" err="1"/>
              <a:t>s</a:t>
            </a:r>
            <a:r>
              <a:rPr lang="it-IT" dirty="0"/>
              <a:t>) &lt;</a:t>
            </a:r>
            <a:r>
              <a:rPr lang="it-IT" dirty="0" err="1"/>
              <a:t>counter</a:t>
            </a:r>
            <a:r>
              <a:rPr lang="it-IT" dirty="0"/>
              <a:t>&gt;=</a:t>
            </a:r>
            <a:r>
              <a:rPr lang="it-IT" dirty="0" err="1"/>
              <a:t>progressiveindex</a:t>
            </a:r>
            <a:r>
              <a:rPr lang="it-IT" dirty="0"/>
              <a:t> (ex:“7”</a:t>
            </a:r>
            <a:r>
              <a:rPr lang="it-IT" dirty="0" smtClean="0"/>
              <a:t>)</a:t>
            </a:r>
          </a:p>
          <a:p>
            <a:pPr lvl="2"/>
            <a:r>
              <a:rPr lang="it-IT" dirty="0"/>
              <a:t>e.g. milano_20130917_173404_7.xml </a:t>
            </a:r>
            <a:endParaRPr lang="en-US" dirty="0" smtClean="0"/>
          </a:p>
          <a:p>
            <a:pPr lvl="1"/>
            <a:r>
              <a:rPr lang="en-US" dirty="0" smtClean="0"/>
              <a:t>Transfer of the file to a remote server via </a:t>
            </a:r>
            <a:r>
              <a:rPr lang="en-US" dirty="0" smtClean="0">
                <a:solidFill>
                  <a:srgbClr val="FF0000"/>
                </a:solidFill>
              </a:rPr>
              <a:t>SFTP </a:t>
            </a:r>
            <a:r>
              <a:rPr lang="en-US" dirty="0" smtClean="0"/>
              <a:t>with *.</a:t>
            </a:r>
            <a:r>
              <a:rPr lang="en-US" dirty="0" err="1" smtClean="0"/>
              <a:t>tmp</a:t>
            </a:r>
            <a:r>
              <a:rPr lang="en-US" dirty="0" smtClean="0"/>
              <a:t> extension</a:t>
            </a:r>
          </a:p>
          <a:p>
            <a:pPr lvl="1"/>
            <a:r>
              <a:rPr lang="en-US" dirty="0" smtClean="0"/>
              <a:t>Rename the remote file from *.</a:t>
            </a:r>
            <a:r>
              <a:rPr lang="en-US" dirty="0" err="1" smtClean="0"/>
              <a:t>tmp</a:t>
            </a:r>
            <a:r>
              <a:rPr lang="en-US" dirty="0" smtClean="0"/>
              <a:t> to *.xml (so that server side knows transfer is completed)</a:t>
            </a:r>
          </a:p>
          <a:p>
            <a:pPr lvl="1"/>
            <a:endParaRPr lang="en-US" dirty="0" smtClean="0"/>
          </a:p>
          <a:p>
            <a:pPr lvl="1"/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37330904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Local Development – </a:t>
            </a:r>
            <a:r>
              <a:rPr lang="en-US" dirty="0" err="1" smtClean="0"/>
              <a:t>Juise</a:t>
            </a:r>
            <a:r>
              <a:rPr lang="en-US" dirty="0" smtClean="0"/>
              <a:t> - </a:t>
            </a:r>
            <a:r>
              <a:rPr lang="en-US" smtClean="0"/>
              <a:t>Callflow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logut-mba13:dev </a:t>
            </a:r>
            <a:r>
              <a:rPr lang="en-US" sz="1200" dirty="0" err="1">
                <a:latin typeface="Courier"/>
                <a:cs typeface="Courier"/>
              </a:rPr>
              <a:t>logut</a:t>
            </a:r>
            <a:r>
              <a:rPr lang="en-US" sz="1200" dirty="0">
                <a:latin typeface="Courier"/>
                <a:cs typeface="Courier"/>
              </a:rPr>
              <a:t>$ </a:t>
            </a:r>
            <a:r>
              <a:rPr lang="en-US" sz="1200" dirty="0" err="1">
                <a:latin typeface="Courier"/>
                <a:cs typeface="Courier"/>
              </a:rPr>
              <a:t>juise</a:t>
            </a:r>
            <a:r>
              <a:rPr lang="en-US" sz="1200" dirty="0">
                <a:latin typeface="Courier"/>
                <a:cs typeface="Courier"/>
              </a:rPr>
              <a:t> --debug </a:t>
            </a:r>
            <a:r>
              <a:rPr lang="en-US" sz="1200" dirty="0" err="1">
                <a:latin typeface="Courier"/>
                <a:cs typeface="Courier"/>
              </a:rPr>
              <a:t>cgnat_cfg_tracker_prototype.slax</a:t>
            </a:r>
            <a:r>
              <a:rPr lang="en-US" sz="1200" dirty="0">
                <a:latin typeface="Courier"/>
                <a:cs typeface="Courier"/>
              </a:rPr>
              <a:t> </a:t>
            </a:r>
          </a:p>
          <a:p>
            <a:pPr marL="344488" lvl="1" indent="0">
              <a:buNone/>
            </a:pPr>
            <a:r>
              <a:rPr lang="en-US" sz="1200" dirty="0" err="1">
                <a:latin typeface="Courier"/>
                <a:cs typeface="Courier"/>
              </a:rPr>
              <a:t>sdb</a:t>
            </a:r>
            <a:r>
              <a:rPr lang="en-US" sz="1200" dirty="0">
                <a:latin typeface="Courier"/>
                <a:cs typeface="Courier"/>
              </a:rPr>
              <a:t>: The SLAX Debugger (version 0.14.4)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Type 'help' for help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sdb</a:t>
            </a:r>
            <a:r>
              <a:rPr lang="en-US" sz="1200" dirty="0">
                <a:latin typeface="Courier"/>
                <a:cs typeface="Courier"/>
              </a:rPr>
              <a:t>) </a:t>
            </a:r>
            <a:r>
              <a:rPr lang="en-US" sz="1200" dirty="0" err="1">
                <a:latin typeface="Courier"/>
                <a:cs typeface="Courier"/>
              </a:rPr>
              <a:t>callflow</a:t>
            </a:r>
            <a:endParaRPr lang="en-US" sz="12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Enabling </a:t>
            </a:r>
            <a:r>
              <a:rPr lang="en-US" sz="1200" dirty="0" err="1">
                <a:latin typeface="Courier"/>
                <a:cs typeface="Courier"/>
              </a:rPr>
              <a:t>callflow</a:t>
            </a:r>
            <a:endParaRPr lang="en-US" sz="12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sdb</a:t>
            </a:r>
            <a:r>
              <a:rPr lang="en-US" sz="1200" dirty="0">
                <a:latin typeface="Courier"/>
                <a:cs typeface="Courier"/>
              </a:rPr>
              <a:t>) run</a:t>
            </a:r>
          </a:p>
          <a:p>
            <a:pPr marL="344488" lvl="1" indent="0">
              <a:buNone/>
            </a:pPr>
            <a:r>
              <a:rPr lang="en-US" sz="1200" dirty="0" err="1">
                <a:latin typeface="Courier"/>
                <a:cs typeface="Courier"/>
              </a:rPr>
              <a:t>callflow</a:t>
            </a:r>
            <a:r>
              <a:rPr lang="en-US" sz="1200" dirty="0">
                <a:latin typeface="Courier"/>
                <a:cs typeface="Courier"/>
              </a:rPr>
              <a:t>: 0: enter &lt;</a:t>
            </a:r>
            <a:r>
              <a:rPr lang="en-US" sz="1200" dirty="0" err="1">
                <a:latin typeface="Courier"/>
                <a:cs typeface="Courier"/>
              </a:rPr>
              <a:t>xsl:template</a:t>
            </a:r>
            <a:r>
              <a:rPr lang="en-US" sz="1200" dirty="0">
                <a:latin typeface="Courier"/>
                <a:cs typeface="Courier"/>
              </a:rPr>
              <a:t>&gt; in match / at cgnat_cfg_tracker_prototype.slax:102</a:t>
            </a:r>
          </a:p>
          <a:p>
            <a:pPr marL="344488" lvl="1" indent="0">
              <a:buNone/>
            </a:pPr>
            <a:r>
              <a:rPr lang="en-US" sz="1200" dirty="0" err="1">
                <a:latin typeface="Courier"/>
                <a:cs typeface="Courier"/>
              </a:rPr>
              <a:t>callflow</a:t>
            </a:r>
            <a:r>
              <a:rPr lang="en-US" sz="1200" dirty="0">
                <a:latin typeface="Courier"/>
                <a:cs typeface="Courier"/>
              </a:rPr>
              <a:t>: 1: enter &lt;</a:t>
            </a:r>
            <a:r>
              <a:rPr lang="en-US" sz="1200" dirty="0" err="1">
                <a:latin typeface="Courier"/>
                <a:cs typeface="Courier"/>
              </a:rPr>
              <a:t>nat</a:t>
            </a:r>
            <a:r>
              <a:rPr lang="en-US" sz="1200" dirty="0">
                <a:latin typeface="Courier"/>
                <a:cs typeface="Courier"/>
              </a:rPr>
              <a:t>&gt; at cgnat_cfg_tracker_prototype.slax:119</a:t>
            </a:r>
          </a:p>
          <a:p>
            <a:pPr marL="344488" lvl="1" indent="0">
              <a:buNone/>
            </a:pPr>
            <a:r>
              <a:rPr lang="en-US" sz="1200" dirty="0" err="1">
                <a:latin typeface="Courier"/>
                <a:cs typeface="Courier"/>
              </a:rPr>
              <a:t>callflow</a:t>
            </a:r>
            <a:r>
              <a:rPr lang="en-US" sz="1200" dirty="0">
                <a:latin typeface="Courier"/>
                <a:cs typeface="Courier"/>
              </a:rPr>
              <a:t>: 1: exit &lt;</a:t>
            </a:r>
            <a:r>
              <a:rPr lang="en-US" sz="1200" dirty="0" err="1">
                <a:latin typeface="Courier"/>
                <a:cs typeface="Courier"/>
              </a:rPr>
              <a:t>nat</a:t>
            </a:r>
            <a:r>
              <a:rPr lang="en-US" sz="1200" dirty="0">
                <a:latin typeface="Courier"/>
                <a:cs typeface="Courier"/>
              </a:rPr>
              <a:t>&gt; at cgnat_cfg_tracker_prototype.slax:119</a:t>
            </a:r>
          </a:p>
          <a:p>
            <a:pPr marL="344488" lvl="1" indent="0">
              <a:buNone/>
            </a:pPr>
            <a:r>
              <a:rPr lang="en-US" sz="1200" dirty="0" err="1">
                <a:latin typeface="Courier"/>
                <a:cs typeface="Courier"/>
              </a:rPr>
              <a:t>callflow</a:t>
            </a:r>
            <a:r>
              <a:rPr lang="en-US" sz="1200" dirty="0">
                <a:latin typeface="Courier"/>
                <a:cs typeface="Courier"/>
              </a:rPr>
              <a:t>: 1: enter &lt;juniper-configuration&gt; at cgnat_cfg_tracker_prototype.slax:195</a:t>
            </a:r>
          </a:p>
          <a:p>
            <a:pPr marL="344488" lvl="1" indent="0">
              <a:buNone/>
            </a:pPr>
            <a:r>
              <a:rPr lang="en-US" sz="1200" dirty="0" err="1">
                <a:latin typeface="Courier"/>
                <a:cs typeface="Courier"/>
              </a:rPr>
              <a:t>callflow</a:t>
            </a:r>
            <a:r>
              <a:rPr lang="en-US" sz="1200" dirty="0">
                <a:latin typeface="Courier"/>
                <a:cs typeface="Courier"/>
              </a:rPr>
              <a:t>: 2: enter &lt;</a:t>
            </a:r>
            <a:r>
              <a:rPr lang="en-US" sz="1200" dirty="0" err="1">
                <a:latin typeface="Courier"/>
                <a:cs typeface="Courier"/>
              </a:rPr>
              <a:t>xsl:for-each</a:t>
            </a:r>
            <a:r>
              <a:rPr lang="en-US" sz="1200" dirty="0">
                <a:latin typeface="Courier"/>
                <a:cs typeface="Courier"/>
              </a:rPr>
              <a:t>&gt; at cgnat_cfg_tracker_prototype.slax:198</a:t>
            </a:r>
          </a:p>
          <a:p>
            <a:pPr marL="344488" lvl="1" indent="0">
              <a:buNone/>
            </a:pPr>
            <a:r>
              <a:rPr lang="en-US" sz="1200" dirty="0" err="1">
                <a:latin typeface="Courier"/>
                <a:cs typeface="Courier"/>
              </a:rPr>
              <a:t>callflow</a:t>
            </a:r>
            <a:r>
              <a:rPr lang="en-US" sz="1200" dirty="0">
                <a:latin typeface="Courier"/>
                <a:cs typeface="Courier"/>
              </a:rPr>
              <a:t>: 3: enter &lt;pool&gt; at cgnat_cfg_tracker_prototype.slax:199</a:t>
            </a:r>
          </a:p>
          <a:p>
            <a:pPr marL="344488" lvl="1" indent="0">
              <a:buNone/>
            </a:pPr>
            <a:r>
              <a:rPr lang="en-US" sz="1200" dirty="0" err="1">
                <a:latin typeface="Courier"/>
                <a:cs typeface="Courier"/>
              </a:rPr>
              <a:t>callflow</a:t>
            </a:r>
            <a:r>
              <a:rPr lang="en-US" sz="1200" dirty="0">
                <a:latin typeface="Courier"/>
                <a:cs typeface="Courier"/>
              </a:rPr>
              <a:t>: 4: enter &lt;</a:t>
            </a:r>
            <a:r>
              <a:rPr lang="en-US" sz="1200" dirty="0" err="1">
                <a:latin typeface="Courier"/>
                <a:cs typeface="Courier"/>
              </a:rPr>
              <a:t>xsl:if</a:t>
            </a:r>
            <a:r>
              <a:rPr lang="en-US" sz="1200" dirty="0">
                <a:latin typeface="Courier"/>
                <a:cs typeface="Courier"/>
              </a:rPr>
              <a:t>&gt; at cgnat_cfg_tracker_prototype.slax:212</a:t>
            </a:r>
          </a:p>
          <a:p>
            <a:pPr marL="344488" lvl="1" indent="0">
              <a:buNone/>
            </a:pPr>
            <a:r>
              <a:rPr lang="en-US" sz="1200" dirty="0" err="1">
                <a:latin typeface="Courier"/>
                <a:cs typeface="Courier"/>
              </a:rPr>
              <a:t>callflow</a:t>
            </a:r>
            <a:r>
              <a:rPr lang="en-US" sz="1200" dirty="0">
                <a:latin typeface="Courier"/>
                <a:cs typeface="Courier"/>
              </a:rPr>
              <a:t>: 5: enter &lt;prefix&gt; at cgnat_cfg_tracker_prototype.slax:213</a:t>
            </a:r>
          </a:p>
          <a:p>
            <a:pPr marL="344488" lvl="1" indent="0">
              <a:buNone/>
            </a:pPr>
            <a:r>
              <a:rPr lang="en-US" sz="1200" dirty="0" err="1">
                <a:latin typeface="Courier"/>
                <a:cs typeface="Courier"/>
              </a:rPr>
              <a:t>callflow</a:t>
            </a:r>
            <a:r>
              <a:rPr lang="en-US" sz="1200" dirty="0">
                <a:latin typeface="Courier"/>
                <a:cs typeface="Courier"/>
              </a:rPr>
              <a:t>: 5: exit &lt;prefix&gt; at cgnat_cfg_tracker_prototype.slax:213</a:t>
            </a:r>
          </a:p>
          <a:p>
            <a:pPr marL="344488" lvl="1" indent="0">
              <a:buNone/>
            </a:pPr>
            <a:r>
              <a:rPr lang="en-US" sz="1200" dirty="0" err="1">
                <a:latin typeface="Courier"/>
                <a:cs typeface="Courier"/>
              </a:rPr>
              <a:t>callflow</a:t>
            </a:r>
            <a:r>
              <a:rPr lang="en-US" sz="1200" dirty="0">
                <a:latin typeface="Courier"/>
                <a:cs typeface="Courier"/>
              </a:rPr>
              <a:t>: 4: exit &lt;</a:t>
            </a:r>
            <a:r>
              <a:rPr lang="en-US" sz="1200" dirty="0" err="1">
                <a:latin typeface="Courier"/>
                <a:cs typeface="Courier"/>
              </a:rPr>
              <a:t>xsl:if</a:t>
            </a:r>
            <a:r>
              <a:rPr lang="en-US" sz="1200" dirty="0">
                <a:latin typeface="Courier"/>
                <a:cs typeface="Courier"/>
              </a:rPr>
              <a:t>&gt; at cgnat_cfg_tracker_prototype.slax:212</a:t>
            </a:r>
          </a:p>
          <a:p>
            <a:pPr marL="344488" lvl="1" indent="0">
              <a:buNone/>
            </a:pPr>
            <a:r>
              <a:rPr lang="en-US" sz="1200" dirty="0" err="1">
                <a:latin typeface="Courier"/>
                <a:cs typeface="Courier"/>
              </a:rPr>
              <a:t>callflow</a:t>
            </a:r>
            <a:r>
              <a:rPr lang="en-US" sz="1200" dirty="0">
                <a:latin typeface="Courier"/>
                <a:cs typeface="Courier"/>
              </a:rPr>
              <a:t>: 4: enter &lt;</a:t>
            </a:r>
            <a:r>
              <a:rPr lang="en-US" sz="1200" dirty="0" err="1">
                <a:latin typeface="Courier"/>
                <a:cs typeface="Courier"/>
              </a:rPr>
              <a:t>xsl:if</a:t>
            </a:r>
            <a:r>
              <a:rPr lang="en-US" sz="1200" dirty="0">
                <a:latin typeface="Courier"/>
                <a:cs typeface="Courier"/>
              </a:rPr>
              <a:t>&gt; at cgnat_cfg_tracker_prototype.slax:235</a:t>
            </a:r>
          </a:p>
          <a:p>
            <a:pPr marL="344488" lvl="1" indent="0">
              <a:buNone/>
            </a:pPr>
            <a:r>
              <a:rPr lang="en-US" sz="1200" dirty="0" err="1">
                <a:latin typeface="Courier"/>
                <a:cs typeface="Courier"/>
              </a:rPr>
              <a:t>callflow</a:t>
            </a:r>
            <a:r>
              <a:rPr lang="en-US" sz="1200" dirty="0">
                <a:latin typeface="Courier"/>
                <a:cs typeface="Courier"/>
              </a:rPr>
              <a:t>: 5: enter &lt;</a:t>
            </a:r>
            <a:r>
              <a:rPr lang="en-US" sz="1200" dirty="0" err="1">
                <a:latin typeface="Courier"/>
                <a:cs typeface="Courier"/>
              </a:rPr>
              <a:t>xsl:variable</a:t>
            </a:r>
            <a:r>
              <a:rPr lang="en-US" sz="1200" dirty="0">
                <a:latin typeface="Courier"/>
                <a:cs typeface="Courier"/>
              </a:rPr>
              <a:t>&gt; at cgnat_cfg_tracker_prototype.slax:240</a:t>
            </a:r>
          </a:p>
          <a:p>
            <a:pPr marL="344488" lvl="1" indent="0">
              <a:buNone/>
            </a:pPr>
            <a:r>
              <a:rPr lang="en-US" sz="1200" dirty="0" err="1">
                <a:latin typeface="Courier"/>
                <a:cs typeface="Courier"/>
              </a:rPr>
              <a:t>callflow</a:t>
            </a:r>
            <a:r>
              <a:rPr lang="en-US" sz="1200" dirty="0">
                <a:latin typeface="Courier"/>
                <a:cs typeface="Courier"/>
              </a:rPr>
              <a:t>: 6: enter &lt;</a:t>
            </a:r>
            <a:r>
              <a:rPr lang="en-US" sz="1200" dirty="0" err="1">
                <a:latin typeface="Courier"/>
                <a:cs typeface="Courier"/>
              </a:rPr>
              <a:t>xsl:call-template</a:t>
            </a:r>
            <a:r>
              <a:rPr lang="en-US" sz="1200" dirty="0">
                <a:latin typeface="Courier"/>
                <a:cs typeface="Courier"/>
              </a:rPr>
              <a:t>&gt; at cgnat_cfg_tracker_prototype.slax:240</a:t>
            </a:r>
          </a:p>
          <a:p>
            <a:pPr marL="344488" lvl="1" indent="0">
              <a:buNone/>
            </a:pPr>
            <a:r>
              <a:rPr lang="en-US" sz="1200" dirty="0" err="1">
                <a:latin typeface="Courier"/>
                <a:cs typeface="Courier"/>
              </a:rPr>
              <a:t>callflow</a:t>
            </a:r>
            <a:r>
              <a:rPr lang="en-US" sz="1200" dirty="0">
                <a:latin typeface="Courier"/>
                <a:cs typeface="Courier"/>
              </a:rPr>
              <a:t>: 7: enter &lt;</a:t>
            </a:r>
            <a:r>
              <a:rPr lang="en-US" sz="1200" dirty="0" err="1">
                <a:latin typeface="Courier"/>
                <a:cs typeface="Courier"/>
              </a:rPr>
              <a:t>xsl:template</a:t>
            </a:r>
            <a:r>
              <a:rPr lang="en-US" sz="1200" dirty="0">
                <a:latin typeface="Courier"/>
                <a:cs typeface="Courier"/>
              </a:rPr>
              <a:t>&gt; in template prefix2min_max at cgnat_cfg_tracker_prototype.slax:323</a:t>
            </a:r>
          </a:p>
        </p:txBody>
      </p:sp>
    </p:spTree>
    <p:extLst>
      <p:ext uri="{BB962C8B-B14F-4D97-AF65-F5344CB8AC3E}">
        <p14:creationId xmlns:p14="http://schemas.microsoft.com/office/powerpoint/2010/main" val="33091350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Local Development – </a:t>
            </a:r>
            <a:r>
              <a:rPr lang="en-US" dirty="0" err="1" smtClean="0"/>
              <a:t>Juise</a:t>
            </a:r>
            <a:r>
              <a:rPr lang="en-US" dirty="0" smtClean="0"/>
              <a:t> - Profiling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logut-mba13:zArchive </a:t>
            </a:r>
            <a:r>
              <a:rPr lang="en-US" sz="1200" dirty="0" err="1">
                <a:latin typeface="Courier"/>
                <a:cs typeface="Courier"/>
              </a:rPr>
              <a:t>logut</a:t>
            </a:r>
            <a:r>
              <a:rPr lang="en-US" sz="1200" dirty="0">
                <a:latin typeface="Courier"/>
                <a:cs typeface="Courier"/>
              </a:rPr>
              <a:t>$ </a:t>
            </a:r>
            <a:r>
              <a:rPr lang="en-US" sz="1200" dirty="0" err="1">
                <a:latin typeface="Courier"/>
                <a:cs typeface="Courier"/>
              </a:rPr>
              <a:t>juise</a:t>
            </a:r>
            <a:r>
              <a:rPr lang="en-US" sz="1200" dirty="0">
                <a:latin typeface="Courier"/>
                <a:cs typeface="Courier"/>
              </a:rPr>
              <a:t> -d </a:t>
            </a:r>
            <a:r>
              <a:rPr lang="en-US" sz="1200" dirty="0" err="1">
                <a:latin typeface="Courier"/>
                <a:cs typeface="Courier"/>
              </a:rPr>
              <a:t>cgnat_cfg_tracker_prototype.slax</a:t>
            </a:r>
            <a:r>
              <a:rPr lang="en-US" sz="1200" dirty="0">
                <a:latin typeface="Courier"/>
                <a:cs typeface="Courier"/>
              </a:rPr>
              <a:t> </a:t>
            </a:r>
          </a:p>
          <a:p>
            <a:pPr marL="344488" lvl="1" indent="0">
              <a:buNone/>
            </a:pPr>
            <a:r>
              <a:rPr lang="en-US" sz="1200" dirty="0" err="1">
                <a:latin typeface="Courier"/>
                <a:cs typeface="Courier"/>
              </a:rPr>
              <a:t>sdb</a:t>
            </a:r>
            <a:r>
              <a:rPr lang="en-US" sz="1200" dirty="0">
                <a:latin typeface="Courier"/>
                <a:cs typeface="Courier"/>
              </a:rPr>
              <a:t>: The SLAX Debugger (version 0.14.4)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Type 'help' for help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sdb</a:t>
            </a:r>
            <a:r>
              <a:rPr lang="en-US" sz="1200" dirty="0">
                <a:latin typeface="Courier"/>
                <a:cs typeface="Courier"/>
              </a:rPr>
              <a:t>) run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Script exited normally.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sdb</a:t>
            </a:r>
            <a:r>
              <a:rPr lang="en-US" sz="1200" dirty="0">
                <a:latin typeface="Courier"/>
                <a:cs typeface="Courier"/>
              </a:rPr>
              <a:t>) profile report brief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 Line     Hits     User    U/Hit   System    S/Hit Source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   90        1        3     3.00        2     2.00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$debug = 1;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   92        1        2     2.00        1     1.00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$path = "/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tmp</a:t>
            </a:r>
            <a:r>
              <a:rPr lang="en-US" sz="1200" dirty="0">
                <a:latin typeface="Courier"/>
                <a:cs typeface="Courier"/>
              </a:rPr>
              <a:t>/";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   93        1        2     2.00        1     1.00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$extension = ".</a:t>
            </a:r>
            <a:r>
              <a:rPr lang="en-US" sz="1200" dirty="0" err="1">
                <a:latin typeface="Courier"/>
                <a:cs typeface="Courier"/>
              </a:rPr>
              <a:t>tmp</a:t>
            </a:r>
            <a:r>
              <a:rPr lang="en-US" sz="1200" dirty="0">
                <a:latin typeface="Courier"/>
                <a:cs typeface="Courier"/>
              </a:rPr>
              <a:t>";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   96        1        2     2.00        1     1.00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$</a:t>
            </a:r>
            <a:r>
              <a:rPr lang="en-US" sz="1200" dirty="0" err="1">
                <a:latin typeface="Courier"/>
                <a:cs typeface="Courier"/>
              </a:rPr>
              <a:t>scp_user</a:t>
            </a:r>
            <a:r>
              <a:rPr lang="en-US" sz="1200" dirty="0">
                <a:latin typeface="Courier"/>
                <a:cs typeface="Courier"/>
              </a:rPr>
              <a:t> = '</a:t>
            </a:r>
            <a:r>
              <a:rPr lang="en-US" sz="1200" dirty="0" err="1">
                <a:latin typeface="Courier"/>
                <a:cs typeface="Courier"/>
              </a:rPr>
              <a:t>slax</a:t>
            </a:r>
            <a:r>
              <a:rPr lang="en-US" sz="1200" dirty="0">
                <a:latin typeface="Courier"/>
                <a:cs typeface="Courier"/>
              </a:rPr>
              <a:t>';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   97        1        6     6.00        5     5.00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$</a:t>
            </a:r>
            <a:r>
              <a:rPr lang="en-US" sz="1200" dirty="0" err="1">
                <a:latin typeface="Courier"/>
                <a:cs typeface="Courier"/>
              </a:rPr>
              <a:t>scp_host</a:t>
            </a:r>
            <a:r>
              <a:rPr lang="en-US" sz="1200" dirty="0">
                <a:latin typeface="Courier"/>
                <a:cs typeface="Courier"/>
              </a:rPr>
              <a:t> = '172.29.65.139';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   98        1        2     2.00        1     1.00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$</a:t>
            </a:r>
            <a:r>
              <a:rPr lang="en-US" sz="1200" dirty="0" err="1">
                <a:latin typeface="Courier"/>
                <a:cs typeface="Courier"/>
              </a:rPr>
              <a:t>scp_dst_dir</a:t>
            </a:r>
            <a:r>
              <a:rPr lang="en-US" sz="1200" dirty="0">
                <a:latin typeface="Courier"/>
                <a:cs typeface="Courier"/>
              </a:rPr>
              <a:t> = '';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  102        2        4     2.00        3     1.50 match / {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  118        2       21    10.50        5     2.50    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$</a:t>
            </a:r>
            <a:r>
              <a:rPr lang="en-US" sz="1200" dirty="0" err="1">
                <a:latin typeface="Courier"/>
                <a:cs typeface="Courier"/>
              </a:rPr>
              <a:t>result_config_services</a:t>
            </a:r>
            <a:r>
              <a:rPr lang="en-US" sz="1200" dirty="0">
                <a:latin typeface="Courier"/>
                <a:cs typeface="Courier"/>
              </a:rPr>
              <a:t> := {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  119        1        5     5.00        1     1.00         &lt;</a:t>
            </a:r>
            <a:r>
              <a:rPr lang="en-US" sz="1200" dirty="0" err="1">
                <a:latin typeface="Courier"/>
                <a:cs typeface="Courier"/>
              </a:rPr>
              <a:t>nat</a:t>
            </a:r>
            <a:r>
              <a:rPr lang="en-US" sz="1200" dirty="0">
                <a:latin typeface="Courier"/>
                <a:cs typeface="Courier"/>
              </a:rPr>
              <a:t>&gt; {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  120        1        2     2.00        1     1.00             &lt;pool&gt; {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  121        1        3     3.00        1     1.00                 &lt;name&gt;"</a:t>
            </a:r>
            <a:r>
              <a:rPr lang="en-US" sz="1200" dirty="0" smtClean="0">
                <a:latin typeface="Courier"/>
                <a:cs typeface="Courier"/>
              </a:rPr>
              <a:t>test_pool1”;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142584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Local Development – </a:t>
            </a:r>
            <a:r>
              <a:rPr lang="en-US" dirty="0" err="1" smtClean="0"/>
              <a:t>Juise</a:t>
            </a:r>
            <a:r>
              <a:rPr lang="en-US" dirty="0" smtClean="0"/>
              <a:t> - Profiling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Line—Line number in the source file.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Hits—Number of times this line was executed.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User—Number of microseconds of "user" time spent processing this line.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U/Hit—Average number of microseconds of "user" time per hit.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System—Number of microseconds of "system" time spent processing this line.</a:t>
            </a:r>
          </a:p>
          <a:p>
            <a:pPr marL="344488" lvl="1" indent="0">
              <a:buNone/>
            </a:pPr>
            <a:r>
              <a:rPr lang="en-US" sz="1200" dirty="0">
                <a:latin typeface="Courier"/>
                <a:cs typeface="Courier"/>
              </a:rPr>
              <a:t>S/Hit—Average number of microseconds of "system" time per hit.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810311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SLAXPRoC</a:t>
            </a:r>
            <a:r>
              <a:rPr lang="en-US" dirty="0" smtClean="0"/>
              <a:t> – Local Syntax Checking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logut-mba13:dev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latin typeface="Courier"/>
                <a:cs typeface="Courier"/>
              </a:rPr>
              <a:t>slaxproc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--check </a:t>
            </a:r>
            <a:r>
              <a:rPr lang="en-US" sz="1400" dirty="0" err="1" smtClean="0">
                <a:latin typeface="Courier"/>
                <a:cs typeface="Courier"/>
              </a:rPr>
              <a:t>cgnat_cfg_tracker_comm.slax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script check succeeds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logut-mba13:dev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</a:t>
            </a:r>
            <a:endParaRPr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900960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Testing is an important part, this is a product of CS/AS/PS/What’s your name!</a:t>
            </a:r>
          </a:p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Testing depends type of script, make sure errors are handled.</a:t>
            </a:r>
          </a:p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Obviously develop &amp; test on the target JUNOS and architecture / platform.</a:t>
            </a:r>
          </a:p>
          <a:p>
            <a:pPr marL="344488" lvl="1" indent="0">
              <a:buNone/>
            </a:pPr>
            <a:endParaRPr lang="en-US" sz="1600" dirty="0">
              <a:latin typeface="Arial"/>
              <a:cs typeface="Arial"/>
            </a:endParaRPr>
          </a:p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Dual-RE tests are important for commit scripts</a:t>
            </a:r>
          </a:p>
          <a:p>
            <a:pPr marL="344488" lvl="1" indent="0">
              <a:buNone/>
            </a:pPr>
            <a:r>
              <a:rPr lang="en-US" sz="1600" dirty="0" smtClean="0">
                <a:latin typeface="Arial"/>
                <a:cs typeface="Arial"/>
              </a:rPr>
              <a:t>Changing configurations is not trivial task, make sure it is clean.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59028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General Rules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DRY ( Don’t Repeat Yourself)</a:t>
            </a:r>
          </a:p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While developing customer scripts think about the future, if a part of the script is reusable, make it as a template ().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As AS/JTAC/PS/JNPR we develop lots of scripts but collaboration on this regard is poor IMHO.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Ask, everyone in JNPR is willing to help.</a:t>
            </a:r>
          </a:p>
          <a:p>
            <a:pPr marL="344488" lvl="1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344488" lvl="1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344488" lvl="1" indent="0">
              <a:buNone/>
            </a:pPr>
            <a:endParaRPr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020595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Workflow – GIT – Create Repository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logut-mba13:tmp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latin typeface="Courier"/>
                <a:cs typeface="Courier"/>
              </a:rPr>
              <a:t>mkdir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automation_demo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logut-mba13:tmp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cd </a:t>
            </a:r>
            <a:r>
              <a:rPr lang="en-US" sz="1400" dirty="0" err="1">
                <a:latin typeface="Courier"/>
                <a:cs typeface="Courier"/>
              </a:rPr>
              <a:t>automation_demo</a:t>
            </a:r>
            <a:r>
              <a:rPr lang="en-US" sz="1400" dirty="0">
                <a:latin typeface="Courier"/>
                <a:cs typeface="Courier"/>
              </a:rPr>
              <a:t>/</a:t>
            </a:r>
          </a:p>
          <a:p>
            <a:pPr marL="344488" lvl="1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-mba13:automation_demo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latin typeface="Courier"/>
                <a:cs typeface="Courier"/>
              </a:rPr>
              <a:t>ll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endParaRPr lang="en-US" sz="1400" b="1" dirty="0" smtClean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Initializing GIT Repo</a:t>
            </a:r>
            <a:endParaRPr lang="en-US" sz="1400" dirty="0" smtClean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-mba13:automation_demo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latin typeface="Courier"/>
                <a:cs typeface="Courier"/>
              </a:rPr>
              <a:t>git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init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Initialized </a:t>
            </a:r>
            <a:r>
              <a:rPr lang="en-US" sz="1400" dirty="0">
                <a:latin typeface="Courier"/>
                <a:cs typeface="Courier"/>
              </a:rPr>
              <a:t>empty </a:t>
            </a:r>
            <a:r>
              <a:rPr lang="en-US" sz="1400" dirty="0" err="1">
                <a:latin typeface="Courier"/>
                <a:cs typeface="Courier"/>
              </a:rPr>
              <a:t>Git</a:t>
            </a:r>
            <a:r>
              <a:rPr lang="en-US" sz="1400" dirty="0">
                <a:latin typeface="Courier"/>
                <a:cs typeface="Courier"/>
              </a:rPr>
              <a:t> repository in /Users/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tmp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automation_demo</a:t>
            </a:r>
            <a:r>
              <a:rPr lang="en-US" sz="1400" dirty="0">
                <a:latin typeface="Courier"/>
                <a:cs typeface="Courier"/>
              </a:rPr>
              <a:t>/.</a:t>
            </a:r>
            <a:r>
              <a:rPr lang="en-US" sz="1400" dirty="0" err="1">
                <a:latin typeface="Courier"/>
                <a:cs typeface="Courier"/>
              </a:rPr>
              <a:t>git</a:t>
            </a:r>
            <a:r>
              <a:rPr lang="en-US" sz="1400" dirty="0">
                <a:latin typeface="Courier"/>
                <a:cs typeface="Courier"/>
              </a:rPr>
              <a:t>/</a:t>
            </a:r>
          </a:p>
          <a:p>
            <a:pPr marL="344488" lvl="1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Creating Our File</a:t>
            </a:r>
          </a:p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-mba13:automation_demo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touch </a:t>
            </a:r>
            <a:r>
              <a:rPr lang="en-US" sz="1400" dirty="0" err="1">
                <a:latin typeface="Courier"/>
                <a:cs typeface="Courier"/>
              </a:rPr>
              <a:t>test.slax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logut-mba13:automation_demo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echo "</a:t>
            </a:r>
            <a:r>
              <a:rPr lang="en-US" sz="1400" dirty="0" err="1">
                <a:latin typeface="Courier"/>
                <a:cs typeface="Courier"/>
              </a:rPr>
              <a:t>deneme</a:t>
            </a:r>
            <a:r>
              <a:rPr lang="en-US" sz="1400" dirty="0">
                <a:latin typeface="Courier"/>
                <a:cs typeface="Courier"/>
              </a:rPr>
              <a:t>" &gt; </a:t>
            </a:r>
            <a:r>
              <a:rPr lang="en-US" sz="1400" dirty="0" err="1">
                <a:latin typeface="Courier"/>
                <a:cs typeface="Courier"/>
              </a:rPr>
              <a:t>test.slax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690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Workflow – GIT – STATUS – </a:t>
            </a:r>
            <a:r>
              <a:rPr lang="en-US" dirty="0" smtClean="0"/>
              <a:t>Adding a FILE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After Our Changes Looking to </a:t>
            </a:r>
            <a:r>
              <a:rPr lang="en-US" sz="1400" b="1" dirty="0" err="1" smtClean="0">
                <a:latin typeface="Courier"/>
                <a:cs typeface="Courier"/>
              </a:rPr>
              <a:t>Git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-mba13:automation_demo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latin typeface="Courier"/>
                <a:cs typeface="Courier"/>
              </a:rPr>
              <a:t>git</a:t>
            </a:r>
            <a:r>
              <a:rPr lang="en-US" sz="1400" dirty="0">
                <a:latin typeface="Courier"/>
                <a:cs typeface="Courier"/>
              </a:rPr>
              <a:t> status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 On branch master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 Initial commit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 Untracked files: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   (use "</a:t>
            </a:r>
            <a:r>
              <a:rPr lang="en-US" sz="1400" dirty="0" err="1">
                <a:latin typeface="Courier"/>
                <a:cs typeface="Courier"/>
              </a:rPr>
              <a:t>git</a:t>
            </a:r>
            <a:r>
              <a:rPr lang="en-US" sz="1400" dirty="0">
                <a:latin typeface="Courier"/>
                <a:cs typeface="Courier"/>
              </a:rPr>
              <a:t> add &lt;file&gt;..." to include in what will be committed)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	</a:t>
            </a:r>
            <a:r>
              <a:rPr lang="en-US" sz="1400" dirty="0" err="1">
                <a:latin typeface="Courier"/>
                <a:cs typeface="Courier"/>
              </a:rPr>
              <a:t>test.slax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nothing added to commit but untracked files present (use "</a:t>
            </a:r>
            <a:r>
              <a:rPr lang="en-US" sz="1400" dirty="0" err="1">
                <a:latin typeface="Courier"/>
                <a:cs typeface="Courier"/>
              </a:rPr>
              <a:t>git</a:t>
            </a:r>
            <a:r>
              <a:rPr lang="en-US" sz="1400" dirty="0">
                <a:latin typeface="Courier"/>
                <a:cs typeface="Courier"/>
              </a:rPr>
              <a:t> add" to track)</a:t>
            </a:r>
          </a:p>
          <a:p>
            <a:pPr marL="344488" lvl="1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Adding our new file to </a:t>
            </a:r>
            <a:r>
              <a:rPr lang="en-US" sz="1400" b="1" dirty="0" err="1" smtClean="0">
                <a:latin typeface="Courier"/>
                <a:cs typeface="Courier"/>
              </a:rPr>
              <a:t>Git</a:t>
            </a:r>
            <a:r>
              <a:rPr lang="en-US" sz="1400" b="1" dirty="0" smtClean="0">
                <a:latin typeface="Courier"/>
                <a:cs typeface="Courier"/>
              </a:rPr>
              <a:t> for tracking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 smtClean="0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-mba13:automation_demo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latin typeface="Courier"/>
                <a:cs typeface="Courier"/>
              </a:rPr>
              <a:t>git</a:t>
            </a:r>
            <a:r>
              <a:rPr lang="en-US" sz="1400" dirty="0">
                <a:latin typeface="Courier"/>
                <a:cs typeface="Courier"/>
              </a:rPr>
              <a:t> add </a:t>
            </a:r>
            <a:r>
              <a:rPr lang="en-US" sz="1400" dirty="0" err="1" smtClean="0">
                <a:latin typeface="Courier"/>
                <a:cs typeface="Courier"/>
              </a:rPr>
              <a:t>test.slax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984601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Workflow – GIT – STATUS and first commit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logut-mba13:automation_demo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latin typeface="Courier"/>
                <a:cs typeface="Courier"/>
              </a:rPr>
              <a:t>git</a:t>
            </a:r>
            <a:r>
              <a:rPr lang="en-US" sz="1400" dirty="0">
                <a:latin typeface="Courier"/>
                <a:cs typeface="Courier"/>
              </a:rPr>
              <a:t> status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 On branch master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 Initial commit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 Changes to be committed: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   (use "</a:t>
            </a:r>
            <a:r>
              <a:rPr lang="en-US" sz="1400" dirty="0" err="1">
                <a:latin typeface="Courier"/>
                <a:cs typeface="Courier"/>
              </a:rPr>
              <a:t>git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rm</a:t>
            </a:r>
            <a:r>
              <a:rPr lang="en-US" sz="1400" dirty="0">
                <a:latin typeface="Courier"/>
                <a:cs typeface="Courier"/>
              </a:rPr>
              <a:t> --cached &lt;file&gt;..." to </a:t>
            </a:r>
            <a:r>
              <a:rPr lang="en-US" sz="1400" dirty="0" err="1">
                <a:latin typeface="Courier"/>
                <a:cs typeface="Courier"/>
              </a:rPr>
              <a:t>unstage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	new file:   </a:t>
            </a:r>
            <a:r>
              <a:rPr lang="en-US" sz="1400" dirty="0" err="1">
                <a:latin typeface="Courier"/>
                <a:cs typeface="Courier"/>
              </a:rPr>
              <a:t>test.slax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logut-mba13:automation_demo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latin typeface="Courier"/>
                <a:cs typeface="Courier"/>
              </a:rPr>
              <a:t>git</a:t>
            </a:r>
            <a:r>
              <a:rPr lang="en-US" sz="1400" dirty="0">
                <a:latin typeface="Courier"/>
                <a:cs typeface="Courier"/>
              </a:rPr>
              <a:t> commit -m "initial commit"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[master (root-commit) 68a1b15] initial commit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1 file changed, 1 insertion(+)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create mode 100644 </a:t>
            </a:r>
            <a:r>
              <a:rPr lang="en-US" sz="1400" dirty="0" err="1">
                <a:latin typeface="Courier"/>
                <a:cs typeface="Courier"/>
              </a:rPr>
              <a:t>test.slax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993445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Workflow – GIT – Second change and commit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logut-mba13:automation_demo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echo "second line change" &gt;&gt; </a:t>
            </a:r>
            <a:r>
              <a:rPr lang="en-US" sz="1400" dirty="0" err="1">
                <a:latin typeface="Courier"/>
                <a:cs typeface="Courier"/>
              </a:rPr>
              <a:t>test.slax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logut-mba13:automation_demo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latin typeface="Courier"/>
                <a:cs typeface="Courier"/>
              </a:rPr>
              <a:t>git</a:t>
            </a:r>
            <a:r>
              <a:rPr lang="en-US" sz="1400" dirty="0">
                <a:latin typeface="Courier"/>
                <a:cs typeface="Courier"/>
              </a:rPr>
              <a:t> add </a:t>
            </a:r>
            <a:r>
              <a:rPr lang="en-US" sz="1400" dirty="0" err="1">
                <a:latin typeface="Courier"/>
                <a:cs typeface="Courier"/>
              </a:rPr>
              <a:t>test.slax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logut-mba13:automation_demo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latin typeface="Courier"/>
                <a:cs typeface="Courier"/>
              </a:rPr>
              <a:t>git</a:t>
            </a:r>
            <a:r>
              <a:rPr lang="en-US" sz="1400" dirty="0">
                <a:latin typeface="Courier"/>
                <a:cs typeface="Courier"/>
              </a:rPr>
              <a:t> commit -m "my second commit"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[master 5f4f038] my second commit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1 file changed, 1 insertion(+)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437312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Customer’s Requirements </a:t>
            </a:r>
            <a:r>
              <a:rPr lang="en-US" dirty="0" smtClean="0"/>
              <a:t>– </a:t>
            </a:r>
            <a:r>
              <a:rPr lang="en-US" dirty="0" err="1" smtClean="0"/>
              <a:t>Fastweb</a:t>
            </a:r>
            <a:r>
              <a:rPr lang="en-US" dirty="0" smtClean="0"/>
              <a:t> </a:t>
            </a:r>
            <a:r>
              <a:rPr lang="en-US" dirty="0" err="1" smtClean="0"/>
              <a:t>ITaly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&lt;juniper-configuration&gt;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&lt;pools&gt;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&lt;pool&gt;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&lt;public&gt;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&lt;</a:t>
            </a:r>
            <a:r>
              <a:rPr lang="en-US" sz="1400" dirty="0" err="1">
                <a:latin typeface="Courier"/>
                <a:cs typeface="Courier"/>
              </a:rPr>
              <a:t>ip_min</a:t>
            </a:r>
            <a:r>
              <a:rPr lang="en-US" sz="1400" dirty="0">
                <a:latin typeface="Courier"/>
                <a:cs typeface="Courier"/>
              </a:rPr>
              <a:t>&gt;32.32.32.1&lt;/</a:t>
            </a:r>
            <a:r>
              <a:rPr lang="en-US" sz="1400" dirty="0" err="1">
                <a:latin typeface="Courier"/>
                <a:cs typeface="Courier"/>
              </a:rPr>
              <a:t>ip_min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&lt;</a:t>
            </a:r>
            <a:r>
              <a:rPr lang="en-US" sz="1400" dirty="0" err="1">
                <a:latin typeface="Courier"/>
                <a:cs typeface="Courier"/>
              </a:rPr>
              <a:t>ip_max</a:t>
            </a:r>
            <a:r>
              <a:rPr lang="en-US" sz="1400" dirty="0">
                <a:latin typeface="Courier"/>
                <a:cs typeface="Courier"/>
              </a:rPr>
              <a:t>&gt;32.32.32.254&lt;/</a:t>
            </a:r>
            <a:r>
              <a:rPr lang="en-US" sz="1400" dirty="0" err="1">
                <a:latin typeface="Courier"/>
                <a:cs typeface="Courier"/>
              </a:rPr>
              <a:t>ip_max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&lt;/public&gt;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&lt;private&gt;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&lt;network&gt;10.1.0.0/16&lt;/network&gt;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&lt;/private&gt;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&lt;</a:t>
            </a:r>
            <a:r>
              <a:rPr lang="en-US" sz="1400" dirty="0" err="1">
                <a:latin typeface="Courier"/>
                <a:cs typeface="Courier"/>
              </a:rPr>
              <a:t>block_size</a:t>
            </a:r>
            <a:r>
              <a:rPr lang="en-US" sz="1400" dirty="0">
                <a:latin typeface="Courier"/>
                <a:cs typeface="Courier"/>
              </a:rPr>
              <a:t>&gt;50&lt;/</a:t>
            </a:r>
            <a:r>
              <a:rPr lang="en-US" sz="1400" dirty="0" err="1">
                <a:latin typeface="Courier"/>
                <a:cs typeface="Courier"/>
              </a:rPr>
              <a:t>block_size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&lt;</a:t>
            </a:r>
            <a:r>
              <a:rPr lang="en-US" sz="1400" dirty="0" err="1">
                <a:latin typeface="Courier"/>
                <a:cs typeface="Courier"/>
              </a:rPr>
              <a:t>port_range_per_pu_ip</a:t>
            </a:r>
            <a:r>
              <a:rPr lang="en-US" sz="1400" dirty="0">
                <a:latin typeface="Courier"/>
                <a:cs typeface="Courier"/>
              </a:rPr>
              <a:t>&gt;50&lt;/</a:t>
            </a:r>
            <a:r>
              <a:rPr lang="en-US" sz="1400" dirty="0" err="1">
                <a:latin typeface="Courier"/>
                <a:cs typeface="Courier"/>
              </a:rPr>
              <a:t>port_range_per_pu_ip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&lt;/pool&gt;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&lt;/pools&gt;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&lt;/juniper-configuration&gt;</a:t>
            </a:r>
            <a:endParaRPr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439728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Workflow – GIT - LOG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logut-mba13:dev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latin typeface="Courier"/>
                <a:cs typeface="Courier"/>
              </a:rPr>
              <a:t>git</a:t>
            </a:r>
            <a:r>
              <a:rPr lang="en-US" sz="1400" dirty="0">
                <a:latin typeface="Courier"/>
                <a:cs typeface="Courier"/>
              </a:rPr>
              <a:t> log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commit 97660ab5f910940d94f2ef6efd7713024b2d82ba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Author: Levent Ogut </a:t>
            </a:r>
            <a:r>
              <a:rPr lang="en-US" sz="1400" dirty="0" smtClean="0">
                <a:latin typeface="Courier"/>
                <a:cs typeface="Courier"/>
              </a:rPr>
              <a:t>&lt;</a:t>
            </a:r>
            <a:r>
              <a:rPr lang="en-US" sz="1400" dirty="0" err="1" smtClean="0">
                <a:latin typeface="Courier"/>
                <a:cs typeface="Courier"/>
              </a:rPr>
              <a:t>logut@juniper.net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Date:   Wed Feb 5 01:06:50 2014 +0200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public/private low/high &amp; prefix input support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commit c52c302215800c03ec1ca2be4a8563408810cb76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Author: Levent Ogut </a:t>
            </a:r>
            <a:r>
              <a:rPr lang="en-US" sz="1400" dirty="0" smtClean="0">
                <a:latin typeface="Courier"/>
                <a:cs typeface="Courier"/>
              </a:rPr>
              <a:t>&lt;</a:t>
            </a:r>
            <a:r>
              <a:rPr lang="en-US" sz="1400" dirty="0" err="1" smtClean="0">
                <a:latin typeface="Courier"/>
                <a:cs typeface="Courier"/>
              </a:rPr>
              <a:t>logut@juniper.net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Date:   Fri Jan 31 12:50:12 2014 +0200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fix for backup RE error, preventing the commit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commit 496a2b885ecde9df2114940364ffe46296fc766f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Author: Levent Ogut </a:t>
            </a:r>
            <a:r>
              <a:rPr lang="en-US" sz="1400" dirty="0" smtClean="0">
                <a:latin typeface="Courier"/>
                <a:cs typeface="Courier"/>
              </a:rPr>
              <a:t>&lt;</a:t>
            </a:r>
            <a:r>
              <a:rPr lang="en-US" sz="1400" dirty="0" err="1" smtClean="0">
                <a:latin typeface="Courier"/>
                <a:cs typeface="Courier"/>
              </a:rPr>
              <a:t>logut@juniper.net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Date:   Thu Jan 9 13:15:51 2014 +0200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archive update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commit 5619c6cfb331ac2ebbe1c755440716d0e25394eb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Author: Levent Ogut </a:t>
            </a:r>
            <a:r>
              <a:rPr lang="en-US" sz="1400" dirty="0" smtClean="0">
                <a:latin typeface="Courier"/>
                <a:cs typeface="Courier"/>
              </a:rPr>
              <a:t>&lt;</a:t>
            </a:r>
            <a:r>
              <a:rPr lang="en-US" sz="1400" dirty="0" err="1" smtClean="0">
                <a:latin typeface="Courier"/>
                <a:cs typeface="Courier"/>
              </a:rPr>
              <a:t>logut@juniper.net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Date:   Wed Dec 18 18:28:44 2013 +0200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file </a:t>
            </a:r>
            <a:r>
              <a:rPr lang="en-US" sz="1400" dirty="0" err="1">
                <a:latin typeface="Courier"/>
                <a:cs typeface="Courier"/>
              </a:rPr>
              <a:t>tx</a:t>
            </a:r>
            <a:r>
              <a:rPr lang="en-US" sz="1400" dirty="0">
                <a:latin typeface="Courier"/>
                <a:cs typeface="Courier"/>
              </a:rPr>
              <a:t> changes and error handling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commit 10d67fb614f9162daa2c158b91baf8b3cc3091cb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Author: Levent Ogut </a:t>
            </a:r>
            <a:r>
              <a:rPr lang="en-US" sz="1400" dirty="0" smtClean="0">
                <a:latin typeface="Courier"/>
                <a:cs typeface="Courier"/>
              </a:rPr>
              <a:t>&lt;</a:t>
            </a:r>
            <a:r>
              <a:rPr lang="en-US" sz="1400" dirty="0" err="1" smtClean="0">
                <a:latin typeface="Courier"/>
                <a:cs typeface="Courier"/>
              </a:rPr>
              <a:t>logut@juniper.net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Date:   Wed Dec 18 17:24:20 2013 +0200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f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commit 8da4013dd20c6d8d749eaefe46614f2d4c7bbad3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Author: Levent Ogut </a:t>
            </a:r>
            <a:r>
              <a:rPr lang="en-US" sz="1400" dirty="0" smtClean="0">
                <a:latin typeface="Courier"/>
                <a:cs typeface="Courier"/>
              </a:rPr>
              <a:t>&lt;</a:t>
            </a:r>
            <a:r>
              <a:rPr lang="en-US" sz="1400" dirty="0" err="1" smtClean="0">
                <a:latin typeface="Courier"/>
                <a:cs typeface="Courier"/>
              </a:rPr>
              <a:t>logut@juniper.net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Date:   Wed Dec 18 17:11:18 2013 +0200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change of </a:t>
            </a:r>
            <a:r>
              <a:rPr lang="en-US" sz="1400" dirty="0" err="1">
                <a:latin typeface="Courier"/>
                <a:cs typeface="Courier"/>
              </a:rPr>
              <a:t>fle</a:t>
            </a:r>
            <a:r>
              <a:rPr lang="en-US" sz="1400" dirty="0">
                <a:latin typeface="Courier"/>
                <a:cs typeface="Courier"/>
              </a:rPr>
              <a:t> transfer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commit 85e7be3009bb7155c46e0fde0fb3e6148b7d98a3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Author: Levent Ogut </a:t>
            </a:r>
            <a:r>
              <a:rPr lang="en-US" sz="1400" dirty="0" smtClean="0">
                <a:latin typeface="Courier"/>
                <a:cs typeface="Courier"/>
              </a:rPr>
              <a:t>&lt;</a:t>
            </a:r>
            <a:r>
              <a:rPr lang="en-US" sz="1400" dirty="0" err="1" smtClean="0">
                <a:latin typeface="Courier"/>
                <a:cs typeface="Courier"/>
              </a:rPr>
              <a:t>logut@juniper.net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Date:   Wed Dec 18 16:06:17 2013 +0200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437312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Workflow – GIT - </a:t>
            </a:r>
            <a:r>
              <a:rPr lang="en-US" dirty="0" err="1" smtClean="0"/>
              <a:t>DIff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logut-mba13:dev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latin typeface="Courier"/>
                <a:cs typeface="Courier"/>
              </a:rPr>
              <a:t>git</a:t>
            </a:r>
            <a:r>
              <a:rPr lang="en-US" sz="1400" dirty="0">
                <a:latin typeface="Courier"/>
                <a:cs typeface="Courier"/>
              </a:rPr>
              <a:t> status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 On branch master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 Changes not staged for commit: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   (use "</a:t>
            </a:r>
            <a:r>
              <a:rPr lang="en-US" sz="1400" dirty="0" err="1">
                <a:latin typeface="Courier"/>
                <a:cs typeface="Courier"/>
              </a:rPr>
              <a:t>git</a:t>
            </a:r>
            <a:r>
              <a:rPr lang="en-US" sz="1400" dirty="0">
                <a:latin typeface="Courier"/>
                <a:cs typeface="Courier"/>
              </a:rPr>
              <a:t> add &lt;file&gt;..." to update what will be committed)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   (use "</a:t>
            </a:r>
            <a:r>
              <a:rPr lang="en-US" sz="1400" dirty="0" err="1">
                <a:latin typeface="Courier"/>
                <a:cs typeface="Courier"/>
              </a:rPr>
              <a:t>git</a:t>
            </a:r>
            <a:r>
              <a:rPr lang="en-US" sz="1400" dirty="0">
                <a:latin typeface="Courier"/>
                <a:cs typeface="Courier"/>
              </a:rPr>
              <a:t> checkout -- &lt;file&gt;..." to discard changes in working directory)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	modified:   </a:t>
            </a:r>
            <a:r>
              <a:rPr lang="en-US" sz="1400" dirty="0" err="1">
                <a:latin typeface="Courier"/>
                <a:cs typeface="Courier"/>
              </a:rPr>
              <a:t>cgnat_cfg_tracker_comm.slax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#</a:t>
            </a:r>
          </a:p>
          <a:p>
            <a:pPr marL="344488" lvl="1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65757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Workflow – GIT </a:t>
            </a:r>
            <a:r>
              <a:rPr lang="en-US" dirty="0" smtClean="0"/>
              <a:t>– Diff – Changes file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logut-mba13:dev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latin typeface="Courier"/>
                <a:cs typeface="Courier"/>
              </a:rPr>
              <a:t>git</a:t>
            </a:r>
            <a:r>
              <a:rPr lang="en-US" sz="1400" dirty="0">
                <a:latin typeface="Courier"/>
                <a:cs typeface="Courier"/>
              </a:rPr>
              <a:t> diff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diff --</a:t>
            </a:r>
            <a:r>
              <a:rPr lang="en-US" sz="1400" dirty="0" err="1">
                <a:latin typeface="Courier"/>
                <a:cs typeface="Courier"/>
              </a:rPr>
              <a:t>git</a:t>
            </a:r>
            <a:r>
              <a:rPr lang="en-US" sz="1400" dirty="0">
                <a:latin typeface="Courier"/>
                <a:cs typeface="Courier"/>
              </a:rPr>
              <a:t> a/</a:t>
            </a:r>
            <a:r>
              <a:rPr lang="en-US" sz="1400" dirty="0" err="1">
                <a:latin typeface="Courier"/>
                <a:cs typeface="Courier"/>
              </a:rPr>
              <a:t>cgnat_cfg_tracker_comm.slax</a:t>
            </a:r>
            <a:r>
              <a:rPr lang="en-US" sz="1400" dirty="0">
                <a:latin typeface="Courier"/>
                <a:cs typeface="Courier"/>
              </a:rPr>
              <a:t> b/</a:t>
            </a:r>
            <a:r>
              <a:rPr lang="en-US" sz="1400" dirty="0" err="1">
                <a:latin typeface="Courier"/>
                <a:cs typeface="Courier"/>
              </a:rPr>
              <a:t>cgnat_cfg_tracker_comm.slax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index 4d2fd31..2fbbbef 100644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--- a/</a:t>
            </a:r>
            <a:r>
              <a:rPr lang="en-US" sz="1400" dirty="0" err="1">
                <a:latin typeface="Courier"/>
                <a:cs typeface="Courier"/>
              </a:rPr>
              <a:t>cgnat_cfg_tracker_comm.slax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+++ b/</a:t>
            </a:r>
            <a:r>
              <a:rPr lang="en-US" sz="1400" dirty="0" err="1">
                <a:latin typeface="Courier"/>
                <a:cs typeface="Courier"/>
              </a:rPr>
              <a:t>cgnat_cfg_tracker_comm.slax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@@ -1,7 +1,7 @@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/*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* Filename      : </a:t>
            </a:r>
            <a:r>
              <a:rPr lang="en-US" sz="1400" dirty="0" err="1">
                <a:latin typeface="Courier"/>
                <a:cs typeface="Courier"/>
              </a:rPr>
              <a:t>cgnat_cfg_tracker_comm.slax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* Author        : Levent Ogut </a:t>
            </a:r>
            <a:r>
              <a:rPr lang="en-US" sz="1400" dirty="0" err="1">
                <a:latin typeface="Courier"/>
                <a:cs typeface="Courier"/>
              </a:rPr>
              <a:t>logut@juniper.net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- * version       : 1.4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+ * version       : 1.5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* Platform      : MX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* Release       : </a:t>
            </a:r>
            <a:r>
              <a:rPr lang="en-US" sz="1400" dirty="0" err="1">
                <a:latin typeface="Courier"/>
                <a:cs typeface="Courier"/>
              </a:rPr>
              <a:t>Junos</a:t>
            </a:r>
            <a:r>
              <a:rPr lang="en-US" sz="1400" dirty="0">
                <a:latin typeface="Courier"/>
                <a:cs typeface="Courier"/>
              </a:rPr>
              <a:t> 11.4+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*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@@ -44,6 +44,7 @@ commit 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1.2 fix of backup RE commit error.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1.3 fix of </a:t>
            </a:r>
            <a:r>
              <a:rPr lang="en-US" sz="1400" dirty="0" err="1">
                <a:latin typeface="Courier"/>
                <a:cs typeface="Courier"/>
              </a:rPr>
              <a:t>private_prefix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1.4 multiple input styles (low / high / prefix) can be accepted now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+1.5 fix for public multiple format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### Sample Output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&lt;?xml version="1.0"?&gt;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@@ -195,7 +196,7 @@ match configuration 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                 &lt;high&gt; $</a:t>
            </a:r>
            <a:r>
              <a:rPr lang="en-US" sz="1400" dirty="0" err="1">
                <a:latin typeface="Courier"/>
                <a:cs typeface="Courier"/>
              </a:rPr>
              <a:t>public_high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             }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             if ($</a:t>
            </a:r>
            <a:r>
              <a:rPr lang="en-US" sz="1400" dirty="0" err="1">
                <a:latin typeface="Courier"/>
                <a:cs typeface="Courier"/>
              </a:rPr>
              <a:t>public_prefix</a:t>
            </a:r>
            <a:r>
              <a:rPr lang="en-US" sz="1400" dirty="0">
                <a:latin typeface="Courier"/>
                <a:cs typeface="Courier"/>
              </a:rPr>
              <a:t> != "") 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-                                            </a:t>
            </a:r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$prefix = { call prefix2min_max ($address=$</a:t>
            </a:r>
            <a:r>
              <a:rPr lang="en-US" sz="1400" dirty="0" err="1">
                <a:latin typeface="Courier"/>
                <a:cs typeface="Courier"/>
              </a:rPr>
              <a:t>public_prefix</a:t>
            </a:r>
            <a:r>
              <a:rPr lang="en-US" sz="1400" dirty="0">
                <a:latin typeface="Courier"/>
                <a:cs typeface="Courier"/>
              </a:rPr>
              <a:t>); }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+                                            </a:t>
            </a:r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$prefix := { call prefix2min_max ($address=$</a:t>
            </a:r>
            <a:r>
              <a:rPr lang="en-US" sz="1400" dirty="0" err="1">
                <a:latin typeface="Courier"/>
                <a:cs typeface="Courier"/>
              </a:rPr>
              <a:t>public_prefix</a:t>
            </a:r>
            <a:r>
              <a:rPr lang="en-US" sz="1400" dirty="0">
                <a:latin typeface="Courier"/>
                <a:cs typeface="Courier"/>
              </a:rPr>
              <a:t>); }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                 &lt;prefix&gt; $</a:t>
            </a:r>
            <a:r>
              <a:rPr lang="en-US" sz="1400" dirty="0" err="1">
                <a:latin typeface="Courier"/>
                <a:cs typeface="Courier"/>
              </a:rPr>
              <a:t>public_prefix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                 &lt;low&gt; $prefix/min;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                 &lt;high&gt; $prefix/max;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@@ -410,7 +411,7 @@ template </a:t>
            </a:r>
            <a:r>
              <a:rPr lang="en-US" sz="1400" dirty="0" err="1">
                <a:latin typeface="Courier"/>
                <a:cs typeface="Courier"/>
              </a:rPr>
              <a:t>generate_filename</a:t>
            </a:r>
            <a:r>
              <a:rPr lang="en-US" sz="1400" dirty="0">
                <a:latin typeface="Courier"/>
                <a:cs typeface="Courier"/>
              </a:rPr>
              <a:t> () 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/* first we find the new sequence number */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</a:t>
            </a:r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$</a:t>
            </a:r>
            <a:r>
              <a:rPr lang="en-US" sz="1400" dirty="0" err="1">
                <a:latin typeface="Courier"/>
                <a:cs typeface="Courier"/>
              </a:rPr>
              <a:t>rpc_file_list</a:t>
            </a:r>
            <a:r>
              <a:rPr lang="en-US" sz="1400" dirty="0">
                <a:latin typeface="Courier"/>
                <a:cs typeface="Courier"/>
              </a:rPr>
              <a:t> = &lt;file-list&gt; {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-        &lt;path&gt; $path _ $hostname _ "*";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+        &lt;path&gt; $path _ $hostname _ "*" _ "xml";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}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</a:t>
            </a:r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$</a:t>
            </a:r>
            <a:r>
              <a:rPr lang="en-US" sz="1400" dirty="0" err="1">
                <a:latin typeface="Courier"/>
                <a:cs typeface="Courier"/>
              </a:rPr>
              <a:t>file_list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jcs:execute</a:t>
            </a:r>
            <a:r>
              <a:rPr lang="en-US" sz="1400" dirty="0">
                <a:latin typeface="Courier"/>
                <a:cs typeface="Courier"/>
              </a:rPr>
              <a:t>( $connection, $</a:t>
            </a:r>
            <a:r>
              <a:rPr lang="en-US" sz="1400" dirty="0" err="1">
                <a:latin typeface="Courier"/>
                <a:cs typeface="Courier"/>
              </a:rPr>
              <a:t>rpc_file_list</a:t>
            </a:r>
            <a:r>
              <a:rPr lang="en-US" sz="1400" dirty="0">
                <a:latin typeface="Courier"/>
                <a:cs typeface="Courier"/>
              </a:rPr>
              <a:t> );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    /* filename last will be presented as "/path/to/file/filename" e.g. /</a:t>
            </a:r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tmp</a:t>
            </a:r>
            <a:r>
              <a:rPr lang="en-US" sz="1400" dirty="0">
                <a:latin typeface="Courier"/>
                <a:cs typeface="Courier"/>
              </a:rPr>
              <a:t>/flint_20131211_000000_10.tmp */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286163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Workflow – GIT </a:t>
            </a:r>
            <a:r>
              <a:rPr lang="en-US" dirty="0" smtClean="0"/>
              <a:t>– Diff – between commits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logut-mba13:automation_demo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</a:t>
            </a:r>
            <a:r>
              <a:rPr lang="en-US" sz="1400" dirty="0" err="1">
                <a:latin typeface="Courier"/>
                <a:cs typeface="Courier"/>
              </a:rPr>
              <a:t>git</a:t>
            </a:r>
            <a:r>
              <a:rPr lang="en-US" sz="1400" dirty="0">
                <a:latin typeface="Courier"/>
                <a:cs typeface="Courier"/>
              </a:rPr>
              <a:t> diff 5f4f038d9dbf6a8704d7e58bc81778aa6e884aed 68a1b1529fda9e72e01817c1eb941f6ee23de2ae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diff --</a:t>
            </a:r>
            <a:r>
              <a:rPr lang="en-US" sz="1400" dirty="0" err="1">
                <a:latin typeface="Courier"/>
                <a:cs typeface="Courier"/>
              </a:rPr>
              <a:t>git</a:t>
            </a:r>
            <a:r>
              <a:rPr lang="en-US" sz="1400" dirty="0">
                <a:latin typeface="Courier"/>
                <a:cs typeface="Courier"/>
              </a:rPr>
              <a:t> a/</a:t>
            </a:r>
            <a:r>
              <a:rPr lang="en-US" sz="1400" dirty="0" err="1">
                <a:latin typeface="Courier"/>
                <a:cs typeface="Courier"/>
              </a:rPr>
              <a:t>test.slax</a:t>
            </a:r>
            <a:r>
              <a:rPr lang="en-US" sz="1400" dirty="0">
                <a:latin typeface="Courier"/>
                <a:cs typeface="Courier"/>
              </a:rPr>
              <a:t> b/</a:t>
            </a:r>
            <a:r>
              <a:rPr lang="en-US" sz="1400" dirty="0" err="1">
                <a:latin typeface="Courier"/>
                <a:cs typeface="Courier"/>
              </a:rPr>
              <a:t>test.slax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index e9e6ac3..8836a06 100644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--- a/</a:t>
            </a:r>
            <a:r>
              <a:rPr lang="en-US" sz="1400" dirty="0" err="1">
                <a:latin typeface="Courier"/>
                <a:cs typeface="Courier"/>
              </a:rPr>
              <a:t>test.slax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+++ b/</a:t>
            </a:r>
            <a:r>
              <a:rPr lang="en-US" sz="1400" dirty="0" err="1">
                <a:latin typeface="Courier"/>
                <a:cs typeface="Courier"/>
              </a:rPr>
              <a:t>test.slax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@@ -1,2 +1 @@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deneme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-second line change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logut-mba13:automation_demo </a:t>
            </a:r>
            <a:r>
              <a:rPr lang="en-US" sz="1400" dirty="0" err="1">
                <a:latin typeface="Courier"/>
                <a:cs typeface="Courier"/>
              </a:rPr>
              <a:t>logut</a:t>
            </a:r>
            <a:r>
              <a:rPr lang="en-US" sz="1400" dirty="0">
                <a:latin typeface="Courier"/>
                <a:cs typeface="Courier"/>
              </a:rPr>
              <a:t>$ </a:t>
            </a:r>
          </a:p>
        </p:txBody>
      </p:sp>
    </p:spTree>
    <p:extLst>
      <p:ext uri="{BB962C8B-B14F-4D97-AF65-F5344CB8AC3E}">
        <p14:creationId xmlns:p14="http://schemas.microsoft.com/office/powerpoint/2010/main" val="40063886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SourceTree</a:t>
            </a:r>
            <a:r>
              <a:rPr lang="en-US" dirty="0" smtClean="0"/>
              <a:t> Free Client for GIT</a:t>
            </a:r>
            <a:br>
              <a:rPr lang="en-US" dirty="0" smtClean="0"/>
            </a:br>
            <a:r>
              <a:rPr lang="en-US" dirty="0" err="1" smtClean="0"/>
              <a:t>sourcetreeapp.com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1792" b="1792"/>
          <a:stretch>
            <a:fillRect/>
          </a:stretch>
        </p:blipFill>
        <p:spPr>
          <a:xfrm>
            <a:off x="109476" y="1018231"/>
            <a:ext cx="8875990" cy="5233484"/>
          </a:xfrm>
        </p:spPr>
      </p:pic>
    </p:spTree>
    <p:extLst>
      <p:ext uri="{BB962C8B-B14F-4D97-AF65-F5344CB8AC3E}">
        <p14:creationId xmlns:p14="http://schemas.microsoft.com/office/powerpoint/2010/main" val="205854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Py-junos-eznc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endParaRPr lang="en-US" sz="1300" dirty="0" smtClean="0">
              <a:latin typeface="Courier"/>
              <a:cs typeface="Courier"/>
              <a:hlinkClick r:id="rId2"/>
            </a:endParaRPr>
          </a:p>
          <a:p>
            <a:pPr marL="344488" lvl="1" indent="0">
              <a:buNone/>
            </a:pPr>
            <a:endParaRPr lang="en-US" sz="1300" dirty="0">
              <a:latin typeface="Courier"/>
              <a:cs typeface="Courier"/>
              <a:hlinkClick r:id="rId2"/>
            </a:endParaRPr>
          </a:p>
          <a:p>
            <a:pPr marL="344488" lvl="1" indent="0">
              <a:buNone/>
            </a:pPr>
            <a:r>
              <a:rPr lang="en-US" sz="1300" dirty="0" smtClean="0">
                <a:latin typeface="Courier"/>
                <a:cs typeface="Courier"/>
                <a:hlinkClick r:id="rId2"/>
              </a:rPr>
              <a:t>http</a:t>
            </a:r>
            <a:r>
              <a:rPr lang="en-US" sz="1300" dirty="0">
                <a:latin typeface="Courier"/>
                <a:cs typeface="Courier"/>
                <a:hlinkClick r:id="rId2"/>
              </a:rPr>
              <a:t>://techwiki.juniper.net/Automation_Scripting/</a:t>
            </a:r>
            <a:r>
              <a:rPr lang="en-US" sz="1300" dirty="0" smtClean="0">
                <a:latin typeface="Courier"/>
                <a:cs typeface="Courier"/>
                <a:hlinkClick r:id="rId2"/>
              </a:rPr>
              <a:t>Junos_OS_PyEZ</a:t>
            </a:r>
            <a:endParaRPr lang="en-US" sz="1300" dirty="0" smtClean="0">
              <a:latin typeface="Courier"/>
              <a:cs typeface="Courier"/>
            </a:endParaRPr>
          </a:p>
          <a:p>
            <a:pPr marL="344488" lvl="1" indent="0">
              <a:buNone/>
            </a:pPr>
            <a:endParaRPr lang="en-US" sz="1300" dirty="0" smtClean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  <a:hlinkClick r:id="rId3"/>
              </a:rPr>
              <a:t>https://github.com/Juniper/py-junos-</a:t>
            </a:r>
            <a:r>
              <a:rPr lang="en-US" sz="1300" dirty="0" smtClean="0">
                <a:latin typeface="Courier"/>
                <a:cs typeface="Courier"/>
                <a:hlinkClick r:id="rId3"/>
              </a:rPr>
              <a:t>eznc</a:t>
            </a:r>
            <a:endParaRPr lang="en-US" sz="1300" dirty="0" smtClean="0">
              <a:latin typeface="Courier"/>
              <a:cs typeface="Courier"/>
            </a:endParaRPr>
          </a:p>
          <a:p>
            <a:pPr marL="344488" lvl="1" indent="0">
              <a:buNone/>
            </a:pPr>
            <a:endParaRPr lang="en-US" sz="13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  <a:hlinkClick r:id="rId4"/>
              </a:rPr>
              <a:t>http://techwiki.juniper.net/Automation_Scripting/Junos_OS_PyEZ/Hello%2C_World</a:t>
            </a:r>
            <a:r>
              <a:rPr lang="en-US" sz="1300" dirty="0" smtClean="0">
                <a:latin typeface="Courier"/>
                <a:cs typeface="Courier"/>
              </a:rPr>
              <a:t>!</a:t>
            </a:r>
          </a:p>
          <a:p>
            <a:pPr marL="344488" lvl="1" indent="0">
              <a:buNone/>
            </a:pPr>
            <a:endParaRPr lang="en-US" sz="1300" dirty="0" smtClean="0">
              <a:latin typeface="Courier"/>
              <a:cs typeface="Courier"/>
            </a:endParaRPr>
          </a:p>
          <a:p>
            <a:pPr marL="344488" lvl="1" indent="0">
              <a:buNone/>
            </a:pPr>
            <a:endParaRPr sz="13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16932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Py-junos-eznc</a:t>
            </a:r>
            <a:r>
              <a:rPr lang="en-US" dirty="0" smtClean="0"/>
              <a:t> – Hello World Example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300" dirty="0" err="1">
                <a:latin typeface="Courier"/>
                <a:cs typeface="Courier"/>
              </a:rPr>
              <a:t>logut@death</a:t>
            </a:r>
            <a:r>
              <a:rPr lang="en-US" sz="1300" dirty="0">
                <a:latin typeface="Courier"/>
                <a:cs typeface="Courier"/>
              </a:rPr>
              <a:t>&gt; show configuration | find services 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   services {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       ftp;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       </a:t>
            </a:r>
            <a:r>
              <a:rPr lang="en-US" sz="1300" dirty="0" err="1">
                <a:latin typeface="Courier"/>
                <a:cs typeface="Courier"/>
              </a:rPr>
              <a:t>ssh</a:t>
            </a:r>
            <a:r>
              <a:rPr lang="en-US" sz="1300" dirty="0">
                <a:latin typeface="Courier"/>
                <a:cs typeface="Courier"/>
              </a:rPr>
              <a:t>;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       telnet;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       </a:t>
            </a:r>
            <a:r>
              <a:rPr lang="en-US" sz="1300" dirty="0" err="1">
                <a:latin typeface="Courier"/>
                <a:cs typeface="Courier"/>
              </a:rPr>
              <a:t>xnm</a:t>
            </a:r>
            <a:r>
              <a:rPr lang="en-US" sz="1300" dirty="0">
                <a:latin typeface="Courier"/>
                <a:cs typeface="Courier"/>
              </a:rPr>
              <a:t>-clear-text;</a:t>
            </a:r>
          </a:p>
          <a:p>
            <a:pPr marL="344488" lvl="1" indent="0">
              <a:buNone/>
            </a:pPr>
            <a:r>
              <a:rPr lang="en-US" sz="1300" b="1" dirty="0">
                <a:solidFill>
                  <a:schemeClr val="bg2"/>
                </a:solidFill>
                <a:latin typeface="Courier"/>
                <a:cs typeface="Courier"/>
              </a:rPr>
              <a:t>        </a:t>
            </a:r>
            <a:r>
              <a:rPr lang="en-US" sz="1300" b="1" dirty="0" err="1">
                <a:solidFill>
                  <a:schemeClr val="bg2"/>
                </a:solidFill>
                <a:latin typeface="Courier"/>
                <a:cs typeface="Courier"/>
              </a:rPr>
              <a:t>netconf</a:t>
            </a:r>
            <a:r>
              <a:rPr lang="en-US" sz="1300" b="1" dirty="0">
                <a:solidFill>
                  <a:schemeClr val="bg2"/>
                </a:solidFill>
                <a:latin typeface="Courier"/>
                <a:cs typeface="Courier"/>
              </a:rPr>
              <a:t> {</a:t>
            </a:r>
          </a:p>
          <a:p>
            <a:pPr marL="344488" lvl="1" indent="0">
              <a:buNone/>
            </a:pPr>
            <a:r>
              <a:rPr lang="en-US" sz="1300" b="1" dirty="0">
                <a:solidFill>
                  <a:schemeClr val="bg2"/>
                </a:solidFill>
                <a:latin typeface="Courier"/>
                <a:cs typeface="Courier"/>
              </a:rPr>
              <a:t>            </a:t>
            </a:r>
            <a:r>
              <a:rPr lang="en-US" sz="1300" b="1" dirty="0" err="1">
                <a:solidFill>
                  <a:schemeClr val="bg2"/>
                </a:solidFill>
                <a:latin typeface="Courier"/>
                <a:cs typeface="Courier"/>
              </a:rPr>
              <a:t>ssh</a:t>
            </a:r>
            <a:r>
              <a:rPr lang="en-US" sz="1300" b="1" dirty="0">
                <a:solidFill>
                  <a:schemeClr val="bg2"/>
                </a:solidFill>
                <a:latin typeface="Courier"/>
                <a:cs typeface="Courier"/>
              </a:rPr>
              <a:t>;</a:t>
            </a:r>
          </a:p>
          <a:p>
            <a:pPr marL="344488" lvl="1" indent="0">
              <a:buNone/>
            </a:pPr>
            <a:r>
              <a:rPr lang="en-US" sz="1300" b="1" dirty="0">
                <a:solidFill>
                  <a:schemeClr val="bg2"/>
                </a:solidFill>
                <a:latin typeface="Courier"/>
                <a:cs typeface="Courier"/>
              </a:rPr>
              <a:t>        }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   }</a:t>
            </a:r>
          </a:p>
          <a:p>
            <a:pPr marL="344488" lvl="1" indent="0">
              <a:buNone/>
            </a:pPr>
            <a:endParaRPr sz="13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450637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Py-junos-eznc</a:t>
            </a:r>
            <a:r>
              <a:rPr lang="en-US" dirty="0" smtClean="0"/>
              <a:t> – Hello World Example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300" dirty="0" smtClean="0">
                <a:latin typeface="Courier"/>
                <a:cs typeface="Courier"/>
              </a:rPr>
              <a:t>from </a:t>
            </a:r>
            <a:r>
              <a:rPr lang="en-US" sz="1300" dirty="0" err="1">
                <a:latin typeface="Courier"/>
                <a:cs typeface="Courier"/>
              </a:rPr>
              <a:t>pprint</a:t>
            </a:r>
            <a:r>
              <a:rPr lang="en-US" sz="1300" dirty="0">
                <a:latin typeface="Courier"/>
                <a:cs typeface="Courier"/>
              </a:rPr>
              <a:t> import </a:t>
            </a:r>
            <a:r>
              <a:rPr lang="en-US" sz="1300" dirty="0" err="1">
                <a:latin typeface="Courier"/>
                <a:cs typeface="Courier"/>
              </a:rPr>
              <a:t>pprint</a:t>
            </a:r>
            <a:endParaRPr lang="en-US" sz="13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from </a:t>
            </a:r>
            <a:r>
              <a:rPr lang="en-US" sz="1300" dirty="0" err="1">
                <a:latin typeface="Courier"/>
                <a:cs typeface="Courier"/>
              </a:rPr>
              <a:t>jnpr.junos</a:t>
            </a:r>
            <a:r>
              <a:rPr lang="en-US" sz="1300" dirty="0">
                <a:latin typeface="Courier"/>
                <a:cs typeface="Courier"/>
              </a:rPr>
              <a:t> import Device</a:t>
            </a:r>
          </a:p>
          <a:p>
            <a:pPr marL="344488" lvl="1" indent="0">
              <a:buNone/>
            </a:pPr>
            <a:endParaRPr lang="en-US" sz="13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300" dirty="0" err="1">
                <a:latin typeface="Courier"/>
                <a:cs typeface="Courier"/>
              </a:rPr>
              <a:t>my_junos_router</a:t>
            </a:r>
            <a:r>
              <a:rPr lang="en-US" sz="1300" dirty="0">
                <a:latin typeface="Courier"/>
                <a:cs typeface="Courier"/>
              </a:rPr>
              <a:t> = Device(host='</a:t>
            </a:r>
            <a:r>
              <a:rPr lang="en-US" sz="1300" dirty="0" err="1">
                <a:latin typeface="Courier"/>
                <a:cs typeface="Courier"/>
              </a:rPr>
              <a:t>death.jtac-emea.jnpr.net</a:t>
            </a:r>
            <a:r>
              <a:rPr lang="en-US" sz="1300" dirty="0">
                <a:latin typeface="Courier"/>
                <a:cs typeface="Courier"/>
              </a:rPr>
              <a:t>', user</a:t>
            </a:r>
            <a:r>
              <a:rPr lang="en-US" sz="1300" dirty="0" smtClean="0">
                <a:latin typeface="Courier"/>
                <a:cs typeface="Courier"/>
              </a:rPr>
              <a:t>=’</a:t>
            </a:r>
            <a:r>
              <a:rPr lang="en-US" sz="1300" dirty="0" err="1" smtClean="0">
                <a:latin typeface="Courier"/>
                <a:cs typeface="Courier"/>
              </a:rPr>
              <a:t>xxxxxx</a:t>
            </a:r>
            <a:r>
              <a:rPr lang="en-US" sz="1300" dirty="0" smtClean="0">
                <a:latin typeface="Courier"/>
                <a:cs typeface="Courier"/>
              </a:rPr>
              <a:t>'</a:t>
            </a:r>
            <a:r>
              <a:rPr lang="en-US" sz="1300" dirty="0">
                <a:latin typeface="Courier"/>
                <a:cs typeface="Courier"/>
              </a:rPr>
              <a:t>, password</a:t>
            </a:r>
            <a:r>
              <a:rPr lang="en-US" sz="1300" dirty="0" smtClean="0">
                <a:latin typeface="Courier"/>
                <a:cs typeface="Courier"/>
              </a:rPr>
              <a:t>=’</a:t>
            </a:r>
            <a:r>
              <a:rPr lang="en-US" sz="1300" dirty="0" err="1" smtClean="0">
                <a:latin typeface="Courier"/>
                <a:cs typeface="Courier"/>
              </a:rPr>
              <a:t>xxxxx</a:t>
            </a:r>
            <a:r>
              <a:rPr lang="en-US" sz="1300" dirty="0" smtClean="0">
                <a:latin typeface="Courier"/>
                <a:cs typeface="Courier"/>
              </a:rPr>
              <a:t>' </a:t>
            </a:r>
            <a:r>
              <a:rPr lang="en-US" sz="1300" dirty="0">
                <a:latin typeface="Courier"/>
                <a:cs typeface="Courier"/>
              </a:rPr>
              <a:t>)</a:t>
            </a:r>
          </a:p>
          <a:p>
            <a:pPr marL="344488" lvl="1" indent="0">
              <a:buNone/>
            </a:pPr>
            <a:r>
              <a:rPr lang="en-US" sz="1300" dirty="0" err="1">
                <a:latin typeface="Courier"/>
                <a:cs typeface="Courier"/>
              </a:rPr>
              <a:t>my_junos_router.open</a:t>
            </a:r>
            <a:r>
              <a:rPr lang="en-US" sz="1300" dirty="0">
                <a:latin typeface="Courier"/>
                <a:cs typeface="Courier"/>
              </a:rPr>
              <a:t>()</a:t>
            </a:r>
          </a:p>
          <a:p>
            <a:pPr marL="344488" lvl="1" indent="0">
              <a:buNone/>
            </a:pPr>
            <a:endParaRPr lang="en-US" sz="13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300" dirty="0" err="1">
                <a:latin typeface="Courier"/>
                <a:cs typeface="Courier"/>
              </a:rPr>
              <a:t>pprint</a:t>
            </a:r>
            <a:r>
              <a:rPr lang="en-US" sz="1300" dirty="0">
                <a:latin typeface="Courier"/>
                <a:cs typeface="Courier"/>
              </a:rPr>
              <a:t>( </a:t>
            </a:r>
            <a:r>
              <a:rPr lang="en-US" sz="1300" dirty="0" err="1">
                <a:latin typeface="Courier"/>
                <a:cs typeface="Courier"/>
              </a:rPr>
              <a:t>my_junos_router.facts</a:t>
            </a:r>
            <a:r>
              <a:rPr lang="en-US" sz="1300" dirty="0">
                <a:latin typeface="Courier"/>
                <a:cs typeface="Courier"/>
              </a:rPr>
              <a:t> )</a:t>
            </a:r>
          </a:p>
          <a:p>
            <a:pPr marL="344488" lvl="1" indent="0">
              <a:buNone/>
            </a:pPr>
            <a:endParaRPr lang="en-US" sz="13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300" dirty="0" err="1">
                <a:latin typeface="Courier"/>
                <a:cs typeface="Courier"/>
              </a:rPr>
              <a:t>my_junos_router.close</a:t>
            </a:r>
            <a:r>
              <a:rPr lang="en-US" sz="1300" dirty="0">
                <a:latin typeface="Courier"/>
                <a:cs typeface="Courier"/>
              </a:rPr>
              <a:t>()</a:t>
            </a:r>
          </a:p>
          <a:p>
            <a:pPr marL="344488" lvl="1" indent="0">
              <a:buNone/>
            </a:pPr>
            <a:endParaRPr sz="13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55368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Py-junos-eznc</a:t>
            </a:r>
            <a:r>
              <a:rPr lang="en-US" dirty="0"/>
              <a:t> – Hello World Example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logut-mba13:tmp </a:t>
            </a:r>
            <a:r>
              <a:rPr lang="en-US" sz="1300" dirty="0" err="1">
                <a:latin typeface="Courier"/>
                <a:cs typeface="Courier"/>
              </a:rPr>
              <a:t>logut</a:t>
            </a:r>
            <a:r>
              <a:rPr lang="en-US" sz="1300" dirty="0">
                <a:latin typeface="Courier"/>
                <a:cs typeface="Courier"/>
              </a:rPr>
              <a:t>$ python </a:t>
            </a:r>
            <a:r>
              <a:rPr lang="en-US" sz="1300" dirty="0" err="1">
                <a:latin typeface="Courier"/>
                <a:cs typeface="Courier"/>
              </a:rPr>
              <a:t>j.py</a:t>
            </a:r>
            <a:r>
              <a:rPr lang="en-US" sz="1300" dirty="0">
                <a:latin typeface="Courier"/>
                <a:cs typeface="Courier"/>
              </a:rPr>
              <a:t> 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{'2RE': True,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'HOME': '/</a:t>
            </a:r>
            <a:r>
              <a:rPr lang="en-US" sz="1300" dirty="0" err="1">
                <a:latin typeface="Courier"/>
                <a:cs typeface="Courier"/>
              </a:rPr>
              <a:t>var</a:t>
            </a:r>
            <a:r>
              <a:rPr lang="en-US" sz="1300" dirty="0">
                <a:latin typeface="Courier"/>
                <a:cs typeface="Courier"/>
              </a:rPr>
              <a:t>/home/remote',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'RE0': {'</a:t>
            </a:r>
            <a:r>
              <a:rPr lang="en-US" sz="1300" dirty="0" err="1">
                <a:latin typeface="Courier"/>
                <a:cs typeface="Courier"/>
              </a:rPr>
              <a:t>last_reboot_reason</a:t>
            </a:r>
            <a:r>
              <a:rPr lang="en-US" sz="1300" dirty="0">
                <a:latin typeface="Courier"/>
                <a:cs typeface="Courier"/>
              </a:rPr>
              <a:t>': 'Router rebooted after a normal shutdown.',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        '</a:t>
            </a:r>
            <a:r>
              <a:rPr lang="en-US" sz="1300" dirty="0" err="1">
                <a:latin typeface="Courier"/>
                <a:cs typeface="Courier"/>
              </a:rPr>
              <a:t>mastership_state</a:t>
            </a:r>
            <a:r>
              <a:rPr lang="en-US" sz="1300" dirty="0">
                <a:latin typeface="Courier"/>
                <a:cs typeface="Courier"/>
              </a:rPr>
              <a:t>': 'master',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        'model': 'RE-A-1000',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        'status': 'OK',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        '</a:t>
            </a:r>
            <a:r>
              <a:rPr lang="en-US" sz="1300" dirty="0" err="1">
                <a:latin typeface="Courier"/>
                <a:cs typeface="Courier"/>
              </a:rPr>
              <a:t>up_time</a:t>
            </a:r>
            <a:r>
              <a:rPr lang="en-US" sz="1300" dirty="0">
                <a:latin typeface="Courier"/>
                <a:cs typeface="Courier"/>
              </a:rPr>
              <a:t>': '7 days, 24 minutes, 55 seconds'},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'domain': '</a:t>
            </a:r>
            <a:r>
              <a:rPr lang="en-US" sz="1300" dirty="0" err="1">
                <a:latin typeface="Courier"/>
                <a:cs typeface="Courier"/>
              </a:rPr>
              <a:t>jtac-emea.jnpr.net</a:t>
            </a:r>
            <a:r>
              <a:rPr lang="en-US" sz="1300" dirty="0">
                <a:latin typeface="Courier"/>
                <a:cs typeface="Courier"/>
              </a:rPr>
              <a:t>',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'</a:t>
            </a:r>
            <a:r>
              <a:rPr lang="en-US" sz="1300" dirty="0" err="1">
                <a:latin typeface="Courier"/>
                <a:cs typeface="Courier"/>
              </a:rPr>
              <a:t>fqdn</a:t>
            </a:r>
            <a:r>
              <a:rPr lang="en-US" sz="1300" dirty="0">
                <a:latin typeface="Courier"/>
                <a:cs typeface="Courier"/>
              </a:rPr>
              <a:t>': '</a:t>
            </a:r>
            <a:r>
              <a:rPr lang="en-US" sz="1300" dirty="0" err="1">
                <a:latin typeface="Courier"/>
                <a:cs typeface="Courier"/>
              </a:rPr>
              <a:t>death.jtac-emea.jnpr.net</a:t>
            </a:r>
            <a:r>
              <a:rPr lang="en-US" sz="1300" dirty="0">
                <a:latin typeface="Courier"/>
                <a:cs typeface="Courier"/>
              </a:rPr>
              <a:t>',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'hostname': 'death',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'</a:t>
            </a:r>
            <a:r>
              <a:rPr lang="en-US" sz="1300" dirty="0" err="1">
                <a:latin typeface="Courier"/>
                <a:cs typeface="Courier"/>
              </a:rPr>
              <a:t>ifd_style</a:t>
            </a:r>
            <a:r>
              <a:rPr lang="en-US" sz="1300" dirty="0">
                <a:latin typeface="Courier"/>
                <a:cs typeface="Courier"/>
              </a:rPr>
              <a:t>': 'CLASSIC',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'master': 'RE0',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'model': 'M120',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'personality': 'M',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'</a:t>
            </a:r>
            <a:r>
              <a:rPr lang="en-US" sz="1300" dirty="0" err="1">
                <a:latin typeface="Courier"/>
                <a:cs typeface="Courier"/>
              </a:rPr>
              <a:t>serialnumber</a:t>
            </a:r>
            <a:r>
              <a:rPr lang="en-US" sz="1300" dirty="0">
                <a:latin typeface="Courier"/>
                <a:cs typeface="Courier"/>
              </a:rPr>
              <a:t>': 'JN109064CAEA',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'</a:t>
            </a:r>
            <a:r>
              <a:rPr lang="en-US" sz="1300" dirty="0" err="1">
                <a:latin typeface="Courier"/>
                <a:cs typeface="Courier"/>
              </a:rPr>
              <a:t>switch_style</a:t>
            </a:r>
            <a:r>
              <a:rPr lang="en-US" sz="1300" dirty="0">
                <a:latin typeface="Courier"/>
                <a:cs typeface="Courier"/>
              </a:rPr>
              <a:t>': 'NONE',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'version': '11.4R9-S1',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'version_RE0': '11.4R9-S1',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 '</a:t>
            </a:r>
            <a:r>
              <a:rPr lang="en-US" sz="1300" dirty="0" err="1">
                <a:latin typeface="Courier"/>
                <a:cs typeface="Courier"/>
              </a:rPr>
              <a:t>version_info</a:t>
            </a:r>
            <a:r>
              <a:rPr lang="en-US" sz="1300" dirty="0">
                <a:latin typeface="Courier"/>
                <a:cs typeface="Courier"/>
              </a:rPr>
              <a:t>': </a:t>
            </a:r>
            <a:r>
              <a:rPr lang="en-US" sz="1300" dirty="0" err="1">
                <a:latin typeface="Courier"/>
                <a:cs typeface="Courier"/>
              </a:rPr>
              <a:t>junos.version_info</a:t>
            </a:r>
            <a:r>
              <a:rPr lang="en-US" sz="1300" dirty="0">
                <a:latin typeface="Courier"/>
                <a:cs typeface="Courier"/>
              </a:rPr>
              <a:t>(major=(11, 4), type=R, minor=9-S1, build=9-S1)}</a:t>
            </a:r>
          </a:p>
          <a:p>
            <a:pPr marL="344488" lvl="1" indent="0">
              <a:buNone/>
            </a:pPr>
            <a:r>
              <a:rPr lang="en-US" sz="1300" dirty="0">
                <a:latin typeface="Courier"/>
                <a:cs typeface="Courier"/>
              </a:rPr>
              <a:t>logut-mba13:tmp </a:t>
            </a:r>
            <a:r>
              <a:rPr lang="en-US" sz="1300" dirty="0" err="1">
                <a:latin typeface="Courier"/>
                <a:cs typeface="Courier"/>
              </a:rPr>
              <a:t>logut</a:t>
            </a:r>
            <a:r>
              <a:rPr lang="en-US" sz="1300" dirty="0">
                <a:latin typeface="Courier"/>
                <a:cs typeface="Courier"/>
              </a:rPr>
              <a:t>$ </a:t>
            </a:r>
          </a:p>
          <a:p>
            <a:pPr marL="344488" lvl="1" indent="0">
              <a:buNone/>
            </a:pPr>
            <a:endParaRPr lang="en-US" sz="1300" dirty="0">
              <a:latin typeface="Courier"/>
              <a:cs typeface="Courier"/>
            </a:endParaRPr>
          </a:p>
          <a:p>
            <a:pPr marL="344488" lvl="1" indent="0">
              <a:buNone/>
            </a:pPr>
            <a:endParaRPr sz="13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52156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lvl="1"/>
            <a:r>
              <a:rPr lang="en-US" dirty="0" smtClean="0">
                <a:hlinkClick r:id="rId2"/>
              </a:rPr>
              <a:t>Script Hackers @ </a:t>
            </a:r>
            <a:r>
              <a:rPr lang="en-US" dirty="0" smtClean="0">
                <a:hlinkClick r:id="rId2"/>
              </a:rPr>
              <a:t>Matrix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JUNOS as a Scripting Language On Demand Course</a:t>
            </a:r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This Week: Junos Automation Reference for SLAX 1.0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This Week: Mastering </a:t>
            </a:r>
            <a:r>
              <a:rPr lang="en-US" dirty="0" err="1">
                <a:hlinkClick r:id="rId5"/>
              </a:rPr>
              <a:t>Junos</a:t>
            </a:r>
            <a:r>
              <a:rPr lang="en-US" dirty="0">
                <a:hlinkClick r:id="rId5"/>
              </a:rPr>
              <a:t> </a:t>
            </a:r>
            <a:r>
              <a:rPr lang="en-US" dirty="0" smtClean="0">
                <a:hlinkClick r:id="rId5"/>
              </a:rPr>
              <a:t>Automation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This Week: Applying </a:t>
            </a:r>
            <a:r>
              <a:rPr lang="en-US" dirty="0" err="1">
                <a:hlinkClick r:id="rId6"/>
              </a:rPr>
              <a:t>Junos</a:t>
            </a:r>
            <a:r>
              <a:rPr lang="en-US" dirty="0">
                <a:hlinkClick r:id="rId6"/>
              </a:rPr>
              <a:t> </a:t>
            </a:r>
            <a:r>
              <a:rPr lang="en-US" dirty="0" smtClean="0">
                <a:hlinkClick r:id="rId6"/>
              </a:rPr>
              <a:t>Automation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Navigating The Junos XML </a:t>
            </a:r>
            <a:r>
              <a:rPr lang="en-US" dirty="0" smtClean="0">
                <a:hlinkClick r:id="rId7"/>
              </a:rPr>
              <a:t>Hierarchy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Docs @ </a:t>
            </a:r>
            <a:r>
              <a:rPr lang="en-US" dirty="0" err="1" smtClean="0"/>
              <a:t>Techpubs</a:t>
            </a:r>
            <a:endParaRPr lang="en-US" dirty="0" smtClean="0"/>
          </a:p>
          <a:p>
            <a:pPr lvl="1"/>
            <a:r>
              <a:rPr lang="en-US" dirty="0">
                <a:hlinkClick r:id="rId8"/>
              </a:rPr>
              <a:t>Junos OS Configuration and Operations Automation </a:t>
            </a:r>
            <a:r>
              <a:rPr lang="en-US" dirty="0" smtClean="0">
                <a:hlinkClick r:id="rId8"/>
              </a:rPr>
              <a:t>Guide</a:t>
            </a:r>
            <a:endParaRPr lang="en-US" dirty="0" smtClean="0"/>
          </a:p>
          <a:p>
            <a:pPr lvl="1"/>
            <a:r>
              <a:rPr lang="en-US" dirty="0">
                <a:hlinkClick r:id="rId9"/>
              </a:rPr>
              <a:t>Junos XML API Operational </a:t>
            </a:r>
            <a:r>
              <a:rPr lang="en-US" dirty="0" smtClean="0">
                <a:hlinkClick r:id="rId9"/>
              </a:rPr>
              <a:t>Reference</a:t>
            </a:r>
            <a:endParaRPr lang="en-US" dirty="0" smtClean="0"/>
          </a:p>
          <a:p>
            <a:pPr lvl="1"/>
            <a:r>
              <a:rPr lang="en-US" dirty="0" err="1">
                <a:hlinkClick r:id="rId10"/>
              </a:rPr>
              <a:t>Junos</a:t>
            </a:r>
            <a:r>
              <a:rPr lang="en-US" dirty="0">
                <a:hlinkClick r:id="rId10"/>
              </a:rPr>
              <a:t> XML API Configuration Reference</a:t>
            </a:r>
            <a:endParaRPr lang="en-US" dirty="0" smtClean="0"/>
          </a:p>
          <a:p>
            <a:pPr lvl="1"/>
            <a:r>
              <a:rPr lang="en-US" dirty="0" err="1">
                <a:hlinkClick r:id="rId11"/>
              </a:rPr>
              <a:t>Junos</a:t>
            </a:r>
            <a:r>
              <a:rPr lang="en-US" dirty="0">
                <a:hlinkClick r:id="rId11"/>
              </a:rPr>
              <a:t> XML Management Protocol Guide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36048273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can we do and what we can’t do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lvl="1"/>
            <a:r>
              <a:rPr lang="en-US" dirty="0" smtClean="0"/>
              <a:t>After a research I found:</a:t>
            </a:r>
          </a:p>
          <a:p>
            <a:pPr lvl="2"/>
            <a:r>
              <a:rPr lang="en-US" dirty="0" smtClean="0"/>
              <a:t>SFTP is not supported on customer’s JUNOS version (11.4)</a:t>
            </a:r>
          </a:p>
          <a:p>
            <a:pPr lvl="3"/>
            <a:r>
              <a:rPr lang="en-US" dirty="0" smtClean="0"/>
              <a:t>SCP is recommended to customer</a:t>
            </a:r>
          </a:p>
          <a:p>
            <a:pPr lvl="2"/>
            <a:r>
              <a:rPr lang="en-US" dirty="0" smtClean="0"/>
              <a:t>We can not rename the file we transferred</a:t>
            </a:r>
          </a:p>
          <a:p>
            <a:pPr lvl="3"/>
            <a:r>
              <a:rPr lang="en-US" dirty="0" smtClean="0"/>
              <a:t>Instead, an empty file will be transferred to server after SUCCESSFUL transfer of the original XML file. So server side script need to look to this file to determine transfer success.</a:t>
            </a:r>
          </a:p>
          <a:p>
            <a:pPr lvl="3"/>
            <a:endParaRPr lang="en-US" dirty="0"/>
          </a:p>
          <a:p>
            <a:pPr lvl="1"/>
            <a:r>
              <a:rPr lang="en-US" dirty="0" smtClean="0"/>
              <a:t>All agreed with customer, now we can develop!</a:t>
            </a:r>
          </a:p>
        </p:txBody>
      </p:sp>
    </p:spTree>
    <p:extLst>
      <p:ext uri="{BB962C8B-B14F-4D97-AF65-F5344CB8AC3E}">
        <p14:creationId xmlns:p14="http://schemas.microsoft.com/office/powerpoint/2010/main" val="30765436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Resources Cont’d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lvl="1"/>
            <a:r>
              <a:rPr lang="en-US" dirty="0">
                <a:hlinkClick r:id="rId2"/>
              </a:rPr>
              <a:t>https://github.com/Juniper/</a:t>
            </a:r>
            <a:r>
              <a:rPr lang="en-US" dirty="0" smtClean="0">
                <a:hlinkClick r:id="rId2"/>
              </a:rPr>
              <a:t>juise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https://github.com/Juniper/py-junos-</a:t>
            </a:r>
            <a:r>
              <a:rPr lang="en-US" dirty="0" smtClean="0">
                <a:hlinkClick r:id="rId3"/>
              </a:rPr>
              <a:t>eznc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Sublime SLAX Plugin by David Gethings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Vim SLAX Plugin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JUNOScriptorium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techwiki.juniper.net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Automation_Scripting</a:t>
            </a:r>
            <a:endParaRPr lang="en-US" dirty="0" smtClean="0"/>
          </a:p>
          <a:p>
            <a:pPr lvl="1"/>
            <a:r>
              <a:rPr lang="en-US" dirty="0">
                <a:hlinkClick r:id="rId8"/>
              </a:rPr>
              <a:t>https://www.juniper.net/us/en/community/junos/script-automation/library/configuration/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https://www.juniper.net/us/en/community/junos/script-automation/library/event/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https://www.juniper.net/us/en/community/junos/script-automation/library/operations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pPr lvl="1"/>
            <a:r>
              <a:rPr lang="en-US" sz="2800" b="1" dirty="0" smtClean="0"/>
              <a:t>Subscribe to script</a:t>
            </a:r>
            <a:r>
              <a:rPr lang="en-US" sz="2800" b="1" dirty="0"/>
              <a:t>-</a:t>
            </a:r>
            <a:r>
              <a:rPr lang="en-US" sz="2800" b="1" dirty="0" smtClean="0"/>
              <a:t>hackers at JAM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520720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To scripting?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lvl="1"/>
            <a:r>
              <a:rPr lang="en-US" b="1" dirty="0" smtClean="0"/>
              <a:t>Use all resource as above but also :</a:t>
            </a:r>
          </a:p>
          <a:p>
            <a:pPr lvl="1"/>
            <a:r>
              <a:rPr lang="en-US" b="1" dirty="0" smtClean="0"/>
              <a:t>Ask your manager to shadow a colleague for a scripting project</a:t>
            </a:r>
          </a:p>
          <a:p>
            <a:pPr lvl="1"/>
            <a:r>
              <a:rPr lang="en-US" b="1" dirty="0" smtClean="0"/>
              <a:t>Ask your manager to get </a:t>
            </a:r>
            <a:r>
              <a:rPr lang="en-US" b="1" dirty="0" smtClean="0"/>
              <a:t>a mentor</a:t>
            </a:r>
            <a:r>
              <a:rPr lang="en-US" b="1" dirty="0" smtClean="0"/>
              <a:t>/reviewer for your first few projects</a:t>
            </a:r>
          </a:p>
          <a:p>
            <a:pPr lvl="1"/>
            <a:r>
              <a:rPr lang="en-US" b="1" dirty="0" smtClean="0"/>
              <a:t>Do not forget you are never alone.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9236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6133" y="231017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6957" y="6142228"/>
            <a:ext cx="180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2014-02-20: LO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Very </a:t>
            </a:r>
            <a:r>
              <a:rPr lang="en-US" dirty="0" smtClean="0"/>
              <a:t>High Level </a:t>
            </a:r>
            <a:r>
              <a:rPr lang="en-US" dirty="0" err="1" smtClean="0"/>
              <a:t>PseUdoCODe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lvl="1"/>
            <a:r>
              <a:rPr lang="en-US" dirty="0" smtClean="0"/>
              <a:t>Check if we are running in master RE</a:t>
            </a:r>
          </a:p>
          <a:p>
            <a:pPr lvl="2"/>
            <a:r>
              <a:rPr lang="en-US" dirty="0"/>
              <a:t> if </a:t>
            </a:r>
            <a:r>
              <a:rPr lang="en-US" dirty="0" smtClean="0"/>
              <a:t>not, </a:t>
            </a:r>
            <a:r>
              <a:rPr lang="en-US" dirty="0"/>
              <a:t>then do nothing i.e. exit silently</a:t>
            </a:r>
          </a:p>
          <a:p>
            <a:pPr lvl="1"/>
            <a:r>
              <a:rPr lang="en-US" dirty="0" smtClean="0"/>
              <a:t>Check if this is a “commit check” operation</a:t>
            </a:r>
          </a:p>
          <a:p>
            <a:pPr lvl="2"/>
            <a:r>
              <a:rPr lang="en-US" dirty="0"/>
              <a:t> if </a:t>
            </a:r>
            <a:r>
              <a:rPr lang="en-US" dirty="0" smtClean="0"/>
              <a:t>yes, then </a:t>
            </a:r>
            <a:r>
              <a:rPr lang="en-US" dirty="0"/>
              <a:t>do nothing i.e. exit silently</a:t>
            </a:r>
          </a:p>
          <a:p>
            <a:pPr lvl="1"/>
            <a:r>
              <a:rPr lang="en-US" dirty="0" smtClean="0"/>
              <a:t>Check if there is change in [services] stanza continue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if not, then do nothing i.e. exit silently</a:t>
            </a:r>
          </a:p>
          <a:p>
            <a:pPr lvl="1"/>
            <a:r>
              <a:rPr lang="en-US" dirty="0" smtClean="0"/>
              <a:t>Traverse all NAT Rules to gather following:</a:t>
            </a:r>
          </a:p>
          <a:p>
            <a:pPr lvl="2"/>
            <a:r>
              <a:rPr lang="en-US" dirty="0" smtClean="0"/>
              <a:t>Traverse each term for “source-address” and “source-address-range”</a:t>
            </a:r>
          </a:p>
          <a:p>
            <a:pPr lvl="2"/>
            <a:r>
              <a:rPr lang="en-US" dirty="0" smtClean="0"/>
              <a:t>Translated [source-pool] name</a:t>
            </a:r>
          </a:p>
          <a:p>
            <a:pPr lvl="3"/>
            <a:r>
              <a:rPr lang="en-US" dirty="0" smtClean="0"/>
              <a:t>For each pool gather:</a:t>
            </a:r>
          </a:p>
          <a:p>
            <a:pPr lvl="4"/>
            <a:r>
              <a:rPr lang="en-US" dirty="0" smtClean="0"/>
              <a:t>Address and address-range</a:t>
            </a:r>
          </a:p>
          <a:p>
            <a:pPr lvl="1"/>
            <a:r>
              <a:rPr lang="en-US" dirty="0" smtClean="0"/>
              <a:t>Put all information into predetermined format and write to a file</a:t>
            </a:r>
          </a:p>
          <a:p>
            <a:pPr lvl="1"/>
            <a:r>
              <a:rPr lang="en-US" dirty="0" smtClean="0"/>
              <a:t>Transfer the file</a:t>
            </a:r>
          </a:p>
          <a:p>
            <a:pPr lvl="2"/>
            <a:r>
              <a:rPr lang="en-US" dirty="0"/>
              <a:t>If transfer is successful, upload a *.CMP empty file </a:t>
            </a:r>
            <a:r>
              <a:rPr lang="en-US" dirty="0" smtClean="0"/>
              <a:t>to </a:t>
            </a:r>
            <a:r>
              <a:rPr lang="en-US" dirty="0"/>
              <a:t>server as </a:t>
            </a:r>
            <a:r>
              <a:rPr lang="en-US" dirty="0" smtClean="0"/>
              <a:t>well</a:t>
            </a:r>
          </a:p>
          <a:p>
            <a:pPr lvl="2"/>
            <a:r>
              <a:rPr lang="en-US" dirty="0" smtClean="0"/>
              <a:t>If transfer fails then do not delete the CMP file in local</a:t>
            </a:r>
          </a:p>
        </p:txBody>
      </p:sp>
    </p:spTree>
    <p:extLst>
      <p:ext uri="{BB962C8B-B14F-4D97-AF65-F5344CB8AC3E}">
        <p14:creationId xmlns:p14="http://schemas.microsoft.com/office/powerpoint/2010/main" val="20439728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Development Environment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lvl="1"/>
            <a:r>
              <a:rPr lang="en-US" dirty="0" smtClean="0"/>
              <a:t>Any editor that you are comfortable with</a:t>
            </a:r>
          </a:p>
          <a:p>
            <a:pPr lvl="2"/>
            <a:r>
              <a:rPr lang="en-US" dirty="0" smtClean="0"/>
              <a:t>Sublime Text 2 / 3</a:t>
            </a:r>
          </a:p>
          <a:p>
            <a:pPr lvl="2"/>
            <a:r>
              <a:rPr lang="en-US" dirty="0" smtClean="0"/>
              <a:t>Text Mate</a:t>
            </a:r>
          </a:p>
          <a:p>
            <a:pPr lvl="2"/>
            <a:r>
              <a:rPr lang="en-US" dirty="0" smtClean="0"/>
              <a:t>Vim</a:t>
            </a:r>
          </a:p>
          <a:p>
            <a:pPr lvl="2"/>
            <a:r>
              <a:rPr lang="en-US" dirty="0" err="1" smtClean="0"/>
              <a:t>emacs</a:t>
            </a:r>
            <a:endParaRPr lang="en-US" dirty="0" smtClean="0"/>
          </a:p>
          <a:p>
            <a:pPr lvl="2"/>
            <a:r>
              <a:rPr lang="en-US" dirty="0" err="1" smtClean="0"/>
              <a:t>MacVim</a:t>
            </a:r>
            <a:endParaRPr lang="en-US" dirty="0" smtClean="0"/>
          </a:p>
          <a:p>
            <a:pPr lvl="2"/>
            <a:r>
              <a:rPr lang="en-US" dirty="0" smtClean="0"/>
              <a:t>Notepad++</a:t>
            </a:r>
          </a:p>
          <a:p>
            <a:pPr lvl="2"/>
            <a:r>
              <a:rPr lang="en-US" dirty="0" err="1" smtClean="0"/>
              <a:t>Jedit</a:t>
            </a:r>
            <a:endParaRPr lang="en-US" dirty="0" smtClean="0"/>
          </a:p>
          <a:p>
            <a:pPr lvl="2"/>
            <a:r>
              <a:rPr lang="en-US" dirty="0" smtClean="0"/>
              <a:t>Etc.</a:t>
            </a:r>
            <a:endParaRPr lang="en-US" dirty="0" smtClean="0"/>
          </a:p>
          <a:p>
            <a:pPr lvl="1"/>
            <a:r>
              <a:rPr lang="en-US" dirty="0" err="1" smtClean="0"/>
              <a:t>Juise</a:t>
            </a:r>
            <a:endParaRPr lang="en-US" dirty="0" smtClean="0"/>
          </a:p>
          <a:p>
            <a:pPr lvl="1"/>
            <a:r>
              <a:rPr lang="en-US" dirty="0" smtClean="0"/>
              <a:t>import </a:t>
            </a:r>
            <a:r>
              <a:rPr lang="en-US" dirty="0"/>
              <a:t>"../import/</a:t>
            </a:r>
            <a:r>
              <a:rPr lang="en-US" dirty="0" err="1"/>
              <a:t>junos.xsl</a:t>
            </a:r>
            <a:r>
              <a:rPr lang="en-US" dirty="0"/>
              <a:t>"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SCP / </a:t>
            </a:r>
            <a:r>
              <a:rPr lang="en-US" dirty="0" err="1" smtClean="0"/>
              <a:t>CyberDuck</a:t>
            </a:r>
            <a:r>
              <a:rPr lang="en-US" dirty="0" smtClean="0"/>
              <a:t> / </a:t>
            </a:r>
            <a:r>
              <a:rPr lang="en-US" dirty="0" err="1" smtClean="0"/>
              <a:t>WinSCP</a:t>
            </a:r>
            <a:r>
              <a:rPr lang="en-US" dirty="0" smtClean="0"/>
              <a:t> etc. for transferring files</a:t>
            </a:r>
          </a:p>
          <a:p>
            <a:pPr lvl="1"/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4097719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Directory Hierarchy - LOCAL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0" y="1135063"/>
            <a:ext cx="9143999" cy="4851400"/>
          </a:xfrm>
        </p:spPr>
        <p:txBody>
          <a:bodyPr/>
          <a:lstStyle/>
          <a:p>
            <a:pPr lvl="1"/>
            <a:r>
              <a:rPr lang="en-US" sz="2400" dirty="0" err="1" smtClean="0">
                <a:latin typeface="Courier"/>
                <a:cs typeface="Courier"/>
              </a:rPr>
              <a:t>PIDxxx_Customer_Project_Name</a:t>
            </a:r>
            <a:r>
              <a:rPr lang="en-US" sz="2400" dirty="0" smtClean="0">
                <a:latin typeface="Courier"/>
                <a:cs typeface="Courier"/>
              </a:rPr>
              <a:t>/</a:t>
            </a:r>
            <a:endParaRPr lang="en-US" sz="2400" dirty="0" smtClean="0">
              <a:latin typeface="Courier"/>
              <a:cs typeface="Courier"/>
            </a:endParaRPr>
          </a:p>
          <a:p>
            <a:pPr lvl="2"/>
            <a:r>
              <a:rPr lang="en-US" sz="2000" dirty="0" err="1" smtClean="0">
                <a:latin typeface="Courier"/>
                <a:cs typeface="Courier"/>
              </a:rPr>
              <a:t>Customer.Provided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</a:p>
          <a:p>
            <a:pPr lvl="3"/>
            <a:r>
              <a:rPr lang="en-US" dirty="0" smtClean="0">
                <a:latin typeface="Courier"/>
                <a:cs typeface="Courier"/>
              </a:rPr>
              <a:t>Customer docs </a:t>
            </a:r>
            <a:r>
              <a:rPr lang="en-US" dirty="0" err="1" smtClean="0">
                <a:latin typeface="Courier"/>
                <a:cs typeface="Courier"/>
              </a:rPr>
              <a:t>etc</a:t>
            </a:r>
            <a:endParaRPr lang="en-US" dirty="0" smtClean="0">
              <a:latin typeface="Courier"/>
              <a:cs typeface="Courier"/>
            </a:endParaRPr>
          </a:p>
          <a:p>
            <a:pPr lvl="2"/>
            <a:r>
              <a:rPr lang="en-US" sz="2000" dirty="0" err="1" smtClean="0">
                <a:latin typeface="Courier"/>
                <a:cs typeface="Courier"/>
              </a:rPr>
              <a:t>dev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</a:p>
          <a:p>
            <a:pPr lvl="3"/>
            <a:r>
              <a:rPr lang="en-US" sz="1400" dirty="0" smtClean="0">
                <a:latin typeface="Courier"/>
                <a:cs typeface="Courier"/>
              </a:rPr>
              <a:t>import/</a:t>
            </a:r>
          </a:p>
          <a:p>
            <a:pPr lvl="4"/>
            <a:r>
              <a:rPr lang="en-US" sz="1400" dirty="0" err="1" smtClean="0">
                <a:latin typeface="Courier"/>
                <a:cs typeface="Courier"/>
              </a:rPr>
              <a:t>junos.xsl</a:t>
            </a:r>
            <a:endParaRPr lang="en-US" sz="1400" dirty="0" smtClean="0">
              <a:latin typeface="Courier"/>
              <a:cs typeface="Courier"/>
            </a:endParaRPr>
          </a:p>
          <a:p>
            <a:pPr lvl="3"/>
            <a:r>
              <a:rPr lang="en-US" sz="1400" dirty="0" smtClean="0">
                <a:latin typeface="Courier"/>
                <a:cs typeface="Courier"/>
              </a:rPr>
              <a:t>commit/op/event/</a:t>
            </a:r>
          </a:p>
          <a:p>
            <a:pPr lvl="4"/>
            <a:r>
              <a:rPr lang="en-US" sz="1400" dirty="0" err="1" smtClean="0">
                <a:latin typeface="Courier"/>
                <a:cs typeface="Courier"/>
              </a:rPr>
              <a:t>SCRIPT_name.slax</a:t>
            </a:r>
            <a:endParaRPr lang="en-US" sz="1400" dirty="0" smtClean="0">
              <a:latin typeface="Courier"/>
              <a:cs typeface="Courier"/>
            </a:endParaRPr>
          </a:p>
          <a:p>
            <a:pPr lvl="4"/>
            <a:r>
              <a:rPr lang="en-US" sz="1400" dirty="0" err="1">
                <a:latin typeface="Courier"/>
                <a:cs typeface="Courier"/>
              </a:rPr>
              <a:t>t</a:t>
            </a:r>
            <a:r>
              <a:rPr lang="en-US" sz="1400" dirty="0" err="1" smtClean="0">
                <a:latin typeface="Courier"/>
                <a:cs typeface="Courier"/>
              </a:rPr>
              <a:t>est.slax</a:t>
            </a:r>
            <a:endParaRPr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948734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Directory Hierarchy - ROUTER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0" y="1135063"/>
            <a:ext cx="9143999" cy="4851400"/>
          </a:xfrm>
        </p:spPr>
        <p:txBody>
          <a:bodyPr/>
          <a:lstStyle/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--- JUNOS 12.3R5.7 built 2013-12-18 01:32:46 UTC</a:t>
            </a:r>
          </a:p>
          <a:p>
            <a:pPr marL="344488" lvl="1" indent="0">
              <a:buNone/>
            </a:pPr>
            <a:r>
              <a:rPr lang="en-US" sz="1400" dirty="0" err="1">
                <a:latin typeface="Courier"/>
                <a:cs typeface="Courier"/>
              </a:rPr>
              <a:t>logut@flint</a:t>
            </a:r>
            <a:r>
              <a:rPr lang="en-US" sz="1400" dirty="0">
                <a:latin typeface="Courier"/>
                <a:cs typeface="Courier"/>
              </a:rPr>
              <a:t>&gt; start shell 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% cd /</a:t>
            </a:r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db</a:t>
            </a:r>
            <a:r>
              <a:rPr lang="en-US" sz="1400" dirty="0">
                <a:latin typeface="Courier"/>
                <a:cs typeface="Courier"/>
              </a:rPr>
              <a:t>/scripts/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% </a:t>
            </a:r>
            <a:r>
              <a:rPr lang="en-US" sz="1400" dirty="0" err="1">
                <a:latin typeface="Courier"/>
                <a:cs typeface="Courier"/>
              </a:rPr>
              <a:t>ls</a:t>
            </a:r>
            <a:r>
              <a:rPr lang="en-US" sz="1400" dirty="0">
                <a:latin typeface="Courier"/>
                <a:cs typeface="Courier"/>
              </a:rPr>
              <a:t> -al</a:t>
            </a: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total 64</a:t>
            </a:r>
          </a:p>
          <a:p>
            <a:pPr marL="344488" lvl="1" indent="0">
              <a:buNone/>
            </a:pPr>
            <a:r>
              <a:rPr lang="en-US" sz="1400" dirty="0" err="1">
                <a:latin typeface="Courier"/>
                <a:cs typeface="Courier"/>
              </a:rPr>
              <a:t>drwxr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xr</a:t>
            </a:r>
            <a:r>
              <a:rPr lang="en-US" sz="1400" dirty="0">
                <a:latin typeface="Courier"/>
                <a:cs typeface="Courier"/>
              </a:rPr>
              <a:t>-x   7 root  wheel    512 Feb  5 12:11 .</a:t>
            </a:r>
          </a:p>
          <a:p>
            <a:pPr marL="344488" lvl="1" indent="0">
              <a:buNone/>
            </a:pPr>
            <a:r>
              <a:rPr lang="en-US" sz="1400" dirty="0" err="1">
                <a:latin typeface="Courier"/>
                <a:cs typeface="Courier"/>
              </a:rPr>
              <a:t>drwxr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xr</a:t>
            </a:r>
            <a:r>
              <a:rPr lang="en-US" sz="1400" dirty="0">
                <a:latin typeface="Courier"/>
                <a:cs typeface="Courier"/>
              </a:rPr>
              <a:t>-x  15 root  wheel   1024 Feb  5 12:49 ..</a:t>
            </a:r>
          </a:p>
          <a:p>
            <a:pPr marL="344488" lvl="1" indent="0">
              <a:buNone/>
            </a:pPr>
            <a:r>
              <a:rPr lang="en-US" sz="1400" dirty="0" err="1">
                <a:latin typeface="Courier"/>
                <a:cs typeface="Courier"/>
              </a:rPr>
              <a:t>drwxrws</a:t>
            </a:r>
            <a:r>
              <a:rPr lang="en-US" sz="1400" dirty="0">
                <a:latin typeface="Courier"/>
                <a:cs typeface="Courier"/>
              </a:rPr>
              <a:t>---   2 root  wheel    512 Feb  5 12:11 commit</a:t>
            </a:r>
          </a:p>
          <a:p>
            <a:pPr marL="344488" lvl="1" indent="0">
              <a:buNone/>
            </a:pPr>
            <a:r>
              <a:rPr lang="en-US" sz="1400" dirty="0" err="1">
                <a:latin typeface="Courier"/>
                <a:cs typeface="Courier"/>
              </a:rPr>
              <a:t>drwxrws</a:t>
            </a:r>
            <a:r>
              <a:rPr lang="en-US" sz="1400" dirty="0">
                <a:latin typeface="Courier"/>
                <a:cs typeface="Courier"/>
              </a:rPr>
              <a:t>---   2 root  wheel  18944 Feb  5 12:11 event</a:t>
            </a:r>
          </a:p>
          <a:p>
            <a:pPr marL="344488" lvl="1" indent="0">
              <a:buNone/>
            </a:pPr>
            <a:r>
              <a:rPr lang="en-US" sz="1400" dirty="0" err="1">
                <a:latin typeface="Courier"/>
                <a:cs typeface="Courier"/>
              </a:rPr>
              <a:t>lrwxr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xr</a:t>
            </a:r>
            <a:r>
              <a:rPr lang="en-US" sz="1400" dirty="0">
                <a:latin typeface="Courier"/>
                <a:cs typeface="Courier"/>
              </a:rPr>
              <a:t>-x   1 root  wheel     27 Feb  5 12:11 import -&gt; /</a:t>
            </a:r>
            <a:r>
              <a:rPr lang="en-US" sz="1400" dirty="0" err="1">
                <a:latin typeface="Courier"/>
                <a:cs typeface="Courier"/>
              </a:rPr>
              <a:t>usr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libdata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cscript</a:t>
            </a:r>
            <a:r>
              <a:rPr lang="en-US" sz="1400" dirty="0">
                <a:latin typeface="Courier"/>
                <a:cs typeface="Courier"/>
              </a:rPr>
              <a:t>/import</a:t>
            </a:r>
          </a:p>
          <a:p>
            <a:pPr marL="344488" lvl="1" indent="0">
              <a:buNone/>
            </a:pPr>
            <a:r>
              <a:rPr lang="en-US" sz="1400" dirty="0" err="1">
                <a:latin typeface="Courier"/>
                <a:cs typeface="Courier"/>
              </a:rPr>
              <a:t>drwxrws</a:t>
            </a:r>
            <a:r>
              <a:rPr lang="en-US" sz="1400" dirty="0">
                <a:latin typeface="Courier"/>
                <a:cs typeface="Courier"/>
              </a:rPr>
              <a:t>--x   2 root  wheel    512 Oct  8  2011 lib</a:t>
            </a:r>
          </a:p>
          <a:p>
            <a:pPr marL="344488" lvl="1" indent="0">
              <a:buNone/>
            </a:pPr>
            <a:r>
              <a:rPr lang="en-US" sz="1400" dirty="0" err="1">
                <a:latin typeface="Courier"/>
                <a:cs typeface="Courier"/>
              </a:rPr>
              <a:t>drwxrws</a:t>
            </a:r>
            <a:r>
              <a:rPr lang="en-US" sz="1400" dirty="0">
                <a:latin typeface="Courier"/>
                <a:cs typeface="Courier"/>
              </a:rPr>
              <a:t>---   2 root  wheel    512 Feb  5 12:11 op</a:t>
            </a:r>
          </a:p>
          <a:p>
            <a:pPr marL="344488" lvl="1" indent="0">
              <a:buNone/>
            </a:pPr>
            <a:r>
              <a:rPr lang="en-US" sz="1400" dirty="0" err="1">
                <a:latin typeface="Courier"/>
                <a:cs typeface="Courier"/>
              </a:rPr>
              <a:t>drwxrws</a:t>
            </a:r>
            <a:r>
              <a:rPr lang="en-US" sz="1400" dirty="0">
                <a:latin typeface="Courier"/>
                <a:cs typeface="Courier"/>
              </a:rPr>
              <a:t>---   2 root  wheel    512 Feb  4 14:27 </a:t>
            </a:r>
            <a:r>
              <a:rPr lang="en-US" sz="1400" dirty="0" err="1">
                <a:latin typeface="Courier"/>
                <a:cs typeface="Courier"/>
              </a:rPr>
              <a:t>snmp</a:t>
            </a:r>
            <a:endParaRPr lang="en-US" sz="1400" dirty="0">
              <a:latin typeface="Courier"/>
              <a:cs typeface="Courier"/>
            </a:endParaRPr>
          </a:p>
          <a:p>
            <a:pPr marL="344488" lvl="1" indent="0">
              <a:buNone/>
            </a:pPr>
            <a:r>
              <a:rPr lang="en-US" sz="1400" dirty="0">
                <a:latin typeface="Courier"/>
                <a:cs typeface="Courier"/>
              </a:rPr>
              <a:t>% </a:t>
            </a:r>
          </a:p>
          <a:p>
            <a:pPr marL="344488" lvl="1" indent="0">
              <a:buNone/>
            </a:pPr>
            <a:endParaRPr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848584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07-ConfidentialTemplate-PP-420001-010112">
  <a:themeElements>
    <a:clrScheme name="Juniper themes">
      <a:dk1>
        <a:srgbClr val="333333"/>
      </a:dk1>
      <a:lt1>
        <a:srgbClr val="FFFFFF"/>
      </a:lt1>
      <a:dk2>
        <a:srgbClr val="93220B"/>
      </a:dk2>
      <a:lt2>
        <a:srgbClr val="5C852D"/>
      </a:lt2>
      <a:accent1>
        <a:srgbClr val="0067AC"/>
      </a:accent1>
      <a:accent2>
        <a:srgbClr val="BFC16B"/>
      </a:accent2>
      <a:accent3>
        <a:srgbClr val="F26649"/>
      </a:accent3>
      <a:accent4>
        <a:srgbClr val="2F8D7D"/>
      </a:accent4>
      <a:accent5>
        <a:srgbClr val="7EB0CC"/>
      </a:accent5>
      <a:accent6>
        <a:srgbClr val="807F83"/>
      </a:accent6>
      <a:hlink>
        <a:srgbClr val="5D87A1"/>
      </a:hlink>
      <a:folHlink>
        <a:srgbClr val="F79646"/>
      </a:folHlink>
    </a:clrScheme>
    <a:fontScheme name="JuniperTemplat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resenter title">
      <a:srgbClr val="4D4D4D"/>
    </a:custClr>
    <a:custClr name="text title">
      <a:srgbClr val="292929"/>
    </a:custClr>
    <a:custClr name="subtitle blue">
      <a:srgbClr val="5D87A1"/>
    </a:custClr>
    <a:custClr name="axis">
      <a:srgbClr val="807F83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36490</TotalTime>
  <Words>5465</Words>
  <Application>Microsoft Macintosh PowerPoint</Application>
  <PresentationFormat>On-screen Show (4:3)</PresentationFormat>
  <Paragraphs>726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2007-ConfidentialTemplate-PP-420001-010112</vt:lpstr>
      <vt:lpstr>JUNOS Automation Project Walk Trough</vt:lpstr>
      <vt:lpstr>Agenda</vt:lpstr>
      <vt:lpstr>Customer’s Requirements – Fastweb ITaly</vt:lpstr>
      <vt:lpstr>Customer’s Requirements – Fastweb ITaly</vt:lpstr>
      <vt:lpstr>What can we do and what we can’t do</vt:lpstr>
      <vt:lpstr>Very High Level PseUdoCODe</vt:lpstr>
      <vt:lpstr>Development Environment</vt:lpstr>
      <vt:lpstr>Directory Hierarchy - LOCAL</vt:lpstr>
      <vt:lpstr>Directory Hierarchy - ROUTER</vt:lpstr>
      <vt:lpstr>Screen Capture from Editor</vt:lpstr>
      <vt:lpstr>Script Documentation</vt:lpstr>
      <vt:lpstr>Script Documentation</vt:lpstr>
      <vt:lpstr>Script Documentation</vt:lpstr>
      <vt:lpstr>Script Documentation</vt:lpstr>
      <vt:lpstr>Script Documentation</vt:lpstr>
      <vt:lpstr>Development</vt:lpstr>
      <vt:lpstr>Development</vt:lpstr>
      <vt:lpstr>Development</vt:lpstr>
      <vt:lpstr>Development</vt:lpstr>
      <vt:lpstr>Development</vt:lpstr>
      <vt:lpstr>Development</vt:lpstr>
      <vt:lpstr>Debug / TRACE</vt:lpstr>
      <vt:lpstr>OP / EVENT / COMMIT Script</vt:lpstr>
      <vt:lpstr>Local Development</vt:lpstr>
      <vt:lpstr>Local Development</vt:lpstr>
      <vt:lpstr>Local Development</vt:lpstr>
      <vt:lpstr>Execution via Juise</vt:lpstr>
      <vt:lpstr>Execution via Juise</vt:lpstr>
      <vt:lpstr>Local Development – Juise - Debuging</vt:lpstr>
      <vt:lpstr>Local Development – Juise - Callflow</vt:lpstr>
      <vt:lpstr>Local Development – Juise - Profiling</vt:lpstr>
      <vt:lpstr>Local Development – Juise - Profiling</vt:lpstr>
      <vt:lpstr>SLAXPRoC – Local Syntax Checking</vt:lpstr>
      <vt:lpstr>Testing</vt:lpstr>
      <vt:lpstr>General Rules</vt:lpstr>
      <vt:lpstr>Workflow – GIT – Create Repository</vt:lpstr>
      <vt:lpstr>Workflow – GIT – STATUS – Adding a FILE</vt:lpstr>
      <vt:lpstr>Workflow – GIT – STATUS and first commit</vt:lpstr>
      <vt:lpstr>Workflow – GIT – Second change and commit</vt:lpstr>
      <vt:lpstr>Workflow – GIT - LOG</vt:lpstr>
      <vt:lpstr>Workflow – GIT - DIff</vt:lpstr>
      <vt:lpstr>Workflow – GIT – Diff – Changes file</vt:lpstr>
      <vt:lpstr>Workflow – GIT – Diff – between commits</vt:lpstr>
      <vt:lpstr>SourceTree Free Client for GIT sourcetreeapp.com</vt:lpstr>
      <vt:lpstr>Py-junos-eznc</vt:lpstr>
      <vt:lpstr>Py-junos-eznc – Hello World Example</vt:lpstr>
      <vt:lpstr>Py-junos-eznc – Hello World Example</vt:lpstr>
      <vt:lpstr>Py-junos-eznc – Hello World Example</vt:lpstr>
      <vt:lpstr>Resources</vt:lpstr>
      <vt:lpstr>Resources Cont’d</vt:lpstr>
      <vt:lpstr>New To scripting?</vt:lpstr>
      <vt:lpstr>PowerPoint Presentation</vt:lpstr>
    </vt:vector>
  </TitlesOfParts>
  <Company>Juniper Networks,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lnoonan</dc:creator>
  <cp:lastModifiedBy>Levent Ogut</cp:lastModifiedBy>
  <cp:revision>102</cp:revision>
  <cp:lastPrinted>2012-04-05T08:23:33Z</cp:lastPrinted>
  <dcterms:created xsi:type="dcterms:W3CDTF">2011-12-29T13:56:07Z</dcterms:created>
  <dcterms:modified xsi:type="dcterms:W3CDTF">2014-02-26T08:05:23Z</dcterms:modified>
</cp:coreProperties>
</file>