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8288000" cy="10287000"/>
  <p:notesSz cx="6858000" cy="9144000"/>
  <p:embeddedFontLst>
    <p:embeddedFont>
      <p:font typeface="Anonymous Pro Bold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lear Sans Thin" panose="020B0604020202020204" charset="0"/>
      <p:regular r:id="rId15"/>
    </p:embeddedFont>
    <p:embeddedFont>
      <p:font typeface="Clear Sans Thin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diagrams.ne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20200"/>
            <a:ext cx="1249023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5220983" y="990600"/>
            <a:ext cx="120383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1047750" y="-1066800"/>
            <a:ext cx="4114800" cy="4114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124842" y="2193884"/>
            <a:ext cx="12038317" cy="928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13"/>
              </a:lnSpc>
            </a:pPr>
            <a:r>
              <a:rPr lang="en-US" sz="6434" spc="727">
                <a:solidFill>
                  <a:srgbClr val="000000"/>
                </a:solidFill>
                <a:latin typeface="Anonymous Pro Bold"/>
              </a:rPr>
              <a:t>SQUAD 10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86296" y="3636206"/>
            <a:ext cx="14115408" cy="6635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559"/>
              </a:lnSpc>
              <a:spcBef>
                <a:spcPct val="0"/>
              </a:spcBef>
            </a:pPr>
            <a:r>
              <a:rPr lang="en-US" sz="5399" u="none">
                <a:solidFill>
                  <a:srgbClr val="000000"/>
                </a:solidFill>
                <a:latin typeface="Clear Sans Thin"/>
              </a:rPr>
              <a:t>Co-facilitador:</a:t>
            </a:r>
            <a:r>
              <a:rPr lang="en-US" sz="5399" u="none">
                <a:solidFill>
                  <a:srgbClr val="000000"/>
                </a:solidFill>
                <a:latin typeface="Clear Sans Thin Bold"/>
              </a:rPr>
              <a:t> David Williams</a:t>
            </a:r>
          </a:p>
          <a:p>
            <a:pPr marL="0" lvl="0" indent="0" algn="ctr">
              <a:lnSpc>
                <a:spcPts val="7559"/>
              </a:lnSpc>
              <a:spcBef>
                <a:spcPct val="0"/>
              </a:spcBef>
            </a:pPr>
            <a:r>
              <a:rPr lang="en-US" sz="5399" u="none">
                <a:solidFill>
                  <a:srgbClr val="000000"/>
                </a:solidFill>
                <a:latin typeface="Clear Sans Thin"/>
              </a:rPr>
              <a:t>Gestor do conhecimento:</a:t>
            </a:r>
            <a:r>
              <a:rPr lang="en-US" sz="5399" u="none">
                <a:solidFill>
                  <a:srgbClr val="000000"/>
                </a:solidFill>
                <a:latin typeface="Clear Sans Thin Bold"/>
              </a:rPr>
              <a:t> Denyson de Brito</a:t>
            </a:r>
          </a:p>
          <a:p>
            <a:pPr marL="0" lvl="0" indent="0" algn="ctr">
              <a:lnSpc>
                <a:spcPts val="7559"/>
              </a:lnSpc>
              <a:spcBef>
                <a:spcPct val="0"/>
              </a:spcBef>
            </a:pPr>
            <a:r>
              <a:rPr lang="en-US" sz="5399" u="none">
                <a:solidFill>
                  <a:srgbClr val="000000"/>
                </a:solidFill>
                <a:latin typeface="Clear Sans Thin"/>
              </a:rPr>
              <a:t>Gestor de gente e engajamento:</a:t>
            </a:r>
            <a:r>
              <a:rPr lang="en-US" sz="5399" u="none">
                <a:solidFill>
                  <a:srgbClr val="000000"/>
                </a:solidFill>
                <a:latin typeface="Clear Sans Thin Bold"/>
              </a:rPr>
              <a:t> Lucas Teixeira</a:t>
            </a:r>
          </a:p>
          <a:p>
            <a:pPr marL="0" lvl="0" indent="0" algn="ctr">
              <a:lnSpc>
                <a:spcPts val="7559"/>
              </a:lnSpc>
              <a:spcBef>
                <a:spcPct val="0"/>
              </a:spcBef>
            </a:pPr>
            <a:r>
              <a:rPr lang="en-US" sz="5399" u="none">
                <a:solidFill>
                  <a:srgbClr val="000000"/>
                </a:solidFill>
                <a:latin typeface="Clear Sans Thin"/>
              </a:rPr>
              <a:t>Colaborador 1:</a:t>
            </a:r>
            <a:r>
              <a:rPr lang="en-US" sz="5399" u="none">
                <a:solidFill>
                  <a:srgbClr val="000000"/>
                </a:solidFill>
                <a:latin typeface="Clear Sans Thin Bold"/>
              </a:rPr>
              <a:t> Fabiana Alves</a:t>
            </a:r>
          </a:p>
          <a:p>
            <a:pPr marL="0" lvl="0" indent="0" algn="ctr">
              <a:lnSpc>
                <a:spcPts val="7559"/>
              </a:lnSpc>
              <a:spcBef>
                <a:spcPct val="0"/>
              </a:spcBef>
            </a:pPr>
            <a:r>
              <a:rPr lang="en-US" sz="5399" u="none">
                <a:solidFill>
                  <a:srgbClr val="000000"/>
                </a:solidFill>
                <a:latin typeface="Clear Sans Thin"/>
              </a:rPr>
              <a:t>Colaborador 2:</a:t>
            </a:r>
            <a:r>
              <a:rPr lang="en-US" sz="5399" u="none">
                <a:solidFill>
                  <a:srgbClr val="000000"/>
                </a:solidFill>
                <a:latin typeface="Clear Sans Thin Bold"/>
              </a:rPr>
              <a:t> Nadson Martins</a:t>
            </a:r>
          </a:p>
          <a:p>
            <a:pPr marL="0" lvl="0" indent="0" algn="ctr">
              <a:lnSpc>
                <a:spcPts val="7559"/>
              </a:lnSpc>
              <a:spcBef>
                <a:spcPct val="0"/>
              </a:spcBef>
            </a:pPr>
            <a:endParaRPr lang="en-US" sz="5399" u="none">
              <a:solidFill>
                <a:srgbClr val="000000"/>
              </a:solidFill>
              <a:latin typeface="Clear Sans Thin Bold"/>
            </a:endParaRPr>
          </a:p>
          <a:p>
            <a:pPr marL="0" lvl="0" indent="0" algn="ctr">
              <a:lnSpc>
                <a:spcPts val="7559"/>
              </a:lnSpc>
              <a:spcBef>
                <a:spcPct val="0"/>
              </a:spcBef>
            </a:pPr>
            <a:r>
              <a:rPr lang="en-US" sz="5399" u="none">
                <a:solidFill>
                  <a:srgbClr val="000000"/>
                </a:solidFill>
                <a:latin typeface="Clear Sans Thin Bold"/>
              </a:rPr>
              <a:t> 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5716337" y="7561957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144000" cy="10287000"/>
            <a:chOff x="0" y="0"/>
            <a:chExt cx="12192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7681" r="7681"/>
            <a:stretch>
              <a:fillRect/>
            </a:stretch>
          </p:blipFill>
          <p:spPr>
            <a:xfrm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 rot="-10800000">
            <a:off x="1047807" y="1028700"/>
            <a:ext cx="176345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399866">
            <a:off x="311309" y="1746121"/>
            <a:ext cx="14729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983271" y="3378159"/>
            <a:ext cx="7214466" cy="741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1"/>
              </a:lnSpc>
            </a:pPr>
            <a:r>
              <a:rPr lang="en-US" sz="6594">
                <a:solidFill>
                  <a:srgbClr val="000000"/>
                </a:solidFill>
                <a:latin typeface="Clear Sans Thin"/>
              </a:rPr>
              <a:t>º Temos tempo</a:t>
            </a:r>
          </a:p>
          <a:p>
            <a:pPr>
              <a:lnSpc>
                <a:spcPts val="9891"/>
              </a:lnSpc>
            </a:pPr>
            <a:r>
              <a:rPr lang="en-US" sz="6594">
                <a:solidFill>
                  <a:srgbClr val="000000"/>
                </a:solidFill>
                <a:latin typeface="Clear Sans Thin"/>
              </a:rPr>
              <a:t>º Sabemos fazer</a:t>
            </a:r>
          </a:p>
          <a:p>
            <a:pPr>
              <a:lnSpc>
                <a:spcPts val="9891"/>
              </a:lnSpc>
            </a:pPr>
            <a:r>
              <a:rPr lang="en-US" sz="6594">
                <a:solidFill>
                  <a:srgbClr val="000000"/>
                </a:solidFill>
                <a:latin typeface="Clear Sans Thin"/>
              </a:rPr>
              <a:t>º Vai ser rápido</a:t>
            </a:r>
          </a:p>
          <a:p>
            <a:pPr>
              <a:lnSpc>
                <a:spcPts val="9891"/>
              </a:lnSpc>
            </a:pPr>
            <a:r>
              <a:rPr lang="en-US" sz="6594">
                <a:solidFill>
                  <a:srgbClr val="000000"/>
                </a:solidFill>
                <a:latin typeface="Clear Sans Thin"/>
              </a:rPr>
              <a:t>º Ansiedade</a:t>
            </a:r>
          </a:p>
          <a:p>
            <a:pPr>
              <a:lnSpc>
                <a:spcPts val="9891"/>
              </a:lnSpc>
            </a:pPr>
            <a:endParaRPr lang="en-US" sz="6594">
              <a:solidFill>
                <a:srgbClr val="000000"/>
              </a:solidFill>
              <a:latin typeface="Clear Sans Thin"/>
            </a:endParaRPr>
          </a:p>
          <a:p>
            <a:pPr marL="0" lvl="0" indent="0" algn="l">
              <a:lnSpc>
                <a:spcPts val="9891"/>
              </a:lnSpc>
              <a:spcBef>
                <a:spcPct val="0"/>
              </a:spcBef>
            </a:pPr>
            <a:endParaRPr lang="en-US" sz="6594">
              <a:solidFill>
                <a:srgbClr val="000000"/>
              </a:solidFill>
              <a:latin typeface="Clear Sans Thi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24459" y="1577716"/>
            <a:ext cx="5532090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spc="348">
                <a:solidFill>
                  <a:srgbClr val="000000"/>
                </a:solidFill>
                <a:latin typeface="Anonymous Pro Bold"/>
              </a:rPr>
              <a:t>EXPECTATIVAS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144000" cy="10287000"/>
            <a:chOff x="0" y="0"/>
            <a:chExt cx="12192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r="50222"/>
            <a:stretch>
              <a:fillRect/>
            </a:stretch>
          </p:blipFill>
          <p:spPr>
            <a:xfrm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 rot="-10800000">
            <a:off x="1047807" y="1028700"/>
            <a:ext cx="176345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399866">
            <a:off x="311309" y="1746121"/>
            <a:ext cx="14729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342131" y="3130866"/>
            <a:ext cx="8496747" cy="6127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37"/>
              </a:lnSpc>
              <a:spcBef>
                <a:spcPct val="0"/>
              </a:spcBef>
            </a:pPr>
            <a:r>
              <a:rPr lang="en-US" sz="5424">
                <a:solidFill>
                  <a:srgbClr val="000000"/>
                </a:solidFill>
                <a:latin typeface="Clear Sans Thin"/>
              </a:rPr>
              <a:t>Problemas de congestionamentos de mensagens no aplicativo da empresa, por conta de dúvidas frequentes de clientes.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60115" y="1625341"/>
            <a:ext cx="7032278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40"/>
              </a:lnSpc>
              <a:spcBef>
                <a:spcPct val="0"/>
              </a:spcBef>
            </a:pPr>
            <a:r>
              <a:rPr lang="en-US" sz="5700" spc="330">
                <a:solidFill>
                  <a:srgbClr val="000000"/>
                </a:solidFill>
                <a:latin typeface="Anonymous Pro Bold"/>
              </a:rPr>
              <a:t>ACADEMIA VAMO 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144000" cy="10287000"/>
            <a:chOff x="0" y="0"/>
            <a:chExt cx="12192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20424" r="20424"/>
            <a:stretch>
              <a:fillRect/>
            </a:stretch>
          </p:blipFill>
          <p:spPr>
            <a:xfrm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 flipH="1">
            <a:off x="1066857" y="1009650"/>
            <a:ext cx="176345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399866">
            <a:off x="311309" y="1746121"/>
            <a:ext cx="14729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949443" y="3301363"/>
            <a:ext cx="7492271" cy="4830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7"/>
              </a:lnSpc>
            </a:pPr>
            <a:r>
              <a:rPr lang="en-US" sz="5824">
                <a:solidFill>
                  <a:srgbClr val="000000"/>
                </a:solidFill>
                <a:latin typeface="Clear Sans Thin"/>
              </a:rPr>
              <a:t>Criar um chatbot para responder as principais dúvidas dos clientes.</a:t>
            </a:r>
          </a:p>
          <a:p>
            <a:pPr>
              <a:lnSpc>
                <a:spcPts val="8737"/>
              </a:lnSpc>
            </a:pPr>
            <a:endParaRPr lang="en-US" sz="5824">
              <a:solidFill>
                <a:srgbClr val="000000"/>
              </a:solidFill>
              <a:latin typeface="Clear Sans Thin"/>
            </a:endParaRPr>
          </a:p>
          <a:p>
            <a:pPr marL="0" lvl="0" indent="0" algn="l">
              <a:lnSpc>
                <a:spcPts val="3187"/>
              </a:lnSpc>
              <a:spcBef>
                <a:spcPct val="0"/>
              </a:spcBef>
            </a:pPr>
            <a:endParaRPr lang="en-US" sz="5824">
              <a:solidFill>
                <a:srgbClr val="000000"/>
              </a:solidFill>
              <a:latin typeface="Clear Sans Thi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29534" y="1228225"/>
            <a:ext cx="5532090" cy="176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5800" spc="336" dirty="0">
                <a:solidFill>
                  <a:srgbClr val="000000"/>
                </a:solidFill>
                <a:latin typeface="Anonymous Pro Bold"/>
              </a:rPr>
              <a:t>SOLUÇÃO PARA O PROBLEMA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1449" y="7026438"/>
            <a:ext cx="7492271" cy="2644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20115" lvl="1" indent="-510057">
              <a:lnSpc>
                <a:spcPts val="7087"/>
              </a:lnSpc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Clear Sans Thin"/>
              </a:rPr>
              <a:t>Horários</a:t>
            </a:r>
            <a:r>
              <a:rPr lang="en-US" sz="4500" dirty="0">
                <a:solidFill>
                  <a:srgbClr val="000000"/>
                </a:solidFill>
                <a:latin typeface="Clear Sans Thin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Clear Sans Thin"/>
              </a:rPr>
              <a:t>por</a:t>
            </a:r>
            <a:r>
              <a:rPr lang="en-US" sz="4500" dirty="0">
                <a:solidFill>
                  <a:srgbClr val="000000"/>
                </a:solidFill>
                <a:latin typeface="Clear Sans Thin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Clear Sans Thin"/>
              </a:rPr>
              <a:t>modalidade</a:t>
            </a:r>
            <a:endParaRPr lang="en-US" sz="4500" dirty="0">
              <a:solidFill>
                <a:srgbClr val="000000"/>
              </a:solidFill>
              <a:latin typeface="Clear Sans Thin"/>
            </a:endParaRPr>
          </a:p>
          <a:p>
            <a:pPr marL="1020115" lvl="1" indent="-510057">
              <a:lnSpc>
                <a:spcPts val="7087"/>
              </a:lnSpc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Clear Sans Thin"/>
              </a:rPr>
              <a:t>Planos</a:t>
            </a:r>
            <a:r>
              <a:rPr lang="en-US" sz="4500" dirty="0">
                <a:solidFill>
                  <a:srgbClr val="000000"/>
                </a:solidFill>
                <a:latin typeface="Clear Sans Thin"/>
              </a:rPr>
              <a:t> e </a:t>
            </a:r>
            <a:r>
              <a:rPr lang="en-US" sz="4500" dirty="0" err="1">
                <a:solidFill>
                  <a:srgbClr val="000000"/>
                </a:solidFill>
                <a:latin typeface="Clear Sans Thin"/>
              </a:rPr>
              <a:t>preços</a:t>
            </a:r>
            <a:endParaRPr lang="en-US" sz="4500" dirty="0">
              <a:solidFill>
                <a:srgbClr val="000000"/>
              </a:solidFill>
              <a:latin typeface="Clear Sans Thin"/>
            </a:endParaRPr>
          </a:p>
          <a:p>
            <a:pPr marL="1020115" lvl="1" indent="-510057" algn="l">
              <a:lnSpc>
                <a:spcPts val="7087"/>
              </a:lnSpc>
              <a:spcBef>
                <a:spcPct val="0"/>
              </a:spcBef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Clear Sans Thin"/>
              </a:rPr>
              <a:t>Endereços</a:t>
            </a:r>
            <a:r>
              <a:rPr lang="en-US" sz="4500" dirty="0">
                <a:solidFill>
                  <a:srgbClr val="000000"/>
                </a:solidFill>
                <a:latin typeface="Clear Sans Thin"/>
              </a:rPr>
              <a:t> das </a:t>
            </a:r>
            <a:r>
              <a:rPr lang="en-US" sz="4500" dirty="0" err="1">
                <a:solidFill>
                  <a:srgbClr val="000000"/>
                </a:solidFill>
                <a:latin typeface="Clear Sans Thin"/>
              </a:rPr>
              <a:t>academias</a:t>
            </a:r>
            <a:endParaRPr lang="en-US" sz="4500" dirty="0">
              <a:solidFill>
                <a:srgbClr val="000000"/>
              </a:solidFill>
              <a:latin typeface="Clear Sans Th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F021DF99-91F2-6B83-667A-6BAFBCAE45A0}"/>
              </a:ext>
            </a:extLst>
          </p:cNvPr>
          <p:cNvSpPr/>
          <p:nvPr/>
        </p:nvSpPr>
        <p:spPr>
          <a:xfrm rot="5399866">
            <a:off x="311309" y="1746121"/>
            <a:ext cx="14729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E1659D1-14F2-292A-FB41-1A1001CCD48C}"/>
              </a:ext>
            </a:extLst>
          </p:cNvPr>
          <p:cNvSpPr txBox="1"/>
          <p:nvPr/>
        </p:nvSpPr>
        <p:spPr>
          <a:xfrm>
            <a:off x="1929534" y="1228225"/>
            <a:ext cx="5532090" cy="835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5800" spc="336" dirty="0">
                <a:solidFill>
                  <a:srgbClr val="000000"/>
                </a:solidFill>
                <a:latin typeface="Anonymous Pro Bold"/>
              </a:rPr>
              <a:t>FLUXOGRAMA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735B73-279E-728D-9A8B-A703208BB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476" y="1"/>
            <a:ext cx="11734742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1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201900" y="7239000"/>
            <a:ext cx="4114800" cy="41148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34045" y="257962"/>
            <a:ext cx="1671894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 spc="464" dirty="0">
                <a:solidFill>
                  <a:srgbClr val="000000"/>
                </a:solidFill>
                <a:latin typeface="Anonymous Pro Bold"/>
              </a:rPr>
              <a:t>FERRAMENTAS E DOCUMENTAÇÃO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34045" y="1497078"/>
            <a:ext cx="9849037" cy="898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0753" lvl="1" indent="-480376">
              <a:lnSpc>
                <a:spcPts val="8899"/>
              </a:lnSpc>
              <a:buFont typeface="Arial"/>
              <a:buChar char="•"/>
            </a:pPr>
            <a:r>
              <a:rPr lang="en-US" sz="4449" dirty="0">
                <a:solidFill>
                  <a:srgbClr val="000000"/>
                </a:solidFill>
                <a:latin typeface="Clear Sans Thin"/>
              </a:rPr>
              <a:t>Discord</a:t>
            </a:r>
          </a:p>
          <a:p>
            <a:pPr marL="960753" lvl="1" indent="-480376">
              <a:lnSpc>
                <a:spcPts val="8899"/>
              </a:lnSpc>
              <a:buFont typeface="Arial"/>
              <a:buChar char="•"/>
            </a:pPr>
            <a:r>
              <a:rPr lang="en-US" sz="4449" dirty="0">
                <a:solidFill>
                  <a:srgbClr val="000000"/>
                </a:solidFill>
                <a:latin typeface="Clear Sans Thin"/>
              </a:rPr>
              <a:t>Trello e Kanban</a:t>
            </a:r>
          </a:p>
          <a:p>
            <a:pPr marL="960753" lvl="1" indent="-480376">
              <a:lnSpc>
                <a:spcPts val="8899"/>
              </a:lnSpc>
              <a:buFont typeface="Arial"/>
              <a:buChar char="•"/>
            </a:pPr>
            <a:r>
              <a:rPr lang="en-US" sz="4449" dirty="0">
                <a:solidFill>
                  <a:srgbClr val="000000"/>
                </a:solidFill>
                <a:latin typeface="Clear Sans Thin"/>
              </a:rPr>
              <a:t>VS code </a:t>
            </a:r>
          </a:p>
          <a:p>
            <a:pPr marL="960753" lvl="1" indent="-480376">
              <a:lnSpc>
                <a:spcPts val="8899"/>
              </a:lnSpc>
              <a:buFont typeface="Arial"/>
              <a:buChar char="•"/>
            </a:pPr>
            <a:r>
              <a:rPr lang="en-US" sz="4449" dirty="0">
                <a:solidFill>
                  <a:srgbClr val="000000"/>
                </a:solidFill>
                <a:latin typeface="Clear Sans Thin"/>
              </a:rPr>
              <a:t>Git e GitHub</a:t>
            </a:r>
          </a:p>
          <a:p>
            <a:pPr marL="960753" lvl="1" indent="-480376">
              <a:lnSpc>
                <a:spcPts val="8899"/>
              </a:lnSpc>
              <a:buFont typeface="Arial"/>
              <a:buChar char="•"/>
            </a:pPr>
            <a:r>
              <a:rPr lang="en-US" sz="4449" dirty="0" err="1">
                <a:solidFill>
                  <a:srgbClr val="000000"/>
                </a:solidFill>
                <a:latin typeface="Clear Sans Thin"/>
              </a:rPr>
              <a:t>Documentação</a:t>
            </a:r>
            <a:r>
              <a:rPr lang="en-US" sz="4449" dirty="0">
                <a:solidFill>
                  <a:srgbClr val="000000"/>
                </a:solidFill>
                <a:latin typeface="Clear Sans Thin"/>
              </a:rPr>
              <a:t> de </a:t>
            </a:r>
            <a:r>
              <a:rPr lang="en-US" sz="4449" dirty="0" err="1">
                <a:solidFill>
                  <a:srgbClr val="000000"/>
                </a:solidFill>
                <a:latin typeface="Clear Sans Thin"/>
              </a:rPr>
              <a:t>código-fonte</a:t>
            </a:r>
            <a:endParaRPr lang="en-US" sz="4449" dirty="0">
              <a:solidFill>
                <a:srgbClr val="000000"/>
              </a:solidFill>
              <a:latin typeface="Clear Sans Thin"/>
            </a:endParaRPr>
          </a:p>
          <a:p>
            <a:pPr marL="960753" lvl="1" indent="-480376">
              <a:lnSpc>
                <a:spcPts val="8899"/>
              </a:lnSpc>
              <a:buFont typeface="Arial"/>
              <a:buChar char="•"/>
            </a:pPr>
            <a:r>
              <a:rPr lang="en-US" sz="4449" dirty="0">
                <a:solidFill>
                  <a:srgbClr val="000000"/>
                </a:solidFill>
                <a:latin typeface="Clear Sans Thin"/>
              </a:rPr>
              <a:t>Canva</a:t>
            </a:r>
          </a:p>
          <a:p>
            <a:pPr marL="960753" lvl="1" indent="-480376">
              <a:lnSpc>
                <a:spcPts val="8899"/>
              </a:lnSpc>
              <a:buFont typeface="Arial"/>
              <a:buChar char="•"/>
            </a:pPr>
            <a:r>
              <a:rPr lang="en-US" sz="4449" dirty="0">
                <a:solidFill>
                  <a:srgbClr val="000000"/>
                </a:solidFill>
                <a:latin typeface="Clear Sans Thin"/>
              </a:rPr>
              <a:t>Diagrams.net</a:t>
            </a:r>
          </a:p>
          <a:p>
            <a:pPr>
              <a:lnSpc>
                <a:spcPts val="8899"/>
              </a:lnSpc>
            </a:pPr>
            <a:endParaRPr lang="en-US" sz="4449" dirty="0">
              <a:solidFill>
                <a:srgbClr val="000000"/>
              </a:solidFill>
              <a:latin typeface="Clear Sans Thin"/>
              <a:hlinkClick r:id="rId4" tooltip="https://app.diagrams.net/"/>
            </a:endParaRPr>
          </a:p>
        </p:txBody>
      </p:sp>
      <p:sp>
        <p:nvSpPr>
          <p:cNvPr id="5" name="AutoShape 5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0453" y="4126458"/>
            <a:ext cx="7947095" cy="4473806"/>
            <a:chOff x="0" y="0"/>
            <a:chExt cx="10596126" cy="596507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4677" b="4677"/>
            <a:stretch>
              <a:fillRect/>
            </a:stretch>
          </p:blipFill>
          <p:spPr>
            <a:xfrm>
              <a:off x="0" y="0"/>
              <a:ext cx="10596126" cy="5965075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>
            <a:off x="5797761" y="9258300"/>
            <a:ext cx="1249023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028700" y="1608812"/>
            <a:ext cx="16230600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spc="464">
                <a:solidFill>
                  <a:srgbClr val="000000"/>
                </a:solidFill>
                <a:latin typeface="Anonymous Pro Bold"/>
              </a:rPr>
              <a:t>A SOLUÇÃO EM FUNCIONAMENTO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003996"/>
            <a:ext cx="16230600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Clear Sans Thin"/>
              </a:rPr>
              <a:t>PROGRAMA DESENVOLVIDO PARA A ACADEMIA VAMO AI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95DB8C2F-8635-1DB8-3502-E4C9FB9E2E78}"/>
              </a:ext>
            </a:extLst>
          </p:cNvPr>
          <p:cNvSpPr/>
          <p:nvPr/>
        </p:nvSpPr>
        <p:spPr>
          <a:xfrm>
            <a:off x="0" y="9258300"/>
            <a:ext cx="1249023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2425101"/>
            <a:ext cx="7259166" cy="6546460"/>
            <a:chOff x="0" y="0"/>
            <a:chExt cx="9678889" cy="872861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14484" r="14484"/>
            <a:stretch>
              <a:fillRect/>
            </a:stretch>
          </p:blipFill>
          <p:spPr>
            <a:xfrm>
              <a:off x="0" y="0"/>
              <a:ext cx="9678889" cy="8728613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1991990" y="2425101"/>
            <a:ext cx="6386353" cy="6546460"/>
            <a:chOff x="0" y="0"/>
            <a:chExt cx="5907123" cy="605521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907123" cy="6055216"/>
            </a:xfrm>
            <a:custGeom>
              <a:avLst/>
              <a:gdLst/>
              <a:ahLst/>
              <a:cxnLst/>
              <a:rect l="l" t="t" r="r" b="b"/>
              <a:pathLst>
                <a:path w="5907123" h="6055216">
                  <a:moveTo>
                    <a:pt x="5782663" y="6055216"/>
                  </a:moveTo>
                  <a:lnTo>
                    <a:pt x="124460" y="6055216"/>
                  </a:lnTo>
                  <a:cubicBezTo>
                    <a:pt x="55880" y="6055216"/>
                    <a:pt x="0" y="5999335"/>
                    <a:pt x="0" y="59307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663" y="0"/>
                  </a:lnTo>
                  <a:cubicBezTo>
                    <a:pt x="5851243" y="0"/>
                    <a:pt x="5907123" y="55880"/>
                    <a:pt x="5907123" y="124460"/>
                  </a:cubicBezTo>
                  <a:lnTo>
                    <a:pt x="5907123" y="5930756"/>
                  </a:lnTo>
                  <a:cubicBezTo>
                    <a:pt x="5907123" y="5999336"/>
                    <a:pt x="5851243" y="6055216"/>
                    <a:pt x="5782663" y="6055216"/>
                  </a:cubicBezTo>
                  <a:close/>
                </a:path>
              </a:pathLst>
            </a:custGeom>
            <a:solidFill>
              <a:srgbClr val="D0CCC9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798952" y="2700139"/>
            <a:ext cx="831315" cy="574309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5797761" y="9777412"/>
            <a:ext cx="1249023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-1640968" y="-1588598"/>
            <a:ext cx="4114800" cy="41148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580988" y="3880162"/>
            <a:ext cx="5208355" cy="3868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98"/>
              </a:lnSpc>
              <a:spcBef>
                <a:spcPct val="0"/>
              </a:spcBef>
            </a:pPr>
            <a:r>
              <a:rPr lang="en-US" sz="3089" spc="179" dirty="0">
                <a:solidFill>
                  <a:srgbClr val="000000"/>
                </a:solidFill>
                <a:latin typeface="Anonymous Pro Bold"/>
              </a:rPr>
              <a:t>SE VOCÊ DESENVOLVE SUAS HABILIDADES SOCIAIS,SEU TRABALHO EM EQUIPE MELHORA. VOCÊ ESTÁ CIENTE DOS OUTROS E DE SUAS NECESSIDADES EM UMA CONVERSA OU RESOLUÇÃO DE CONFLITO.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80989" y="8068907"/>
            <a:ext cx="4558115" cy="554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Clear Sans Thin"/>
              </a:rPr>
              <a:t>Isabel Meirelles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802481"/>
            <a:ext cx="16230600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spc="464">
                <a:solidFill>
                  <a:srgbClr val="000000"/>
                </a:solidFill>
                <a:latin typeface="Anonymous Pro Bold"/>
              </a:rPr>
              <a:t>CONSIDERAÇÕES FINAIS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155</Words>
  <Application>Microsoft Office PowerPoint</Application>
  <PresentationFormat>Personalizar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Clear Sans Thin Bold</vt:lpstr>
      <vt:lpstr>Anonymous Pro Bold</vt:lpstr>
      <vt:lpstr>Clear Sans Thin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Slides Corporativo Preto e Branco</dc:title>
  <cp:lastModifiedBy>Denyson Brito</cp:lastModifiedBy>
  <cp:revision>9</cp:revision>
  <dcterms:created xsi:type="dcterms:W3CDTF">2006-08-16T00:00:00Z</dcterms:created>
  <dcterms:modified xsi:type="dcterms:W3CDTF">2023-05-05T11:51:00Z</dcterms:modified>
  <dc:identifier>DAFh5giWhcY</dc:identifier>
</cp:coreProperties>
</file>