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Decalotype" charset="1" panose="00000500000000000000"/>
      <p:regular r:id="rId14"/>
    </p:embeddedFont>
    <p:embeddedFont>
      <p:font typeface="Decalotype Bold" charset="1" panose="00000800000000000000"/>
      <p:regular r:id="rId15"/>
    </p:embeddedFont>
    <p:embeddedFont>
      <p:font typeface="Decalotype Italics" charset="1" panose="00000500000000000000"/>
      <p:regular r:id="rId16"/>
    </p:embeddedFont>
    <p:embeddedFont>
      <p:font typeface="Decalotype Bold Italics" charset="1" panose="00000800000000000000"/>
      <p:regular r:id="rId17"/>
    </p:embeddedFont>
    <p:embeddedFont>
      <p:font typeface="Decalotype Light" charset="1" panose="00000400000000000000"/>
      <p:regular r:id="rId18"/>
    </p:embeddedFont>
    <p:embeddedFont>
      <p:font typeface="Decalotype Light Italics" charset="1" panose="00000400000000000000"/>
      <p:regular r:id="rId19"/>
    </p:embeddedFont>
    <p:embeddedFont>
      <p:font typeface="Decalotype Medium" charset="1" panose="00000600000000000000"/>
      <p:regular r:id="rId20"/>
    </p:embeddedFont>
    <p:embeddedFont>
      <p:font typeface="Decalotype Medium Italics" charset="1" panose="00000600000000000000"/>
      <p:regular r:id="rId21"/>
    </p:embeddedFont>
    <p:embeddedFont>
      <p:font typeface="Decalotype Semi-Bold" charset="1" panose="00000700000000000000"/>
      <p:regular r:id="rId22"/>
    </p:embeddedFont>
    <p:embeddedFont>
      <p:font typeface="Decalotype Semi-Bold Italics" charset="1" panose="00000700000000000000"/>
      <p:regular r:id="rId23"/>
    </p:embeddedFont>
    <p:embeddedFont>
      <p:font typeface="Decalotype Ultra-Bold" charset="1" panose="00000900000000000000"/>
      <p:regular r:id="rId24"/>
    </p:embeddedFont>
    <p:embeddedFont>
      <p:font typeface="Decalotype Ultra-Bold Italics" charset="1" panose="00000900000000000000"/>
      <p:regular r:id="rId25"/>
    </p:embeddedFont>
    <p:embeddedFont>
      <p:font typeface="Decalotype Heavy" charset="1" panose="00000A00000000000000"/>
      <p:regular r:id="rId26"/>
    </p:embeddedFont>
    <p:embeddedFont>
      <p:font typeface="Decalotyp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jpeg" Type="http://schemas.openxmlformats.org/officeDocument/2006/relationships/image"/><Relationship Id="rId12" Target="../media/image13.jpeg" Type="http://schemas.openxmlformats.org/officeDocument/2006/relationships/image"/><Relationship Id="rId13" Target="../media/image14.jpeg" Type="http://schemas.openxmlformats.org/officeDocument/2006/relationships/image"/><Relationship Id="rId14" Target="../media/image15.jpeg" Type="http://schemas.openxmlformats.org/officeDocument/2006/relationships/image"/><Relationship Id="rId15" Target="../media/image16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5640" y="418726"/>
            <a:ext cx="14193588" cy="117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26"/>
              </a:lnSpc>
            </a:pPr>
            <a:r>
              <a:rPr lang="en-US" sz="7401">
                <a:solidFill>
                  <a:srgbClr val="FFD93B"/>
                </a:solidFill>
                <a:latin typeface="Decalotype Semi-Bold"/>
              </a:rPr>
              <a:t>Squad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700" y="1581524"/>
            <a:ext cx="14193588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Decalotype Light"/>
              </a:rPr>
              <a:t>Projeto em Grupo - M3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828" y="4295516"/>
            <a:ext cx="16762344" cy="23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522"/>
              </a:lnSpc>
            </a:pPr>
            <a:r>
              <a:rPr lang="en-US" sz="14700">
                <a:solidFill>
                  <a:srgbClr val="FFD93B"/>
                </a:solidFill>
                <a:latin typeface="Decalotype Semi-Bold"/>
              </a:rPr>
              <a:t>Banco de Dados Resilia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77170" y="-1779976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1" y="0"/>
                </a:lnTo>
                <a:lnTo>
                  <a:pt x="10190791" y="12738488"/>
                </a:lnTo>
                <a:lnTo>
                  <a:pt x="0" y="1273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390650" y="5246001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5" id="5"/>
          <p:cNvSpPr/>
          <p:nvPr/>
        </p:nvSpPr>
        <p:spPr>
          <a:xfrm rot="0">
            <a:off x="1390650" y="6293751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390650" y="1200150"/>
            <a:ext cx="1252524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Semi-Bold"/>
              </a:rPr>
              <a:t>Desafios e aprendizados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6328" y="3908231"/>
            <a:ext cx="8356025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Decalotype Semi-Bold"/>
              </a:rPr>
              <a:t>DESAFIOS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848662" y="5143500"/>
            <a:ext cx="6868694" cy="3643163"/>
            <a:chOff x="0" y="0"/>
            <a:chExt cx="9158259" cy="485755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9158259" cy="608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5"/>
                </a:lnSpc>
                <a:spcBef>
                  <a:spcPct val="0"/>
                </a:spcBef>
              </a:pPr>
              <a:r>
                <a:rPr lang="en-US" sz="2996">
                  <a:solidFill>
                    <a:srgbClr val="FFFFFF"/>
                  </a:solidFill>
                  <a:latin typeface="Decalotype"/>
                </a:rPr>
                <a:t>GESTÃO DO TEMPO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783465"/>
              <a:ext cx="9158259" cy="608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5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395303"/>
              <a:ext cx="9158259" cy="608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5"/>
                </a:lnSpc>
                <a:spcBef>
                  <a:spcPct val="0"/>
                </a:spcBef>
              </a:pPr>
              <a:r>
                <a:rPr lang="en-US" sz="2996">
                  <a:solidFill>
                    <a:srgbClr val="FFFFFF"/>
                  </a:solidFill>
                  <a:latin typeface="Decalotype Light"/>
                </a:rPr>
                <a:t>ASSUMIR MAIS TAREFAS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248692"/>
              <a:ext cx="9158259" cy="608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8903275" y="5187360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14" id="14"/>
          <p:cNvSpPr/>
          <p:nvPr/>
        </p:nvSpPr>
        <p:spPr>
          <a:xfrm rot="0">
            <a:off x="8903275" y="7315718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15" id="15"/>
          <p:cNvSpPr/>
          <p:nvPr/>
        </p:nvSpPr>
        <p:spPr>
          <a:xfrm rot="0">
            <a:off x="8903275" y="6235110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16" id="16"/>
          <p:cNvSpPr/>
          <p:nvPr/>
        </p:nvSpPr>
        <p:spPr>
          <a:xfrm rot="0">
            <a:off x="8903275" y="8396806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TextBox 17" id="17"/>
          <p:cNvSpPr txBox="true"/>
          <p:nvPr/>
        </p:nvSpPr>
        <p:spPr>
          <a:xfrm rot="0">
            <a:off x="8878953" y="3849590"/>
            <a:ext cx="8356025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Decalotype Semi-Bold"/>
              </a:rPr>
              <a:t>APRENDIZADOS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472202" y="5143500"/>
            <a:ext cx="6877050" cy="3647596"/>
            <a:chOff x="0" y="0"/>
            <a:chExt cx="9169400" cy="486346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916940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Decalotype"/>
                </a:rPr>
                <a:t>UNIÃO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777326"/>
              <a:ext cx="916940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Decalotype Light"/>
                </a:rPr>
                <a:t>DISTRIBUIR TAREFAS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387475"/>
              <a:ext cx="916940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Decalotype Light"/>
                </a:rPr>
                <a:t>COMPROMISSO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4244336"/>
              <a:ext cx="916940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Decalotype Light"/>
                </a:rPr>
                <a:t>CONFIAR NOS COLEGAS DE SQUAD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04096">
            <a:off x="7702687" y="-158912"/>
            <a:ext cx="13092980" cy="10364742"/>
          </a:xfrm>
          <a:custGeom>
            <a:avLst/>
            <a:gdLst/>
            <a:ahLst/>
            <a:cxnLst/>
            <a:rect r="r" b="b" t="t" l="l"/>
            <a:pathLst>
              <a:path h="10364742" w="13092980">
                <a:moveTo>
                  <a:pt x="0" y="0"/>
                </a:moveTo>
                <a:lnTo>
                  <a:pt x="13092981" y="0"/>
                </a:lnTo>
                <a:lnTo>
                  <a:pt x="13092981" y="10364742"/>
                </a:lnTo>
                <a:lnTo>
                  <a:pt x="0" y="1036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40461" y="2358098"/>
            <a:ext cx="16070611" cy="16070611"/>
          </a:xfrm>
          <a:custGeom>
            <a:avLst/>
            <a:gdLst/>
            <a:ahLst/>
            <a:cxnLst/>
            <a:rect r="r" b="b" t="t" l="l"/>
            <a:pathLst>
              <a:path h="16070611" w="16070611">
                <a:moveTo>
                  <a:pt x="0" y="0"/>
                </a:moveTo>
                <a:lnTo>
                  <a:pt x="16070611" y="0"/>
                </a:lnTo>
                <a:lnTo>
                  <a:pt x="16070611" y="16070611"/>
                </a:lnTo>
                <a:lnTo>
                  <a:pt x="0" y="16070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6673" y="393432"/>
            <a:ext cx="9599685" cy="4019451"/>
            <a:chOff x="0" y="0"/>
            <a:chExt cx="12799580" cy="535926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799580" cy="2028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999"/>
                </a:lnSpc>
                <a:spcBef>
                  <a:spcPct val="0"/>
                </a:spcBef>
              </a:pPr>
              <a:r>
                <a:rPr lang="en-US" sz="9999">
                  <a:solidFill>
                    <a:srgbClr val="000000"/>
                  </a:solidFill>
                  <a:latin typeface="Decalotype Semi-Bold"/>
                </a:rPr>
                <a:t>Contatos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549394"/>
              <a:ext cx="12799580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</a:p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658628" y="78439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7" y="0"/>
                </a:lnTo>
                <a:lnTo>
                  <a:pt x="7801877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11028" y="79963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7" y="0"/>
                </a:lnTo>
                <a:lnTo>
                  <a:pt x="7801877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8406523"/>
            <a:ext cx="2088505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D93B"/>
                </a:solidFill>
                <a:latin typeface="Decalotype Medium"/>
              </a:rPr>
              <a:t>Denyson Brito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55948" y="383907"/>
            <a:ext cx="218851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D93B"/>
                </a:solidFill>
                <a:latin typeface="Decalotype Medium"/>
              </a:rPr>
              <a:t>Gustavo Daher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33553" y="4357994"/>
            <a:ext cx="246132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D93B"/>
                </a:solidFill>
                <a:latin typeface="Decalotype Medium"/>
              </a:rPr>
              <a:t>Jaqueline Cunha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86640" y="2348573"/>
            <a:ext cx="255225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D93B"/>
                </a:solidFill>
                <a:latin typeface="Decalotype Medium"/>
              </a:rPr>
              <a:t>Marcos Retondar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5393" y="6372285"/>
            <a:ext cx="2294037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D93B"/>
                </a:solidFill>
                <a:latin typeface="Decalotype Medium"/>
              </a:rPr>
              <a:t>Thiago Chechia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38364" y="3417281"/>
            <a:ext cx="905827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659">
                <a:solidFill>
                  <a:srgbClr val="000000"/>
                </a:solidFill>
                <a:latin typeface="Decalotype Medium"/>
              </a:rPr>
              <a:t>Caso tenha alguma dúvida ou sugestões de melhorias, nosso </a:t>
            </a:r>
            <a:r>
              <a:rPr lang="en-US" sz="2659">
                <a:solidFill>
                  <a:srgbClr val="000000"/>
                </a:solidFill>
                <a:latin typeface="Decalotype Medium"/>
              </a:rPr>
              <a:t>repositório do projeto se encontra no Github:</a:t>
            </a:r>
          </a:p>
          <a:p>
            <a:pPr algn="ctr">
              <a:lnSpc>
                <a:spcPts val="3191"/>
              </a:lnSpc>
            </a:pPr>
          </a:p>
          <a:p>
            <a:pPr algn="ctr">
              <a:lnSpc>
                <a:spcPts val="3191"/>
              </a:lnSpc>
            </a:pPr>
          </a:p>
          <a:p>
            <a:pPr algn="ctr">
              <a:lnSpc>
                <a:spcPts val="2711"/>
              </a:lnSpc>
            </a:pPr>
          </a:p>
          <a:p>
            <a:pPr algn="ctr">
              <a:lnSpc>
                <a:spcPts val="3191"/>
              </a:lnSpc>
            </a:pPr>
          </a:p>
          <a:p>
            <a:pPr algn="ctr">
              <a:lnSpc>
                <a:spcPts val="3191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379821" y="9351621"/>
            <a:ext cx="371144" cy="371144"/>
          </a:xfrm>
          <a:custGeom>
            <a:avLst/>
            <a:gdLst/>
            <a:ahLst/>
            <a:cxnLst/>
            <a:rect r="r" b="b" t="t" l="l"/>
            <a:pathLst>
              <a:path h="371144" w="371144">
                <a:moveTo>
                  <a:pt x="0" y="0"/>
                </a:moveTo>
                <a:lnTo>
                  <a:pt x="371144" y="0"/>
                </a:lnTo>
                <a:lnTo>
                  <a:pt x="371144" y="371145"/>
                </a:lnTo>
                <a:lnTo>
                  <a:pt x="0" y="371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29923" y="7397204"/>
            <a:ext cx="371144" cy="371144"/>
          </a:xfrm>
          <a:custGeom>
            <a:avLst/>
            <a:gdLst/>
            <a:ahLst/>
            <a:cxnLst/>
            <a:rect r="r" b="b" t="t" l="l"/>
            <a:pathLst>
              <a:path h="371144" w="371144">
                <a:moveTo>
                  <a:pt x="0" y="0"/>
                </a:moveTo>
                <a:lnTo>
                  <a:pt x="371145" y="0"/>
                </a:lnTo>
                <a:lnTo>
                  <a:pt x="371145" y="371144"/>
                </a:lnTo>
                <a:lnTo>
                  <a:pt x="0" y="3711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01068" y="5372491"/>
            <a:ext cx="371144" cy="371144"/>
          </a:xfrm>
          <a:custGeom>
            <a:avLst/>
            <a:gdLst/>
            <a:ahLst/>
            <a:cxnLst/>
            <a:rect r="r" b="b" t="t" l="l"/>
            <a:pathLst>
              <a:path h="371144" w="371144">
                <a:moveTo>
                  <a:pt x="0" y="0"/>
                </a:moveTo>
                <a:lnTo>
                  <a:pt x="371144" y="0"/>
                </a:lnTo>
                <a:lnTo>
                  <a:pt x="371144" y="371144"/>
                </a:lnTo>
                <a:lnTo>
                  <a:pt x="0" y="3711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55948" y="3398734"/>
            <a:ext cx="371144" cy="371144"/>
          </a:xfrm>
          <a:custGeom>
            <a:avLst/>
            <a:gdLst/>
            <a:ahLst/>
            <a:cxnLst/>
            <a:rect r="r" b="b" t="t" l="l"/>
            <a:pathLst>
              <a:path h="371144" w="371144">
                <a:moveTo>
                  <a:pt x="0" y="0"/>
                </a:moveTo>
                <a:lnTo>
                  <a:pt x="371144" y="0"/>
                </a:lnTo>
                <a:lnTo>
                  <a:pt x="371144" y="371145"/>
                </a:lnTo>
                <a:lnTo>
                  <a:pt x="0" y="371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10828" y="1424978"/>
            <a:ext cx="371144" cy="371144"/>
          </a:xfrm>
          <a:custGeom>
            <a:avLst/>
            <a:gdLst/>
            <a:ahLst/>
            <a:cxnLst/>
            <a:rect r="r" b="b" t="t" l="l"/>
            <a:pathLst>
              <a:path h="371144" w="371144">
                <a:moveTo>
                  <a:pt x="0" y="0"/>
                </a:moveTo>
                <a:lnTo>
                  <a:pt x="371144" y="0"/>
                </a:lnTo>
                <a:lnTo>
                  <a:pt x="371144" y="371145"/>
                </a:lnTo>
                <a:lnTo>
                  <a:pt x="0" y="371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80993" y="5441340"/>
            <a:ext cx="7600322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Decalotype"/>
              </a:rPr>
              <a:t>https://github.com/denysonbrito/Projeto_modulo3_Banco_de_dados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11028" y="9398916"/>
            <a:ext cx="66585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ecalotype"/>
              </a:rPr>
              <a:t>https://www.linkedin.com/in/denyson-analista-de-dados/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19920" y="1443863"/>
            <a:ext cx="66585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ecalotype"/>
              </a:rPr>
              <a:t>https://www.linkedin.com/in/gustavo-daher-/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30309" y="5441340"/>
            <a:ext cx="66585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ecalotype"/>
              </a:rPr>
              <a:t>     https://www.linkedin.com/in/jaqueline-data-analitics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86640" y="3441432"/>
            <a:ext cx="66585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ecalotype"/>
              </a:rPr>
              <a:t>     https://www.linkedin.com/in/marcos-retondar/ 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53398" y="7467660"/>
            <a:ext cx="66585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ecalotype"/>
              </a:rPr>
              <a:t>   https://www.linkedin.com/in/thiagochechia/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8175286" y="8476935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27" id="27"/>
          <p:cNvSpPr/>
          <p:nvPr/>
        </p:nvSpPr>
        <p:spPr>
          <a:xfrm rot="0">
            <a:off x="9568378" y="438795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28" id="28"/>
          <p:cNvSpPr/>
          <p:nvPr/>
        </p:nvSpPr>
        <p:spPr>
          <a:xfrm rot="0">
            <a:off x="9270811" y="2365107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29" id="29"/>
          <p:cNvSpPr/>
          <p:nvPr/>
        </p:nvSpPr>
        <p:spPr>
          <a:xfrm rot="0">
            <a:off x="8905636" y="4412883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30" id="30"/>
          <p:cNvSpPr/>
          <p:nvPr/>
        </p:nvSpPr>
        <p:spPr>
          <a:xfrm rot="0">
            <a:off x="8540461" y="6409310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31" id="31"/>
          <p:cNvSpPr/>
          <p:nvPr/>
        </p:nvSpPr>
        <p:spPr>
          <a:xfrm rot="0">
            <a:off x="456673" y="5367637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Freeform 32" id="32"/>
          <p:cNvSpPr/>
          <p:nvPr/>
        </p:nvSpPr>
        <p:spPr>
          <a:xfrm flipH="true" flipV="false" rot="-1086988">
            <a:off x="-4661737" y="3211478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9"/>
                </a:lnTo>
                <a:lnTo>
                  <a:pt x="10190791" y="12738489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205" y="-149178"/>
            <a:ext cx="18818410" cy="10585355"/>
          </a:xfrm>
          <a:custGeom>
            <a:avLst/>
            <a:gdLst/>
            <a:ahLst/>
            <a:cxnLst/>
            <a:rect r="r" b="b" t="t" l="l"/>
            <a:pathLst>
              <a:path h="10585355" w="18818410">
                <a:moveTo>
                  <a:pt x="0" y="0"/>
                </a:moveTo>
                <a:lnTo>
                  <a:pt x="18818410" y="0"/>
                </a:lnTo>
                <a:lnTo>
                  <a:pt x="18818410" y="10585356"/>
                </a:lnTo>
                <a:lnTo>
                  <a:pt x="0" y="105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7698" y="1019175"/>
            <a:ext cx="11815191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20"/>
              </a:lnSpc>
              <a:spcBef>
                <a:spcPct val="0"/>
              </a:spcBef>
            </a:pPr>
            <a:r>
              <a:rPr lang="en-US" sz="9600">
                <a:solidFill>
                  <a:srgbClr val="FFD93B"/>
                </a:solidFill>
                <a:latin typeface="Decalotype Medium"/>
              </a:rPr>
              <a:t>Agradecimentos!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7413" y="3575826"/>
            <a:ext cx="14715762" cy="479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5"/>
              </a:lnSpc>
            </a:pPr>
            <a:r>
              <a:rPr lang="en-US" sz="4173">
                <a:solidFill>
                  <a:srgbClr val="FFFFFF"/>
                </a:solidFill>
                <a:latin typeface="Decalotype Light"/>
              </a:rPr>
              <a:t>Agradecemos a todos os colegas e facilitadores presentes na apresentação e a todos os que colaboraram com ele, e esperamos que a nossa solução, possa contribuir para a realização dos objetivos da Resilia, e assim juntos, podemos capacitar a América Latina para o século XXI, e fazer a diferença na vida de inúmeras pessoas!</a:t>
            </a:r>
            <a:r>
              <a:rPr lang="en-US" sz="4173">
                <a:solidFill>
                  <a:srgbClr val="FFFFFF"/>
                </a:solidFill>
                <a:latin typeface="Decalotype Light"/>
              </a:rPr>
              <a:t>.</a:t>
            </a:r>
          </a:p>
          <a:p>
            <a:pPr algn="ctr">
              <a:lnSpc>
                <a:spcPts val="5425"/>
              </a:lnSpc>
            </a:pPr>
          </a:p>
          <a:p>
            <a:pPr algn="ctr">
              <a:lnSpc>
                <a:spcPts val="5425"/>
              </a:lnSpc>
            </a:pPr>
            <a:r>
              <a:rPr lang="en-US" sz="4173">
                <a:solidFill>
                  <a:srgbClr val="FFFFFF"/>
                </a:solidFill>
                <a:latin typeface="Decalotype Light"/>
              </a:rPr>
              <a:t>Obrigado a todos!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-867352">
            <a:off x="-5703500" y="179369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285" y="-38871"/>
            <a:ext cx="18448571" cy="10364742"/>
          </a:xfrm>
          <a:custGeom>
            <a:avLst/>
            <a:gdLst/>
            <a:ahLst/>
            <a:cxnLst/>
            <a:rect r="r" b="b" t="t" l="l"/>
            <a:pathLst>
              <a:path h="10364742" w="18448571">
                <a:moveTo>
                  <a:pt x="0" y="0"/>
                </a:moveTo>
                <a:lnTo>
                  <a:pt x="18448570" y="0"/>
                </a:lnTo>
                <a:lnTo>
                  <a:pt x="18448570" y="10364742"/>
                </a:lnTo>
                <a:lnTo>
                  <a:pt x="0" y="1036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69172" y="4251908"/>
            <a:ext cx="12592050" cy="12592050"/>
          </a:xfrm>
          <a:custGeom>
            <a:avLst/>
            <a:gdLst/>
            <a:ahLst/>
            <a:cxnLst/>
            <a:rect r="r" b="b" t="t" l="l"/>
            <a:pathLst>
              <a:path h="12592050" w="12592050">
                <a:moveTo>
                  <a:pt x="0" y="0"/>
                </a:moveTo>
                <a:lnTo>
                  <a:pt x="12592050" y="0"/>
                </a:lnTo>
                <a:lnTo>
                  <a:pt x="12592050" y="12592050"/>
                </a:lnTo>
                <a:lnTo>
                  <a:pt x="0" y="1259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5893046" y="-1843112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57424" y="78439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6" y="0"/>
                </a:lnTo>
                <a:lnTo>
                  <a:pt x="7801876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72633" y="3196599"/>
            <a:ext cx="2769581" cy="2784771"/>
          </a:xfrm>
          <a:custGeom>
            <a:avLst/>
            <a:gdLst/>
            <a:ahLst/>
            <a:cxnLst/>
            <a:rect r="r" b="b" t="t" l="l"/>
            <a:pathLst>
              <a:path h="2784771" w="2769581">
                <a:moveTo>
                  <a:pt x="0" y="0"/>
                </a:moveTo>
                <a:lnTo>
                  <a:pt x="2769581" y="0"/>
                </a:lnTo>
                <a:lnTo>
                  <a:pt x="2769581" y="2784771"/>
                </a:lnTo>
                <a:lnTo>
                  <a:pt x="0" y="27847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71759" y="3196599"/>
            <a:ext cx="2896702" cy="2912589"/>
          </a:xfrm>
          <a:custGeom>
            <a:avLst/>
            <a:gdLst/>
            <a:ahLst/>
            <a:cxnLst/>
            <a:rect r="r" b="b" t="t" l="l"/>
            <a:pathLst>
              <a:path h="2912589" w="2896702">
                <a:moveTo>
                  <a:pt x="0" y="0"/>
                </a:moveTo>
                <a:lnTo>
                  <a:pt x="2896702" y="0"/>
                </a:lnTo>
                <a:lnTo>
                  <a:pt x="2896702" y="2912589"/>
                </a:lnTo>
                <a:lnTo>
                  <a:pt x="0" y="2912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2289" y="3196599"/>
            <a:ext cx="2702806" cy="2717630"/>
          </a:xfrm>
          <a:custGeom>
            <a:avLst/>
            <a:gdLst/>
            <a:ahLst/>
            <a:cxnLst/>
            <a:rect r="r" b="b" t="t" l="l"/>
            <a:pathLst>
              <a:path h="2717630" w="2702806">
                <a:moveTo>
                  <a:pt x="0" y="0"/>
                </a:moveTo>
                <a:lnTo>
                  <a:pt x="2702806" y="0"/>
                </a:lnTo>
                <a:lnTo>
                  <a:pt x="2702806" y="2717630"/>
                </a:lnTo>
                <a:lnTo>
                  <a:pt x="0" y="27176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45170" y="3230170"/>
            <a:ext cx="2702806" cy="2717630"/>
          </a:xfrm>
          <a:custGeom>
            <a:avLst/>
            <a:gdLst/>
            <a:ahLst/>
            <a:cxnLst/>
            <a:rect r="r" b="b" t="t" l="l"/>
            <a:pathLst>
              <a:path h="2717630" w="2702806">
                <a:moveTo>
                  <a:pt x="0" y="0"/>
                </a:moveTo>
                <a:lnTo>
                  <a:pt x="2702807" y="0"/>
                </a:lnTo>
                <a:lnTo>
                  <a:pt x="2702807" y="2717629"/>
                </a:lnTo>
                <a:lnTo>
                  <a:pt x="0" y="27176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5707" y="3196599"/>
            <a:ext cx="2896702" cy="2912589"/>
          </a:xfrm>
          <a:custGeom>
            <a:avLst/>
            <a:gdLst/>
            <a:ahLst/>
            <a:cxnLst/>
            <a:rect r="r" b="b" t="t" l="l"/>
            <a:pathLst>
              <a:path h="2912589" w="2896702">
                <a:moveTo>
                  <a:pt x="0" y="0"/>
                </a:moveTo>
                <a:lnTo>
                  <a:pt x="2896702" y="0"/>
                </a:lnTo>
                <a:lnTo>
                  <a:pt x="2896702" y="2912589"/>
                </a:lnTo>
                <a:lnTo>
                  <a:pt x="0" y="2912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334644"/>
            <a:ext cx="15007713" cy="2209079"/>
            <a:chOff x="0" y="0"/>
            <a:chExt cx="20010284" cy="294543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20010284" cy="161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599"/>
                </a:lnSpc>
                <a:spcBef>
                  <a:spcPct val="0"/>
                </a:spcBef>
              </a:pPr>
              <a:r>
                <a:rPr lang="en-US" sz="7999">
                  <a:solidFill>
                    <a:srgbClr val="FFD93B"/>
                  </a:solidFill>
                  <a:latin typeface="Decalotype Semi-Bold"/>
                </a:rPr>
                <a:t>                     Squad do projeto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108931"/>
              <a:ext cx="20010284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1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16441" y="6928605"/>
            <a:ext cx="3105652" cy="1048299"/>
            <a:chOff x="0" y="0"/>
            <a:chExt cx="4140869" cy="139773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4140869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Denyson Brito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72587"/>
              <a:ext cx="414086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Pessoa Colaboradora II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61233" y="6928605"/>
            <a:ext cx="3105652" cy="1467399"/>
            <a:chOff x="0" y="0"/>
            <a:chExt cx="4140869" cy="195653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4140869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Gustavo Daher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72587"/>
              <a:ext cx="41408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Pessoa </a:t>
              </a:r>
            </a:p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Co-Facilitadora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072633" y="6928605"/>
            <a:ext cx="3105652" cy="1467399"/>
            <a:chOff x="0" y="0"/>
            <a:chExt cx="4140869" cy="1956532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4140869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Jaqueline Cunha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72587"/>
              <a:ext cx="41408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Pessoa Gestora de gente e Engajamento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471345" y="6928605"/>
            <a:ext cx="3105652" cy="1467399"/>
            <a:chOff x="0" y="0"/>
            <a:chExt cx="4140869" cy="195653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4140869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Marcos Retondar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72587"/>
              <a:ext cx="41408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Pessoa Gestora do conhecimento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372509" y="6928605"/>
            <a:ext cx="3105652" cy="1048299"/>
            <a:chOff x="0" y="0"/>
            <a:chExt cx="4140869" cy="139773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4140869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Thiago Chechia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872587"/>
              <a:ext cx="414086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Pessoa Colaboradora I </a:t>
              </a:r>
            </a:p>
          </p:txBody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4842870" y="3366030"/>
            <a:ext cx="2507408" cy="2507398"/>
            <a:chOff x="0" y="0"/>
            <a:chExt cx="6350000" cy="634997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-245" t="-3756" r="-3510" b="0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1551549" y="3320969"/>
            <a:ext cx="2536041" cy="2536031"/>
            <a:chOff x="0" y="0"/>
            <a:chExt cx="6350000" cy="63499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9026" t="-4513" r="0" b="-4513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738453" y="3366030"/>
            <a:ext cx="2751211" cy="2751200"/>
            <a:chOff x="0" y="0"/>
            <a:chExt cx="6350000" cy="634997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3"/>
              <a:stretch>
                <a:fillRect l="0" t="-6788" r="-13577" b="-6788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4626097" y="3357988"/>
            <a:ext cx="2751211" cy="2751200"/>
            <a:chOff x="0" y="0"/>
            <a:chExt cx="6350000" cy="634997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0" t="-4887" r="-9775" b="-4887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8129379" y="3325229"/>
            <a:ext cx="2589010" cy="2589000"/>
            <a:chOff x="0" y="0"/>
            <a:chExt cx="6350000" cy="634997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5"/>
              <a:stretch>
                <a:fillRect l="-9505" t="-4753" r="0" b="-4753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285" y="-38871"/>
            <a:ext cx="18448571" cy="10364742"/>
          </a:xfrm>
          <a:custGeom>
            <a:avLst/>
            <a:gdLst/>
            <a:ahLst/>
            <a:cxnLst/>
            <a:rect r="r" b="b" t="t" l="l"/>
            <a:pathLst>
              <a:path h="10364742" w="18448571">
                <a:moveTo>
                  <a:pt x="0" y="0"/>
                </a:moveTo>
                <a:lnTo>
                  <a:pt x="18448570" y="0"/>
                </a:lnTo>
                <a:lnTo>
                  <a:pt x="18448570" y="10364742"/>
                </a:lnTo>
                <a:lnTo>
                  <a:pt x="0" y="1036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69172" y="4251908"/>
            <a:ext cx="12592050" cy="12592050"/>
          </a:xfrm>
          <a:custGeom>
            <a:avLst/>
            <a:gdLst/>
            <a:ahLst/>
            <a:cxnLst/>
            <a:rect r="r" b="b" t="t" l="l"/>
            <a:pathLst>
              <a:path h="12592050" w="12592050">
                <a:moveTo>
                  <a:pt x="0" y="0"/>
                </a:moveTo>
                <a:lnTo>
                  <a:pt x="12592050" y="0"/>
                </a:lnTo>
                <a:lnTo>
                  <a:pt x="12592050" y="12592050"/>
                </a:lnTo>
                <a:lnTo>
                  <a:pt x="0" y="1259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5174056" y="2636338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57424" y="78439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6" y="0"/>
                </a:lnTo>
                <a:lnTo>
                  <a:pt x="7801876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865675" y="2237827"/>
            <a:ext cx="4393625" cy="5811347"/>
            <a:chOff x="0" y="0"/>
            <a:chExt cx="5858166" cy="7748463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9"/>
            <a:srcRect l="33025" t="0" r="16571" b="0"/>
            <a:stretch>
              <a:fillRect/>
            </a:stretch>
          </p:blipFill>
          <p:spPr>
            <a:xfrm flipH="false" flipV="false">
              <a:off x="0" y="0"/>
              <a:ext cx="5858166" cy="7748463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165932" y="5030728"/>
            <a:ext cx="3427271" cy="3740541"/>
          </a:xfrm>
          <a:custGeom>
            <a:avLst/>
            <a:gdLst/>
            <a:ahLst/>
            <a:cxnLst/>
            <a:rect r="r" b="b" t="t" l="l"/>
            <a:pathLst>
              <a:path h="3740541" w="3427271">
                <a:moveTo>
                  <a:pt x="0" y="0"/>
                </a:moveTo>
                <a:lnTo>
                  <a:pt x="3427271" y="0"/>
                </a:lnTo>
                <a:lnTo>
                  <a:pt x="3427271" y="3740541"/>
                </a:lnTo>
                <a:lnTo>
                  <a:pt x="0" y="3740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4774" y="471487"/>
            <a:ext cx="815962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D93B"/>
                </a:solidFill>
                <a:latin typeface="Decalotype Semi-Bold"/>
              </a:rPr>
              <a:t>Proposta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5284" y="2569663"/>
            <a:ext cx="7828962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Decalotype Light"/>
              </a:rPr>
              <a:t>Nosso time foi escalado pela Resilia Educacao para modernizar o processo de armazenamento de dados e construção para melhoria no  gerenciamento da estrutura de ensino da empresa.</a:t>
            </a:r>
          </a:p>
          <a:p>
            <a:pPr>
              <a:lnSpc>
                <a:spcPts val="4339"/>
              </a:lnSpc>
            </a:p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Decalotype Light"/>
              </a:rPr>
              <a:t> </a:t>
            </a:r>
          </a:p>
          <a:p>
            <a:pPr>
              <a:lnSpc>
                <a:spcPts val="4339"/>
              </a:lnSpc>
            </a:pPr>
          </a:p>
          <a:p>
            <a:pPr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5727026"/>
            <a:ext cx="17811750" cy="14288"/>
          </a:xfrm>
          <a:prstGeom prst="line">
            <a:avLst/>
          </a:prstGeom>
          <a:ln cap="rnd" w="28575">
            <a:solidFill>
              <a:srgbClr val="84838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177623">
            <a:off x="-630672" y="-5675624"/>
            <a:ext cx="19073093" cy="10715611"/>
          </a:xfrm>
          <a:custGeom>
            <a:avLst/>
            <a:gdLst/>
            <a:ahLst/>
            <a:cxnLst/>
            <a:rect r="r" b="b" t="t" l="l"/>
            <a:pathLst>
              <a:path h="10715611" w="19073093">
                <a:moveTo>
                  <a:pt x="0" y="0"/>
                </a:moveTo>
                <a:lnTo>
                  <a:pt x="19073094" y="0"/>
                </a:lnTo>
                <a:lnTo>
                  <a:pt x="19073094" y="10715610"/>
                </a:lnTo>
                <a:lnTo>
                  <a:pt x="0" y="10715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90500" y="5750839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5" id="5"/>
          <p:cNvSpPr/>
          <p:nvPr/>
        </p:nvSpPr>
        <p:spPr>
          <a:xfrm rot="0">
            <a:off x="3999971" y="5741314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6" id="6"/>
          <p:cNvSpPr/>
          <p:nvPr/>
        </p:nvSpPr>
        <p:spPr>
          <a:xfrm rot="0">
            <a:off x="7461538" y="5712739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7" id="7"/>
          <p:cNvSpPr/>
          <p:nvPr/>
        </p:nvSpPr>
        <p:spPr>
          <a:xfrm rot="0">
            <a:off x="11148441" y="5712739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1623060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Objetivos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148441" y="6088976"/>
            <a:ext cx="3364925" cy="2685669"/>
            <a:chOff x="0" y="0"/>
            <a:chExt cx="4486566" cy="35808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4.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20547"/>
              <a:ext cx="4486566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Criar um trigger para ser disparado quando o atributo status de um estudante for atualizado e inserir um novo dado em uma tabela de log.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017933"/>
            <a:ext cx="18288000" cy="526854"/>
          </a:xfrm>
          <a:custGeom>
            <a:avLst/>
            <a:gdLst/>
            <a:ahLst/>
            <a:cxnLst/>
            <a:rect r="r" b="b" t="t" l="l"/>
            <a:pathLst>
              <a:path h="526854" w="18288000">
                <a:moveTo>
                  <a:pt x="0" y="0"/>
                </a:moveTo>
                <a:lnTo>
                  <a:pt x="18288000" y="0"/>
                </a:lnTo>
                <a:lnTo>
                  <a:pt x="18288000" y="526854"/>
                </a:lnTo>
                <a:lnTo>
                  <a:pt x="0" y="526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20897" r="0" b="-831633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2101542">
            <a:off x="10864816" y="-5986497"/>
            <a:ext cx="10899302" cy="13624128"/>
          </a:xfrm>
          <a:custGeom>
            <a:avLst/>
            <a:gdLst/>
            <a:ahLst/>
            <a:cxnLst/>
            <a:rect r="r" b="b" t="t" l="l"/>
            <a:pathLst>
              <a:path h="13624128" w="10899302">
                <a:moveTo>
                  <a:pt x="10899302" y="0"/>
                </a:moveTo>
                <a:lnTo>
                  <a:pt x="0" y="0"/>
                </a:lnTo>
                <a:lnTo>
                  <a:pt x="0" y="13624128"/>
                </a:lnTo>
                <a:lnTo>
                  <a:pt x="10899302" y="13624128"/>
                </a:lnTo>
                <a:lnTo>
                  <a:pt x="1089930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14931987" y="5712739"/>
            <a:ext cx="365175" cy="375998"/>
          </a:xfrm>
          <a:prstGeom prst="rect">
            <a:avLst/>
          </a:prstGeom>
          <a:solidFill>
            <a:srgbClr val="FFD93B"/>
          </a:solidFill>
        </p:spPr>
      </p:sp>
      <p:grpSp>
        <p:nvGrpSpPr>
          <p:cNvPr name="Group 15" id="15"/>
          <p:cNvGrpSpPr/>
          <p:nvPr/>
        </p:nvGrpSpPr>
        <p:grpSpPr>
          <a:xfrm rot="0">
            <a:off x="190500" y="6088976"/>
            <a:ext cx="3364925" cy="1847469"/>
            <a:chOff x="0" y="0"/>
            <a:chExt cx="4486566" cy="246329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1.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20547"/>
              <a:ext cx="4486566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Selecionar a quantidade total de estudantes cadastrados no banco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999971" y="6088976"/>
            <a:ext cx="3364925" cy="1847469"/>
            <a:chOff x="0" y="0"/>
            <a:chExt cx="4486566" cy="246329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2.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20547"/>
              <a:ext cx="4486566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Selecionar quais pessoas facilitadoras atuam em mais de uma turma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461538" y="6088976"/>
            <a:ext cx="3364925" cy="2266569"/>
            <a:chOff x="0" y="0"/>
            <a:chExt cx="4486566" cy="30220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3.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20547"/>
              <a:ext cx="4486566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Criar uma view que selecione a porcentagem de estudantes com status de evasão agrupados por turma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114575" y="6088976"/>
            <a:ext cx="2906112" cy="3709882"/>
            <a:chOff x="0" y="0"/>
            <a:chExt cx="3874816" cy="4946509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3874816" cy="523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076"/>
                </a:lnSpc>
                <a:spcBef>
                  <a:spcPct val="0"/>
                </a:spcBef>
              </a:pPr>
              <a:r>
                <a:rPr lang="en-US" sz="2563">
                  <a:solidFill>
                    <a:srgbClr val="000000"/>
                  </a:solidFill>
                  <a:latin typeface="Decalotype Medium"/>
                </a:rPr>
                <a:t>5.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769225"/>
              <a:ext cx="3874816" cy="4177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61"/>
                </a:lnSpc>
              </a:pPr>
              <a:r>
                <a:rPr lang="en-US" sz="2258">
                  <a:solidFill>
                    <a:srgbClr val="000000"/>
                  </a:solidFill>
                  <a:latin typeface="Decalotype Light"/>
                </a:rPr>
                <a:t>Retornar à empresa parceira, quais alunos que ainda não concluiram o ensino</a:t>
              </a:r>
              <a:r>
                <a:rPr lang="en-US" sz="2258">
                  <a:solidFill>
                    <a:srgbClr val="000000"/>
                  </a:solidFill>
                  <a:latin typeface="Decalotype Light"/>
                </a:rPr>
                <a:t> médio por turma, para realizarem um sorteio de 5 bolsas de estudos (EJA - ENSINO MÉDIO) para cada turma.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6625" y="-4652314"/>
            <a:ext cx="19406327" cy="10902827"/>
          </a:xfrm>
          <a:custGeom>
            <a:avLst/>
            <a:gdLst/>
            <a:ahLst/>
            <a:cxnLst/>
            <a:rect r="r" b="b" t="t" l="l"/>
            <a:pathLst>
              <a:path h="10902827" w="19406327">
                <a:moveTo>
                  <a:pt x="0" y="0"/>
                </a:moveTo>
                <a:lnTo>
                  <a:pt x="19406327" y="0"/>
                </a:lnTo>
                <a:lnTo>
                  <a:pt x="19406327" y="10902828"/>
                </a:lnTo>
                <a:lnTo>
                  <a:pt x="0" y="1090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70519" y="5119819"/>
            <a:ext cx="811170" cy="811170"/>
          </a:xfrm>
          <a:custGeom>
            <a:avLst/>
            <a:gdLst/>
            <a:ahLst/>
            <a:cxnLst/>
            <a:rect r="r" b="b" t="t" l="l"/>
            <a:pathLst>
              <a:path h="811170" w="811170">
                <a:moveTo>
                  <a:pt x="0" y="0"/>
                </a:moveTo>
                <a:lnTo>
                  <a:pt x="811170" y="0"/>
                </a:lnTo>
                <a:lnTo>
                  <a:pt x="811170" y="811170"/>
                </a:lnTo>
                <a:lnTo>
                  <a:pt x="0" y="811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60146"/>
            <a:ext cx="18288000" cy="526854"/>
          </a:xfrm>
          <a:custGeom>
            <a:avLst/>
            <a:gdLst/>
            <a:ahLst/>
            <a:cxnLst/>
            <a:rect r="r" b="b" t="t" l="l"/>
            <a:pathLst>
              <a:path h="526854" w="18288000">
                <a:moveTo>
                  <a:pt x="0" y="0"/>
                </a:moveTo>
                <a:lnTo>
                  <a:pt x="18288000" y="0"/>
                </a:lnTo>
                <a:lnTo>
                  <a:pt x="18288000" y="526854"/>
                </a:lnTo>
                <a:lnTo>
                  <a:pt x="0" y="526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020897" r="0" b="-83163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6323" y="1228725"/>
            <a:ext cx="1558412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19"/>
              </a:lnSpc>
              <a:spcBef>
                <a:spcPct val="0"/>
              </a:spcBef>
            </a:pPr>
            <a:r>
              <a:rPr lang="en-US" sz="8099">
                <a:solidFill>
                  <a:srgbClr val="FFD93B"/>
                </a:solidFill>
                <a:latin typeface="Decalotype Medium"/>
              </a:rPr>
              <a:t>Organização do Projeto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169811" y="6453097"/>
            <a:ext cx="3711660" cy="1897431"/>
            <a:chOff x="0" y="0"/>
            <a:chExt cx="4948880" cy="252990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948880" cy="601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52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000000"/>
                  </a:solidFill>
                  <a:latin typeface="Decalotype Medium"/>
                </a:rPr>
                <a:t>Discord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59297"/>
              <a:ext cx="4948880" cy="1670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Pelo Discord nos reunimos e testamos os códigos, assim fazendo as mudanças necssárias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62148" y="6453097"/>
            <a:ext cx="3711660" cy="1876531"/>
            <a:chOff x="0" y="0"/>
            <a:chExt cx="4948880" cy="250204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4948880" cy="601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52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000000"/>
                  </a:solidFill>
                  <a:latin typeface="Decalotype Medium"/>
                </a:rPr>
                <a:t>Wattsapp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59297"/>
              <a:ext cx="4948880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Mantemos a equipe informada</a:t>
              </a:r>
            </a:p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e trocamos idéias para o projeto utilizando o wattsapp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5061" y="6549956"/>
            <a:ext cx="3511635" cy="1461191"/>
            <a:chOff x="0" y="0"/>
            <a:chExt cx="4682180" cy="194825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468218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0"/>
                </a:lnSpc>
                <a:spcBef>
                  <a:spcPct val="0"/>
                </a:spcBef>
              </a:pPr>
              <a:r>
                <a:rPr lang="en-US" sz="3025">
                  <a:solidFill>
                    <a:srgbClr val="000000"/>
                  </a:solidFill>
                  <a:latin typeface="Decalotype Medium"/>
                </a:rPr>
                <a:t>Trello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45732"/>
              <a:ext cx="4682180" cy="1102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Definimos as funções e nos organizamos pelo Trello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214390" y="6549956"/>
            <a:ext cx="3044910" cy="2323498"/>
            <a:chOff x="0" y="0"/>
            <a:chExt cx="4059880" cy="309799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4059880" cy="601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52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000000"/>
                  </a:solidFill>
                  <a:latin typeface="Decalotype Medium"/>
                </a:rPr>
                <a:t>Github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59297"/>
              <a:ext cx="4059880" cy="2238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Criamos o Repositório no GitHub e fomos subindo o projeto conforme ele ia evoluindo até ser concluido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77474" y="6453097"/>
            <a:ext cx="2797260" cy="1897431"/>
            <a:chOff x="0" y="0"/>
            <a:chExt cx="3729680" cy="252990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3729680" cy="601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52"/>
                </a:lnSpc>
                <a:spcBef>
                  <a:spcPct val="0"/>
                </a:spcBef>
              </a:pPr>
              <a:r>
                <a:rPr lang="en-US" sz="2960">
                  <a:solidFill>
                    <a:srgbClr val="000000"/>
                  </a:solidFill>
                  <a:latin typeface="Decalotype Medium"/>
                </a:rPr>
                <a:t>PgAdmin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59297"/>
              <a:ext cx="3729680" cy="1670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Executamos e testamos o projeto proposto pelo PgAdmim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743037" y="4850684"/>
            <a:ext cx="949884" cy="1086146"/>
          </a:xfrm>
          <a:custGeom>
            <a:avLst/>
            <a:gdLst/>
            <a:ahLst/>
            <a:cxnLst/>
            <a:rect r="r" b="b" t="t" l="l"/>
            <a:pathLst>
              <a:path h="1086146" w="949884">
                <a:moveTo>
                  <a:pt x="0" y="0"/>
                </a:moveTo>
                <a:lnTo>
                  <a:pt x="949883" y="0"/>
                </a:lnTo>
                <a:lnTo>
                  <a:pt x="949883" y="1086146"/>
                </a:lnTo>
                <a:lnTo>
                  <a:pt x="0" y="1086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11820" y="5119819"/>
            <a:ext cx="864359" cy="755921"/>
          </a:xfrm>
          <a:custGeom>
            <a:avLst/>
            <a:gdLst/>
            <a:ahLst/>
            <a:cxnLst/>
            <a:rect r="r" b="b" t="t" l="l"/>
            <a:pathLst>
              <a:path h="755921" w="864359">
                <a:moveTo>
                  <a:pt x="0" y="0"/>
                </a:moveTo>
                <a:lnTo>
                  <a:pt x="864360" y="0"/>
                </a:lnTo>
                <a:lnTo>
                  <a:pt x="864360" y="755921"/>
                </a:lnTo>
                <a:lnTo>
                  <a:pt x="0" y="755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49597" y="5061943"/>
            <a:ext cx="762319" cy="871674"/>
          </a:xfrm>
          <a:custGeom>
            <a:avLst/>
            <a:gdLst/>
            <a:ahLst/>
            <a:cxnLst/>
            <a:rect r="r" b="b" t="t" l="l"/>
            <a:pathLst>
              <a:path h="871674" w="762319">
                <a:moveTo>
                  <a:pt x="0" y="0"/>
                </a:moveTo>
                <a:lnTo>
                  <a:pt x="762319" y="0"/>
                </a:lnTo>
                <a:lnTo>
                  <a:pt x="762319" y="871674"/>
                </a:lnTo>
                <a:lnTo>
                  <a:pt x="0" y="8716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515364" y="4902041"/>
            <a:ext cx="647213" cy="1034789"/>
          </a:xfrm>
          <a:custGeom>
            <a:avLst/>
            <a:gdLst/>
            <a:ahLst/>
            <a:cxnLst/>
            <a:rect r="r" b="b" t="t" l="l"/>
            <a:pathLst>
              <a:path h="1034789" w="647213">
                <a:moveTo>
                  <a:pt x="0" y="0"/>
                </a:moveTo>
                <a:lnTo>
                  <a:pt x="647214" y="0"/>
                </a:lnTo>
                <a:lnTo>
                  <a:pt x="647214" y="1034789"/>
                </a:lnTo>
                <a:lnTo>
                  <a:pt x="0" y="10347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-1188677">
            <a:off x="13827629" y="-2366172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9"/>
                </a:lnTo>
                <a:lnTo>
                  <a:pt x="10190791" y="12738489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986199">
            <a:off x="6082825" y="682561"/>
            <a:ext cx="13060309" cy="10338879"/>
          </a:xfrm>
          <a:custGeom>
            <a:avLst/>
            <a:gdLst/>
            <a:ahLst/>
            <a:cxnLst/>
            <a:rect r="r" b="b" t="t" l="l"/>
            <a:pathLst>
              <a:path h="10338879" w="13060309">
                <a:moveTo>
                  <a:pt x="0" y="0"/>
                </a:moveTo>
                <a:lnTo>
                  <a:pt x="13060309" y="0"/>
                </a:lnTo>
                <a:lnTo>
                  <a:pt x="13060309" y="10338879"/>
                </a:lnTo>
                <a:lnTo>
                  <a:pt x="0" y="1033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79053"/>
            <a:ext cx="16070611" cy="16070611"/>
          </a:xfrm>
          <a:custGeom>
            <a:avLst/>
            <a:gdLst/>
            <a:ahLst/>
            <a:cxnLst/>
            <a:rect r="r" b="b" t="t" l="l"/>
            <a:pathLst>
              <a:path h="16070611" w="16070611">
                <a:moveTo>
                  <a:pt x="0" y="0"/>
                </a:moveTo>
                <a:lnTo>
                  <a:pt x="16070611" y="0"/>
                </a:lnTo>
                <a:lnTo>
                  <a:pt x="16070611" y="16070611"/>
                </a:lnTo>
                <a:lnTo>
                  <a:pt x="0" y="16070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8628" y="78439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7" y="0"/>
                </a:lnTo>
                <a:lnTo>
                  <a:pt x="7801877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1028" y="79963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7" y="0"/>
                </a:lnTo>
                <a:lnTo>
                  <a:pt x="7801877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986199">
            <a:off x="-2069799" y="-724208"/>
            <a:ext cx="13060309" cy="10338879"/>
          </a:xfrm>
          <a:custGeom>
            <a:avLst/>
            <a:gdLst/>
            <a:ahLst/>
            <a:cxnLst/>
            <a:rect r="r" b="b" t="t" l="l"/>
            <a:pathLst>
              <a:path h="10338879" w="13060309">
                <a:moveTo>
                  <a:pt x="0" y="0"/>
                </a:moveTo>
                <a:lnTo>
                  <a:pt x="13060310" y="0"/>
                </a:lnTo>
                <a:lnTo>
                  <a:pt x="13060310" y="10338879"/>
                </a:lnTo>
                <a:lnTo>
                  <a:pt x="0" y="1033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85468" y="2142736"/>
            <a:ext cx="14317064" cy="7115564"/>
          </a:xfrm>
          <a:custGeom>
            <a:avLst/>
            <a:gdLst/>
            <a:ahLst/>
            <a:cxnLst/>
            <a:rect r="r" b="b" t="t" l="l"/>
            <a:pathLst>
              <a:path h="7115564" w="14317064">
                <a:moveTo>
                  <a:pt x="0" y="0"/>
                </a:moveTo>
                <a:lnTo>
                  <a:pt x="14317064" y="0"/>
                </a:lnTo>
                <a:lnTo>
                  <a:pt x="14317064" y="7115564"/>
                </a:lnTo>
                <a:lnTo>
                  <a:pt x="0" y="71155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3541" y="223123"/>
            <a:ext cx="9201150" cy="2206527"/>
            <a:chOff x="0" y="0"/>
            <a:chExt cx="12268200" cy="294203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2268200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  <a:spcBef>
                  <a:spcPct val="0"/>
                </a:spcBef>
              </a:pPr>
              <a:r>
                <a:rPr lang="en-US" sz="8100">
                  <a:solidFill>
                    <a:srgbClr val="FFD93B"/>
                  </a:solidFill>
                  <a:latin typeface="Decalotype Semi-Bold"/>
                </a:rPr>
                <a:t> Diagrama Conceitual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68394"/>
              <a:ext cx="12268200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6708">
            <a:off x="5014532" y="309541"/>
            <a:ext cx="13060309" cy="10338879"/>
          </a:xfrm>
          <a:custGeom>
            <a:avLst/>
            <a:gdLst/>
            <a:ahLst/>
            <a:cxnLst/>
            <a:rect r="r" b="b" t="t" l="l"/>
            <a:pathLst>
              <a:path h="10338879" w="13060309">
                <a:moveTo>
                  <a:pt x="0" y="0"/>
                </a:moveTo>
                <a:lnTo>
                  <a:pt x="13060310" y="0"/>
                </a:lnTo>
                <a:lnTo>
                  <a:pt x="13060310" y="10338879"/>
                </a:lnTo>
                <a:lnTo>
                  <a:pt x="0" y="1033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636708">
            <a:off x="9641758" y="411377"/>
            <a:ext cx="13060309" cy="10338879"/>
          </a:xfrm>
          <a:custGeom>
            <a:avLst/>
            <a:gdLst/>
            <a:ahLst/>
            <a:cxnLst/>
            <a:rect r="r" b="b" t="t" l="l"/>
            <a:pathLst>
              <a:path h="10338879" w="13060309">
                <a:moveTo>
                  <a:pt x="0" y="0"/>
                </a:moveTo>
                <a:lnTo>
                  <a:pt x="13060309" y="0"/>
                </a:lnTo>
                <a:lnTo>
                  <a:pt x="13060309" y="10338879"/>
                </a:lnTo>
                <a:lnTo>
                  <a:pt x="0" y="1033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723590" y="-8931974"/>
            <a:ext cx="16717340" cy="20896675"/>
          </a:xfrm>
          <a:custGeom>
            <a:avLst/>
            <a:gdLst/>
            <a:ahLst/>
            <a:cxnLst/>
            <a:rect r="r" b="b" t="t" l="l"/>
            <a:pathLst>
              <a:path h="20896675" w="16717340">
                <a:moveTo>
                  <a:pt x="0" y="0"/>
                </a:moveTo>
                <a:lnTo>
                  <a:pt x="16717340" y="0"/>
                </a:lnTo>
                <a:lnTo>
                  <a:pt x="16717340" y="20896676"/>
                </a:lnTo>
                <a:lnTo>
                  <a:pt x="0" y="20896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9140" y="-441572"/>
            <a:ext cx="8936115" cy="11170144"/>
          </a:xfrm>
          <a:custGeom>
            <a:avLst/>
            <a:gdLst/>
            <a:ahLst/>
            <a:cxnLst/>
            <a:rect r="r" b="b" t="t" l="l"/>
            <a:pathLst>
              <a:path h="11170144" w="8936115">
                <a:moveTo>
                  <a:pt x="0" y="0"/>
                </a:moveTo>
                <a:lnTo>
                  <a:pt x="8936116" y="0"/>
                </a:lnTo>
                <a:lnTo>
                  <a:pt x="8936116" y="11170144"/>
                </a:lnTo>
                <a:lnTo>
                  <a:pt x="0" y="111701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4520" y="1028700"/>
            <a:ext cx="10279542" cy="8878439"/>
          </a:xfrm>
          <a:custGeom>
            <a:avLst/>
            <a:gdLst/>
            <a:ahLst/>
            <a:cxnLst/>
            <a:rect r="r" b="b" t="t" l="l"/>
            <a:pathLst>
              <a:path h="8878439" w="10279542">
                <a:moveTo>
                  <a:pt x="0" y="0"/>
                </a:moveTo>
                <a:lnTo>
                  <a:pt x="10279541" y="0"/>
                </a:lnTo>
                <a:lnTo>
                  <a:pt x="10279541" y="8878439"/>
                </a:lnTo>
                <a:lnTo>
                  <a:pt x="0" y="88784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34" r="0" b="-197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953" y="534032"/>
            <a:ext cx="7353071" cy="116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10"/>
              </a:lnSpc>
              <a:spcBef>
                <a:spcPct val="0"/>
              </a:spcBef>
            </a:pPr>
            <a:r>
              <a:rPr lang="en-US" sz="8100">
                <a:solidFill>
                  <a:srgbClr val="FFD93B"/>
                </a:solidFill>
                <a:latin typeface="Decalotype Medium"/>
              </a:rPr>
              <a:t>Diagrama Lógico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41204" y="4157133"/>
            <a:ext cx="13805592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74"/>
              </a:lnSpc>
            </a:pPr>
            <a:r>
              <a:rPr lang="en-US" sz="10374">
                <a:solidFill>
                  <a:srgbClr val="FFD93B"/>
                </a:solidFill>
                <a:latin typeface="Decalotype Medium"/>
              </a:rPr>
              <a:t>Demonstração do Projeto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0254">
            <a:off x="15438198" y="123368"/>
            <a:ext cx="8085692" cy="11166940"/>
          </a:xfrm>
          <a:custGeom>
            <a:avLst/>
            <a:gdLst/>
            <a:ahLst/>
            <a:cxnLst/>
            <a:rect r="r" b="b" t="t" l="l"/>
            <a:pathLst>
              <a:path h="11166940" w="8085692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8827" y="2720921"/>
            <a:ext cx="2644942" cy="644126"/>
            <a:chOff x="0" y="0"/>
            <a:chExt cx="3526590" cy="858835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3526590" cy="858835"/>
              <a:chOff x="0" y="0"/>
              <a:chExt cx="9271000" cy="225777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6351" y="0"/>
                <a:ext cx="79047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7904728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1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  <a:moveTo>
                      <a:pt x="1952149" y="0"/>
                    </a:moveTo>
                    <a:lnTo>
                      <a:pt x="1952149" y="0"/>
                    </a:lnTo>
                    <a:cubicBezTo>
                      <a:pt x="1896012" y="0"/>
                      <a:pt x="1842173" y="22301"/>
                      <a:pt x="1802478" y="61996"/>
                    </a:cubicBezTo>
                    <a:cubicBezTo>
                      <a:pt x="1762783" y="101691"/>
                      <a:pt x="1740482" y="155529"/>
                      <a:pt x="1740482" y="211667"/>
                    </a:cubicBezTo>
                    <a:lnTo>
                      <a:pt x="1740482" y="282222"/>
                    </a:lnTo>
                    <a:cubicBezTo>
                      <a:pt x="1741003" y="398753"/>
                      <a:pt x="1835617" y="492944"/>
                      <a:pt x="1952149" y="492944"/>
                    </a:cubicBezTo>
                    <a:cubicBezTo>
                      <a:pt x="2068681" y="492944"/>
                      <a:pt x="2163295" y="398753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155529"/>
                      <a:pt x="2141515" y="101691"/>
                      <a:pt x="2101820" y="61996"/>
                    </a:cubicBezTo>
                    <a:cubicBezTo>
                      <a:pt x="2062125" y="22301"/>
                      <a:pt x="2008286" y="0"/>
                      <a:pt x="1952149" y="0"/>
                    </a:cubicBezTo>
                    <a:close/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4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4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7" y="1372839"/>
                      <a:pt x="2569607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close/>
                    <a:moveTo>
                      <a:pt x="3285649" y="0"/>
                    </a:moveTo>
                    <a:lnTo>
                      <a:pt x="3285649" y="0"/>
                    </a:lnTo>
                    <a:cubicBezTo>
                      <a:pt x="3229512" y="0"/>
                      <a:pt x="3175673" y="22301"/>
                      <a:pt x="3135978" y="61996"/>
                    </a:cubicBezTo>
                    <a:cubicBezTo>
                      <a:pt x="3096283" y="101691"/>
                      <a:pt x="3073982" y="155529"/>
                      <a:pt x="3073982" y="211667"/>
                    </a:cubicBezTo>
                    <a:lnTo>
                      <a:pt x="3073982" y="282222"/>
                    </a:lnTo>
                    <a:cubicBezTo>
                      <a:pt x="3074503" y="398753"/>
                      <a:pt x="3169117" y="492944"/>
                      <a:pt x="3285649" y="492944"/>
                    </a:cubicBezTo>
                    <a:cubicBezTo>
                      <a:pt x="3402181" y="492944"/>
                      <a:pt x="3496794" y="398753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close/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4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8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2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300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close/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8004" y="398753"/>
                      <a:pt x="4502617" y="492944"/>
                      <a:pt x="4619149" y="492944"/>
                    </a:cubicBezTo>
                    <a:cubicBezTo>
                      <a:pt x="4735681" y="492944"/>
                      <a:pt x="4830294" y="398753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close/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6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8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2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800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6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close/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1504" y="398753"/>
                      <a:pt x="5836117" y="492944"/>
                      <a:pt x="5952649" y="492944"/>
                    </a:cubicBezTo>
                    <a:cubicBezTo>
                      <a:pt x="6069181" y="492944"/>
                      <a:pt x="6163794" y="398753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close/>
                    <a:moveTo>
                      <a:pt x="5733433" y="969998"/>
                    </a:moveTo>
                    <a:cubicBezTo>
                      <a:pt x="5734632" y="961884"/>
                      <a:pt x="5723202" y="958709"/>
                      <a:pt x="5720027" y="966258"/>
                    </a:cubicBez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6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85341" y="966258"/>
                    </a:lnTo>
                    <a:cubicBezTo>
                      <a:pt x="6182096" y="958709"/>
                      <a:pt x="6170736" y="961884"/>
                      <a:pt x="6171865" y="969998"/>
                    </a:cubicBezTo>
                    <a:lnTo>
                      <a:pt x="6234871" y="1411111"/>
                    </a:lnTo>
                    <a:lnTo>
                      <a:pt x="6302252" y="2219607"/>
                    </a:lnTo>
                    <a:cubicBezTo>
                      <a:pt x="6303060" y="2229429"/>
                      <a:pt x="6299722" y="2239141"/>
                      <a:pt x="6293048" y="2246392"/>
                    </a:cubicBezTo>
                    <a:cubicBezTo>
                      <a:pt x="6286374" y="2253643"/>
                      <a:pt x="6276970" y="2257771"/>
                      <a:pt x="6267115" y="2257778"/>
                    </a:cubicBezTo>
                    <a:lnTo>
                      <a:pt x="6213281" y="2257778"/>
                    </a:lnTo>
                    <a:cubicBezTo>
                      <a:pt x="6144300" y="2257786"/>
                      <a:pt x="6085423" y="2207921"/>
                      <a:pt x="6074075" y="2139879"/>
                    </a:cubicBezTo>
                    <a:lnTo>
                      <a:pt x="5959704" y="1452880"/>
                    </a:lnTo>
                    <a:cubicBezTo>
                      <a:pt x="5958364" y="1444978"/>
                      <a:pt x="5947075" y="1444978"/>
                      <a:pt x="5945735" y="1452880"/>
                    </a:cubicBezTo>
                    <a:lnTo>
                      <a:pt x="5831294" y="2139879"/>
                    </a:lnTo>
                    <a:cubicBezTo>
                      <a:pt x="5819942" y="2207948"/>
                      <a:pt x="5761025" y="2257821"/>
                      <a:pt x="5692017" y="2257778"/>
                    </a:cubicBezTo>
                    <a:lnTo>
                      <a:pt x="5638183" y="2257778"/>
                    </a:lnTo>
                    <a:cubicBezTo>
                      <a:pt x="5628328" y="2257771"/>
                      <a:pt x="5618924" y="2253643"/>
                      <a:pt x="5612250" y="2246392"/>
                    </a:cubicBezTo>
                    <a:cubicBezTo>
                      <a:pt x="5605576" y="2239141"/>
                      <a:pt x="5602238" y="2229429"/>
                      <a:pt x="5603046" y="2219607"/>
                    </a:cubicBezTo>
                    <a:lnTo>
                      <a:pt x="5670427" y="1411111"/>
                    </a:lnTo>
                    <a:lnTo>
                      <a:pt x="5733433" y="969998"/>
                    </a:lnTo>
                    <a:close/>
                    <a:moveTo>
                      <a:pt x="7286149" y="0"/>
                    </a:moveTo>
                    <a:cubicBezTo>
                      <a:pt x="7230011" y="0"/>
                      <a:pt x="7176173" y="22300"/>
                      <a:pt x="7136478" y="61996"/>
                    </a:cubicBezTo>
                    <a:cubicBezTo>
                      <a:pt x="7096782" y="101691"/>
                      <a:pt x="7074482" y="155529"/>
                      <a:pt x="7074482" y="211667"/>
                    </a:cubicBezTo>
                    <a:lnTo>
                      <a:pt x="7074482" y="282222"/>
                    </a:lnTo>
                    <a:cubicBezTo>
                      <a:pt x="7075003" y="398753"/>
                      <a:pt x="7169617" y="492945"/>
                      <a:pt x="7286149" y="492945"/>
                    </a:cubicBezTo>
                    <a:cubicBezTo>
                      <a:pt x="7402681" y="492945"/>
                      <a:pt x="7497295" y="398753"/>
                      <a:pt x="7497816" y="282222"/>
                    </a:cubicBezTo>
                    <a:lnTo>
                      <a:pt x="7497816" y="211667"/>
                    </a:lnTo>
                    <a:cubicBezTo>
                      <a:pt x="7497816" y="155529"/>
                      <a:pt x="7475516" y="101691"/>
                      <a:pt x="7435820" y="61996"/>
                    </a:cubicBezTo>
                    <a:cubicBezTo>
                      <a:pt x="7396125" y="22300"/>
                      <a:pt x="7342287" y="0"/>
                      <a:pt x="7286149" y="0"/>
                    </a:cubicBezTo>
                    <a:close/>
                    <a:moveTo>
                      <a:pt x="7066933" y="969998"/>
                    </a:moveTo>
                    <a:cubicBezTo>
                      <a:pt x="7068132" y="961884"/>
                      <a:pt x="7056703" y="958709"/>
                      <a:pt x="7053528" y="966258"/>
                    </a:cubicBezTo>
                    <a:lnTo>
                      <a:pt x="6899504" y="1325598"/>
                    </a:lnTo>
                    <a:cubicBezTo>
                      <a:pt x="6877248" y="1377518"/>
                      <a:pt x="6826172" y="1411161"/>
                      <a:pt x="6769682" y="1411111"/>
                    </a:cubicBezTo>
                    <a:lnTo>
                      <a:pt x="6704630" y="1411111"/>
                    </a:lnTo>
                    <a:cubicBezTo>
                      <a:pt x="6692766" y="1411122"/>
                      <a:pt x="6681691" y="1405168"/>
                      <a:pt x="6675155" y="1395265"/>
                    </a:cubicBezTo>
                    <a:cubicBezTo>
                      <a:pt x="6668620" y="1385363"/>
                      <a:pt x="6667500" y="1372839"/>
                      <a:pt x="6672175" y="1361934"/>
                    </a:cubicBezTo>
                    <a:lnTo>
                      <a:pt x="6862816" y="917222"/>
                    </a:lnTo>
                    <a:lnTo>
                      <a:pt x="6932948" y="741821"/>
                    </a:lnTo>
                    <a:cubicBezTo>
                      <a:pt x="6975818" y="634683"/>
                      <a:pt x="7079594" y="564437"/>
                      <a:pt x="7194991" y="564444"/>
                    </a:cubicBezTo>
                    <a:lnTo>
                      <a:pt x="7377307" y="564444"/>
                    </a:lnTo>
                    <a:cubicBezTo>
                      <a:pt x="7492704" y="564437"/>
                      <a:pt x="7596480" y="634683"/>
                      <a:pt x="7639350" y="741821"/>
                    </a:cubicBezTo>
                    <a:lnTo>
                      <a:pt x="7709482" y="917222"/>
                    </a:lnTo>
                    <a:lnTo>
                      <a:pt x="7900053" y="1361934"/>
                    </a:lnTo>
                    <a:cubicBezTo>
                      <a:pt x="7904728" y="1372839"/>
                      <a:pt x="7903607" y="1385363"/>
                      <a:pt x="7897072" y="1395265"/>
                    </a:cubicBezTo>
                    <a:cubicBezTo>
                      <a:pt x="7890537" y="1405168"/>
                      <a:pt x="7879462" y="1411122"/>
                      <a:pt x="7867597" y="1411111"/>
                    </a:cubicBezTo>
                    <a:lnTo>
                      <a:pt x="7802545" y="1411111"/>
                    </a:lnTo>
                    <a:cubicBezTo>
                      <a:pt x="7746107" y="1411105"/>
                      <a:pt x="7695101" y="1377471"/>
                      <a:pt x="7672864" y="1325598"/>
                    </a:cubicBezTo>
                    <a:lnTo>
                      <a:pt x="7518841" y="966258"/>
                    </a:lnTo>
                    <a:cubicBezTo>
                      <a:pt x="7515595" y="958709"/>
                      <a:pt x="7504236" y="961884"/>
                      <a:pt x="7505365" y="969998"/>
                    </a:cubicBezTo>
                    <a:lnTo>
                      <a:pt x="7568371" y="1411111"/>
                    </a:lnTo>
                    <a:lnTo>
                      <a:pt x="7635752" y="2219607"/>
                    </a:lnTo>
                    <a:cubicBezTo>
                      <a:pt x="7636560" y="2229429"/>
                      <a:pt x="7633222" y="2239141"/>
                      <a:pt x="7626548" y="2246392"/>
                    </a:cubicBezTo>
                    <a:cubicBezTo>
                      <a:pt x="7619874" y="2253643"/>
                      <a:pt x="7610470" y="2257771"/>
                      <a:pt x="7600615" y="2257778"/>
                    </a:cubicBezTo>
                    <a:lnTo>
                      <a:pt x="7546781" y="2257778"/>
                    </a:lnTo>
                    <a:cubicBezTo>
                      <a:pt x="7477799" y="2257786"/>
                      <a:pt x="7418922" y="2207921"/>
                      <a:pt x="7407575" y="2139879"/>
                    </a:cubicBezTo>
                    <a:lnTo>
                      <a:pt x="7293204" y="1452880"/>
                    </a:lnTo>
                    <a:cubicBezTo>
                      <a:pt x="7291864" y="1444978"/>
                      <a:pt x="7280575" y="1444978"/>
                      <a:pt x="7279235" y="1452880"/>
                    </a:cubicBezTo>
                    <a:lnTo>
                      <a:pt x="7164794" y="2139879"/>
                    </a:lnTo>
                    <a:cubicBezTo>
                      <a:pt x="7153442" y="2207948"/>
                      <a:pt x="7094525" y="2257821"/>
                      <a:pt x="7025517" y="2257778"/>
                    </a:cubicBezTo>
                    <a:lnTo>
                      <a:pt x="6971683" y="2257778"/>
                    </a:lnTo>
                    <a:cubicBezTo>
                      <a:pt x="6961828" y="2257771"/>
                      <a:pt x="6952424" y="2253643"/>
                      <a:pt x="6945750" y="2246392"/>
                    </a:cubicBezTo>
                    <a:cubicBezTo>
                      <a:pt x="6939076" y="2239141"/>
                      <a:pt x="6935738" y="2229429"/>
                      <a:pt x="6936546" y="2219607"/>
                    </a:cubicBezTo>
                    <a:lnTo>
                      <a:pt x="7003927" y="1411111"/>
                    </a:lnTo>
                    <a:lnTo>
                      <a:pt x="7066933" y="969998"/>
                    </a:lnTo>
                    <a:close/>
                  </a:path>
                </a:pathLst>
              </a:custGeom>
              <a:solidFill>
                <a:srgbClr val="FFD93B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8017351" y="0"/>
                <a:ext cx="123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237228">
                    <a:moveTo>
                      <a:pt x="618649" y="0"/>
                    </a:moveTo>
                    <a:cubicBezTo>
                      <a:pt x="562511" y="0"/>
                      <a:pt x="508673" y="22300"/>
                      <a:pt x="468978" y="61996"/>
                    </a:cubicBezTo>
                    <a:cubicBezTo>
                      <a:pt x="429282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5"/>
                      <a:pt x="618649" y="492945"/>
                    </a:cubicBezTo>
                    <a:cubicBezTo>
                      <a:pt x="735181" y="492945"/>
                      <a:pt x="829795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155529"/>
                      <a:pt x="808016" y="101691"/>
                      <a:pt x="768320" y="61996"/>
                    </a:cubicBezTo>
                    <a:cubicBezTo>
                      <a:pt x="728625" y="22300"/>
                      <a:pt x="674787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3" y="958709"/>
                      <a:pt x="386028" y="966258"/>
                    </a:cubicBezTo>
                    <a:lnTo>
                      <a:pt x="232004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1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5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2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299" y="2257786"/>
                      <a:pt x="751422" y="2207921"/>
                      <a:pt x="740075" y="2139879"/>
                    </a:cubicBezTo>
                    <a:lnTo>
                      <a:pt x="625704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4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6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</a:path>
                </a:pathLst>
              </a:custGeom>
              <a:solidFill>
                <a:srgbClr val="848383"/>
              </a:solidFill>
            </p:spPr>
          </p:sp>
        </p:grpSp>
      </p:grpSp>
      <p:sp>
        <p:nvSpPr>
          <p:cNvPr name="Freeform 7" id="7"/>
          <p:cNvSpPr/>
          <p:nvPr/>
        </p:nvSpPr>
        <p:spPr>
          <a:xfrm flipH="false" flipV="false" rot="0">
            <a:off x="6650808" y="2342040"/>
            <a:ext cx="1228501" cy="1023006"/>
          </a:xfrm>
          <a:custGeom>
            <a:avLst/>
            <a:gdLst/>
            <a:ahLst/>
            <a:cxnLst/>
            <a:rect r="r" b="b" t="t" l="l"/>
            <a:pathLst>
              <a:path h="1023006" w="1228501">
                <a:moveTo>
                  <a:pt x="0" y="0"/>
                </a:moveTo>
                <a:lnTo>
                  <a:pt x="1228501" y="0"/>
                </a:lnTo>
                <a:lnTo>
                  <a:pt x="1228501" y="1023007"/>
                </a:lnTo>
                <a:lnTo>
                  <a:pt x="0" y="1023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50808" y="6315253"/>
            <a:ext cx="1228501" cy="982801"/>
          </a:xfrm>
          <a:custGeom>
            <a:avLst/>
            <a:gdLst/>
            <a:ahLst/>
            <a:cxnLst/>
            <a:rect r="r" b="b" t="t" l="l"/>
            <a:pathLst>
              <a:path h="982801" w="1228501">
                <a:moveTo>
                  <a:pt x="0" y="0"/>
                </a:moveTo>
                <a:lnTo>
                  <a:pt x="1228501" y="0"/>
                </a:lnTo>
                <a:lnTo>
                  <a:pt x="1228501" y="982801"/>
                </a:lnTo>
                <a:lnTo>
                  <a:pt x="0" y="982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42790" y="6315253"/>
            <a:ext cx="995470" cy="982801"/>
          </a:xfrm>
          <a:custGeom>
            <a:avLst/>
            <a:gdLst/>
            <a:ahLst/>
            <a:cxnLst/>
            <a:rect r="r" b="b" t="t" l="l"/>
            <a:pathLst>
              <a:path h="982801" w="995470">
                <a:moveTo>
                  <a:pt x="0" y="0"/>
                </a:moveTo>
                <a:lnTo>
                  <a:pt x="995470" y="0"/>
                </a:lnTo>
                <a:lnTo>
                  <a:pt x="995470" y="982801"/>
                </a:lnTo>
                <a:lnTo>
                  <a:pt x="0" y="982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490" y="582388"/>
            <a:ext cx="12841445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19"/>
              </a:lnSpc>
              <a:spcBef>
                <a:spcPct val="0"/>
              </a:spcBef>
            </a:pPr>
            <a:r>
              <a:rPr lang="en-US" sz="8099">
                <a:solidFill>
                  <a:srgbClr val="FFD93B"/>
                </a:solidFill>
                <a:latin typeface="Decalotype Medium"/>
              </a:rPr>
              <a:t>Resultados Obtidos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36490" y="3899143"/>
            <a:ext cx="5445210" cy="1028158"/>
            <a:chOff x="0" y="0"/>
            <a:chExt cx="7260280" cy="137087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726028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Número total de alunos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45732"/>
              <a:ext cx="7260280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 Retorna a quantidade total de estudantes cadastrados no banco de alunos da instituição.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8827" y="7625896"/>
            <a:ext cx="5445210" cy="1447258"/>
            <a:chOff x="0" y="0"/>
            <a:chExt cx="7260280" cy="192967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726028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Porcentagem de evasão por turmas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45732"/>
              <a:ext cx="7260280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Fácil visualização da porcentagem de estudantes com status de evasão agrupados por turma.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50808" y="3899143"/>
            <a:ext cx="7379268" cy="1028158"/>
            <a:chOff x="0" y="0"/>
            <a:chExt cx="9839024" cy="137087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9839024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Facilitadores que atuam em mais de uma turma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45732"/>
              <a:ext cx="9839024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 Acesso rápido as pessoas facilitadoras que atuam em mais de uma turma.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50808" y="7625896"/>
            <a:ext cx="5445210" cy="1028158"/>
            <a:chOff x="0" y="0"/>
            <a:chExt cx="7260280" cy="137087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726028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Cadastro atualizado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45732"/>
              <a:ext cx="7260280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Ao inserir um novo dado no login do estudante, imediatamente seu status é atualizado. 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0" y="6011615"/>
            <a:ext cx="1559296" cy="128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9"/>
              </a:lnSpc>
            </a:pPr>
            <a:r>
              <a:rPr lang="en-US" sz="8415">
                <a:solidFill>
                  <a:srgbClr val="FFD93B"/>
                </a:solidFill>
                <a:latin typeface="Decalotype Medium"/>
              </a:rPr>
              <a:t>%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842790" y="7625896"/>
            <a:ext cx="5445210" cy="1866358"/>
            <a:chOff x="0" y="0"/>
            <a:chExt cx="7260280" cy="2488477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726028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FFD93B"/>
                  </a:solidFill>
                  <a:latin typeface="Decalotype Medium"/>
                </a:rPr>
                <a:t>Bolsa de estudos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45732"/>
              <a:ext cx="7260280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ecalotype Light"/>
                </a:rPr>
                <a:t>Retornamos à empresa parceira, quais alunos que ainda não concluiram o ensino médio por turma, para o sorteio de uma bolsa de estudos do EJA - para a conclusão do mesmo.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DAFoeSzOlhQ</dc:identifier>
  <dcterms:modified xsi:type="dcterms:W3CDTF">2011-08-01T06:04:30Z</dcterms:modified>
  <cp:revision>1</cp:revision>
  <dc:title>Cópia de Projeto em Grupo</dc:title>
</cp:coreProperties>
</file>