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Source Sans Pr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6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8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7.xml"/><Relationship Id="rId43" Type="http://schemas.openxmlformats.org/officeDocument/2006/relationships/font" Target="fonts/SourceSansPro-boldItalic.fntdata"/><Relationship Id="rId24" Type="http://schemas.openxmlformats.org/officeDocument/2006/relationships/slide" Target="slides/slide20.xml"/><Relationship Id="rId46" Type="http://schemas.openxmlformats.org/officeDocument/2006/relationships/font" Target="fonts/OpenSans-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aleway-bold.fntdata"/><Relationship Id="rId14" Type="http://schemas.openxmlformats.org/officeDocument/2006/relationships/slide" Target="slides/slide10.xml"/><Relationship Id="rId36" Type="http://schemas.openxmlformats.org/officeDocument/2006/relationships/font" Target="fonts/Raleway-regular.fntdata"/><Relationship Id="rId17" Type="http://schemas.openxmlformats.org/officeDocument/2006/relationships/slide" Target="slides/slide13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2.xml"/><Relationship Id="rId38" Type="http://schemas.openxmlformats.org/officeDocument/2006/relationships/font" Target="fonts/Raleway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Huffman (FGK) compressor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85875" y="4258375"/>
            <a:ext cx="81837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VI</a:t>
            </a:r>
            <a:r>
              <a:rPr lang="en">
                <a:solidFill>
                  <a:srgbClr val="CCCCCC"/>
                </a:solidFill>
              </a:rPr>
              <a:t>tali Denys &amp; Spo</a:t>
            </a:r>
            <a:r>
              <a:rPr b="1" lang="en">
                <a:solidFill>
                  <a:srgbClr val="EFEFEF"/>
                </a:solidFill>
              </a:rPr>
              <a:t>Z</a:t>
            </a:r>
            <a:r>
              <a:rPr lang="en">
                <a:solidFill>
                  <a:srgbClr val="CCCCCC"/>
                </a:solidFill>
              </a:rPr>
              <a:t>io Cristian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Struttura del file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524" r="425" t="2524"/>
          <a:stretch/>
        </p:blipFill>
        <p:spPr>
          <a:xfrm>
            <a:off x="480900" y="1544900"/>
            <a:ext cx="7833725" cy="16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1184800" y="1928700"/>
            <a:ext cx="850200" cy="215700"/>
          </a:xfrm>
          <a:prstGeom prst="rect">
            <a:avLst/>
          </a:prstGeom>
          <a:solidFill>
            <a:srgbClr val="FFFF00">
              <a:alpha val="24230"/>
            </a:srgbClr>
          </a:solidFill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Shape 159"/>
          <p:cNvCxnSpPr/>
          <p:nvPr/>
        </p:nvCxnSpPr>
        <p:spPr>
          <a:xfrm flipH="1">
            <a:off x="1282300" y="2144400"/>
            <a:ext cx="327600" cy="1623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60" name="Shape 160"/>
          <p:cNvSpPr txBox="1"/>
          <p:nvPr/>
        </p:nvSpPr>
        <p:spPr>
          <a:xfrm>
            <a:off x="480900" y="3768300"/>
            <a:ext cx="1606500" cy="397200"/>
          </a:xfrm>
          <a:prstGeom prst="rect">
            <a:avLst/>
          </a:prstGeom>
          <a:solidFill>
            <a:srgbClr val="FFD600">
              <a:alpha val="63460"/>
            </a:srgbClr>
          </a:solidFill>
          <a:ln cap="flat" cmpd="sng" w="9525">
            <a:solidFill>
              <a:srgbClr val="D1A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Magic Number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049025" y="1935200"/>
            <a:ext cx="250800" cy="215700"/>
          </a:xfrm>
          <a:prstGeom prst="rect">
            <a:avLst/>
          </a:prstGeom>
          <a:solidFill>
            <a:srgbClr val="3498DB">
              <a:alpha val="51150"/>
            </a:srgbClr>
          </a:solidFill>
          <a:ln cap="flat" cmpd="sng" w="9525">
            <a:solidFill>
              <a:srgbClr val="349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2173550" y="3768300"/>
            <a:ext cx="2133600" cy="397200"/>
          </a:xfrm>
          <a:prstGeom prst="rect">
            <a:avLst/>
          </a:prstGeom>
          <a:solidFill>
            <a:srgbClr val="3498DB">
              <a:alpha val="63140"/>
            </a:srgbClr>
          </a:solidFill>
          <a:ln cap="flat" cmpd="sng" w="9525">
            <a:solidFill>
              <a:srgbClr val="2978A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C (02) / NC (01)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3" name="Shape 163"/>
          <p:cNvCxnSpPr>
            <a:stCxn id="162" idx="0"/>
            <a:endCxn id="161" idx="2"/>
          </p:cNvCxnSpPr>
          <p:nvPr/>
        </p:nvCxnSpPr>
        <p:spPr>
          <a:xfrm rot="10800000">
            <a:off x="2174450" y="2151000"/>
            <a:ext cx="1065900" cy="1617300"/>
          </a:xfrm>
          <a:prstGeom prst="straightConnector1">
            <a:avLst/>
          </a:prstGeom>
          <a:noFill/>
          <a:ln cap="flat" cmpd="sng" w="9525">
            <a:solidFill>
              <a:srgbClr val="3498DB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/>
          <p:nvPr/>
        </p:nvSpPr>
        <p:spPr>
          <a:xfrm>
            <a:off x="2313850" y="1935200"/>
            <a:ext cx="2035200" cy="215700"/>
          </a:xfrm>
          <a:prstGeom prst="rect">
            <a:avLst/>
          </a:prstGeom>
          <a:solidFill>
            <a:srgbClr val="E74C3C">
              <a:alpha val="60380"/>
            </a:srgbClr>
          </a:solidFill>
          <a:ln cap="flat" cmpd="sng" w="9525">
            <a:solidFill>
              <a:srgbClr val="E74C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4393300" y="3768300"/>
            <a:ext cx="2133600" cy="397200"/>
          </a:xfrm>
          <a:prstGeom prst="rect">
            <a:avLst/>
          </a:prstGeom>
          <a:solidFill>
            <a:srgbClr val="E74C3C">
              <a:alpha val="63140"/>
            </a:srgbClr>
          </a:solidFill>
          <a:ln cap="flat" cmpd="sng" w="9525">
            <a:solidFill>
              <a:srgbClr val="9E33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Nome file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6" name="Shape 166"/>
          <p:cNvCxnSpPr>
            <a:stCxn id="165" idx="0"/>
            <a:endCxn id="164" idx="2"/>
          </p:cNvCxnSpPr>
          <p:nvPr/>
        </p:nvCxnSpPr>
        <p:spPr>
          <a:xfrm rot="10800000">
            <a:off x="3331600" y="2151000"/>
            <a:ext cx="2128500" cy="1617300"/>
          </a:xfrm>
          <a:prstGeom prst="straightConnector1">
            <a:avLst/>
          </a:prstGeom>
          <a:noFill/>
          <a:ln cap="flat" cmpd="sng" w="9525">
            <a:solidFill>
              <a:srgbClr val="E74C3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7" name="Shape 167"/>
          <p:cNvSpPr/>
          <p:nvPr/>
        </p:nvSpPr>
        <p:spPr>
          <a:xfrm>
            <a:off x="4363075" y="1935200"/>
            <a:ext cx="195000" cy="215700"/>
          </a:xfrm>
          <a:prstGeom prst="rect">
            <a:avLst/>
          </a:prstGeom>
          <a:solidFill>
            <a:srgbClr val="27AE60">
              <a:alpha val="55000"/>
            </a:srgbClr>
          </a:solidFill>
          <a:ln cap="flat" cmpd="sng" w="9525">
            <a:solidFill>
              <a:srgbClr val="27AE6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6613050" y="3768300"/>
            <a:ext cx="2133600" cy="397200"/>
          </a:xfrm>
          <a:prstGeom prst="rect">
            <a:avLst/>
          </a:prstGeom>
          <a:solidFill>
            <a:srgbClr val="27AE60">
              <a:alpha val="63140"/>
            </a:srgbClr>
          </a:solidFill>
          <a:ln cap="flat" cmpd="sng" w="9525">
            <a:solidFill>
              <a:srgbClr val="21945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Separatore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9" name="Shape 169"/>
          <p:cNvCxnSpPr>
            <a:stCxn id="168" idx="0"/>
            <a:endCxn id="167" idx="2"/>
          </p:cNvCxnSpPr>
          <p:nvPr/>
        </p:nvCxnSpPr>
        <p:spPr>
          <a:xfrm rot="10800000">
            <a:off x="4460550" y="2151000"/>
            <a:ext cx="3219300" cy="1617300"/>
          </a:xfrm>
          <a:prstGeom prst="straightConnector1">
            <a:avLst/>
          </a:prstGeom>
          <a:noFill/>
          <a:ln cap="flat" cmpd="sng" w="9525">
            <a:solidFill>
              <a:srgbClr val="27AE6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minunit.h - a minimal unit testing framework for C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1805100" y="2294625"/>
            <a:ext cx="5533800" cy="12528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// http://www.jera.com/techinfo/jtns/jtn002.html</a:t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#include 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"console.h"</a:t>
            </a:r>
            <a:endParaRPr sz="800">
              <a:solidFill>
                <a:srgbClr val="42A5F5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42A5F5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#define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mu_assert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message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do 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if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(!(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))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return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message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 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while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#define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do 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char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*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message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();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tests_run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++;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\</a:t>
            </a:r>
            <a:endParaRPr sz="800">
              <a:solidFill>
                <a:srgbClr val="C3CEE3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                           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if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message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 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error_test_fail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message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return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message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test_info_end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(); 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while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#define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mu_tag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tag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test_info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tag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extern int </a:t>
            </a:r>
            <a:r>
              <a:rPr lang="en" sz="800">
                <a:solidFill>
                  <a:srgbClr val="CFD8DC"/>
                </a:solidFill>
                <a:highlight>
                  <a:srgbClr val="263238"/>
                </a:highlight>
              </a:rPr>
              <a:t>tests_run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2FF59"/>
              </a:solidFill>
              <a:highlight>
                <a:srgbClr val="263238"/>
              </a:highlight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805100" y="3547425"/>
            <a:ext cx="5533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Versione modificata di minunit.h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nostri test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1453538" y="1841600"/>
            <a:ext cx="3024900" cy="3030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static char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all_tests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()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test_debug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test_create_huffman_tree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//mu_run_test(test_swap_ht_array);</a:t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test_huffman_coding_bookkeeper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test_huffman_coding_mississippi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test_huffman_coding_engineering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test_huffman_coding_foobar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//mu_run_test(test_huffman_coding_foobar2000);</a:t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//mu_run_test(test_huffman_coding_</a:t>
            </a:r>
            <a:r>
              <a:rPr i="1" lang="en" sz="800">
                <a:solidFill>
                  <a:srgbClr val="546E7A"/>
                </a:solidFill>
                <a:highlight>
                  <a:srgbClr val="263238"/>
                </a:highlight>
              </a:rPr>
              <a:t>loremipsum</a:t>
            </a: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test_get_level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test_get_node_level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test_simple_swap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test_swap_nodes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test_node_path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test_huffman_coding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//mu_run_test(test_utility_siblings);</a:t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test_huffman_coding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test_huffman_coding_abracadabra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test_huffman_coding_abcbaaa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4665563" y="1841600"/>
            <a:ext cx="3024900" cy="3030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test_huffman_coding_mississippi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test_huffman_coding_engineering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test_huffman_coding_aardvark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test_huffman_coding_sleeplessness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test_bin2byte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test_bin2byte2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test_byte2bin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test_filename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// File ops. Run in sequence!</a:t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test_create_file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test_write_to_file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test_read_file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mu_run_test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test_file_delete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return 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800">
              <a:solidFill>
                <a:srgbClr val="B2FF59"/>
              </a:solidFill>
              <a:highlight>
                <a:srgbClr val="263238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Esempio di test (test_byte2bin)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311700" y="1275425"/>
            <a:ext cx="5446200" cy="35742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static char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test_byte2bin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()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mu_tag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"Byte2Bin"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unsigned short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result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result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byte2bit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'</a:t>
            </a:r>
            <a:r>
              <a:rPr lang="en" sz="800">
                <a:solidFill>
                  <a:srgbClr val="505C63"/>
                </a:solidFill>
                <a:highlight>
                  <a:srgbClr val="263238"/>
                </a:highlight>
              </a:rPr>
              <a:t>\xff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'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unsigned short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expected_result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(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unsigned short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8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]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mu_assert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"FF is not 11111111"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compare_short_int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result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expected_result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8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free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result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result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byte2bit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'</a:t>
            </a:r>
            <a:r>
              <a:rPr lang="en" sz="800">
                <a:solidFill>
                  <a:srgbClr val="505C63"/>
                </a:solidFill>
                <a:highlight>
                  <a:srgbClr val="263238"/>
                </a:highlight>
              </a:rPr>
              <a:t>\xfa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'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expected_result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(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unsigned short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8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]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mu_assert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"FA is not 11111010"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compare_short_int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result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expected_result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8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free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result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result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byte2bit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'</a:t>
            </a:r>
            <a:r>
              <a:rPr lang="en" sz="800">
                <a:solidFill>
                  <a:srgbClr val="505C63"/>
                </a:solidFill>
                <a:highlight>
                  <a:srgbClr val="263238"/>
                </a:highlight>
              </a:rPr>
              <a:t>\x0a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'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expected_result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(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unsigned short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8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]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mu_assert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"0A is not 00001010"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compare_short_int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result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expected_result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8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free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result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result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byte2bit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'</a:t>
            </a:r>
            <a:r>
              <a:rPr lang="en" sz="800">
                <a:solidFill>
                  <a:srgbClr val="505C63"/>
                </a:solidFill>
                <a:highlight>
                  <a:srgbClr val="263238"/>
                </a:highlight>
              </a:rPr>
              <a:t>\x00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'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expected_result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(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unsigned short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8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]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mu_assert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"00 is not 00000000"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compare_short_int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result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expected_result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8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free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result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return 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2FF59"/>
              </a:solidFill>
              <a:highlight>
                <a:srgbClr val="263238"/>
              </a:highlight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5807400" y="1275425"/>
            <a:ext cx="3024900" cy="3271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highlight>
                  <a:srgbClr val="263238"/>
                </a:highlight>
              </a:rPr>
              <a:t>...</a:t>
            </a:r>
            <a:endParaRPr sz="800">
              <a:solidFill>
                <a:schemeClr val="lt1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➡ Testing "Huffman Coding (mississippi)"</a:t>
            </a:r>
            <a:endParaRPr sz="800">
              <a:solidFill>
                <a:srgbClr val="42A5F5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⬆️ Test completed</a:t>
            </a:r>
            <a:endParaRPr sz="800">
              <a:solidFill>
                <a:srgbClr val="B2FF59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➡ Testing "Huffman Coding (engineering)"</a:t>
            </a:r>
            <a:endParaRPr sz="800">
              <a:solidFill>
                <a:srgbClr val="42A5F5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⬆️ Test completed</a:t>
            </a:r>
            <a:endParaRPr sz="800">
              <a:solidFill>
                <a:srgbClr val="B2FF59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➡ Testing "Huffman Coding (aardvark)"</a:t>
            </a:r>
            <a:endParaRPr sz="800">
              <a:solidFill>
                <a:srgbClr val="42A5F5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⬆️ Test completed</a:t>
            </a:r>
            <a:endParaRPr sz="800">
              <a:solidFill>
                <a:srgbClr val="B2FF59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➡ Testing "Huffman Coding (sleeplessness)"</a:t>
            </a:r>
            <a:endParaRPr sz="800">
              <a:solidFill>
                <a:srgbClr val="42A5F5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⬆️ Test completed</a:t>
            </a:r>
            <a:endParaRPr sz="800">
              <a:solidFill>
                <a:srgbClr val="B2FF59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➡ Testing "Write to file"</a:t>
            </a:r>
            <a:endParaRPr sz="800">
              <a:solidFill>
                <a:srgbClr val="42A5F5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⬆️ Test completed</a:t>
            </a:r>
            <a:endParaRPr sz="800">
              <a:solidFill>
                <a:srgbClr val="B2FF59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➡ Testing "Read file"</a:t>
            </a:r>
            <a:endParaRPr sz="800">
              <a:solidFill>
                <a:srgbClr val="42A5F5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highlight>
                  <a:srgbClr val="263238"/>
                </a:highlight>
              </a:rPr>
              <a:t>File size is: 5</a:t>
            </a:r>
            <a:endParaRPr sz="800">
              <a:solidFill>
                <a:schemeClr val="lt1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⬆️ Test completed</a:t>
            </a:r>
            <a:endParaRPr sz="800">
              <a:solidFill>
                <a:srgbClr val="B2FF59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➡ Testing "Delete file"</a:t>
            </a:r>
            <a:endParaRPr sz="800">
              <a:solidFill>
                <a:srgbClr val="42A5F5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⬆️ Test completed</a:t>
            </a:r>
            <a:endParaRPr sz="800">
              <a:solidFill>
                <a:srgbClr val="B2FF59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✓ ALL TESTS PASSED</a:t>
            </a:r>
            <a:endParaRPr sz="800">
              <a:solidFill>
                <a:srgbClr val="B2FF59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highlight>
                  <a:srgbClr val="263238"/>
                </a:highlight>
              </a:rPr>
              <a:t>Tests run: 27</a:t>
            </a:r>
            <a:endParaRPr sz="800">
              <a:solidFill>
                <a:schemeClr val="lt1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2A5F5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2A5F5"/>
              </a:solidFill>
              <a:highlight>
                <a:srgbClr val="263238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dei nodi nell’ HT Array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dei byte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Decompressione (WIP)</a:t>
            </a:r>
            <a:endParaRPr/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Problemi riscontrati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Automation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077" y="1056137"/>
            <a:ext cx="2193850" cy="30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Builds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75" y="1068425"/>
            <a:ext cx="7635250" cy="394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</a:t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381125"/>
            <a:ext cx="4762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Massif - Memory Visualizer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 massif_release (make massif_release_c)</a:t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463" y="1673275"/>
            <a:ext cx="5999063" cy="31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Strutture dati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Massif - Memory Visualizer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 massif_release_d</a:t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463" y="1673275"/>
            <a:ext cx="5999063" cy="31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Massif - Memory Visualizer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 massif_release_d - after optimization</a:t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463" y="1673275"/>
            <a:ext cx="5999063" cy="31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Callgrind - Call graph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7972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 callgrind_release (make callgrind_release_c)</a:t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304" y="149163"/>
            <a:ext cx="2417971" cy="4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50" y="1586575"/>
            <a:ext cx="4428115" cy="325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Callgrind - Call graph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 callgrind_release_d</a:t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725" y="149175"/>
            <a:ext cx="3297050" cy="484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350" y="1586575"/>
            <a:ext cx="2935993" cy="32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800 kB/s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Velocità media di compressione</a:t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2763375" y="4410625"/>
            <a:ext cx="60690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FD8DC"/>
                </a:solidFill>
              </a:rPr>
              <a:t>147MB compressi in 189.42s (153875545/189.42/1024 = 793.311 kB/s)</a:t>
            </a:r>
            <a:endParaRPr sz="800">
              <a:solidFill>
                <a:srgbClr val="CFD8DC"/>
              </a:solidFill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FD8DC"/>
                </a:solidFill>
              </a:rPr>
              <a:t>Intel Core i7-6700HQ @ 8x 3.5GHz, 32GB RAM, x86_64 Linux 4.14.13-1</a:t>
            </a:r>
            <a:endParaRPr sz="800">
              <a:solidFill>
                <a:srgbClr val="CFD8D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35%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Fattore di compressione medio</a:t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2763375" y="4410625"/>
            <a:ext cx="60690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FD8DC"/>
                </a:solidFill>
              </a:rPr>
              <a:t>*Ottenuto con una media del rapporto di compressione dei file:</a:t>
            </a:r>
            <a:endParaRPr sz="800">
              <a:solidFill>
                <a:srgbClr val="CFD8D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FD8DC"/>
                </a:solidFill>
              </a:rPr>
              <a:t>immagine.tiff, fitnessgram.txt, adaptivehuffman.txt, alice.txt, bible.txt, 32k_ff</a:t>
            </a:r>
            <a:endParaRPr sz="800">
              <a:solidFill>
                <a:srgbClr val="CFD8D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 title="Rateo di compressione vs. Nome fi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50" y="613350"/>
            <a:ext cx="6334500" cy="391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 title="Decompression kB/s vs. Nome fi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800" y="756825"/>
            <a:ext cx="5870400" cy="362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 title="Compressione kB/s vs. Nome fi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725" y="632475"/>
            <a:ext cx="6272550" cy="387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Node ed Huffman Tree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914150" y="2290250"/>
            <a:ext cx="3181800" cy="12528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typedef struct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Node 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9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int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node_number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int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weight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int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element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struct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Node*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left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struct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Node*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right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struct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Node*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parent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}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4977000" y="1230012"/>
            <a:ext cx="3181800" cy="30036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typedef struct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9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root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tree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b="1" lang="en" sz="900">
                <a:solidFill>
                  <a:srgbClr val="0D0D0D"/>
                </a:solidFill>
                <a:highlight>
                  <a:srgbClr val="263238"/>
                </a:highlight>
              </a:rPr>
              <a:t>HUFFMAN_ARRAY_SIZE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]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  </a:t>
            </a:r>
            <a:r>
              <a:rPr lang="en" sz="900">
                <a:solidFill>
                  <a:srgbClr val="546E7A"/>
                </a:solidFill>
                <a:highlight>
                  <a:srgbClr val="263238"/>
                </a:highlight>
              </a:rPr>
              <a:t>// 514</a:t>
            </a:r>
            <a:endParaRPr sz="9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46E7A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nyt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char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output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int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output_length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char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partial_output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int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partial_output_length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int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elements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unsigned int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mode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unsigned char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mask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int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decoder_flags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unsigned int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decoder_bit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unsigned int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decoder_has_bit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int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decoder_byte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}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HuffmanTree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1575125" y="3543050"/>
            <a:ext cx="1554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Node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5790750" y="4233675"/>
            <a:ext cx="1554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Huffman Tree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 title="Tempo compressione and Tempo decompressio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050" y="490462"/>
            <a:ext cx="6731901" cy="41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8792" y="-545450"/>
            <a:ext cx="9481584" cy="56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Aggiornamento dei nodi</a:t>
            </a:r>
            <a:endParaRPr/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Diagramma di flusso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235000" y="726312"/>
            <a:ext cx="1349100" cy="5253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2" name="Shape 82"/>
          <p:cNvSpPr/>
          <p:nvPr/>
        </p:nvSpPr>
        <p:spPr>
          <a:xfrm>
            <a:off x="6556368" y="300725"/>
            <a:ext cx="718200" cy="26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Inizio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241002" y="848258"/>
            <a:ext cx="1349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Simbolo già presente?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" name="Shape 84"/>
          <p:cNvCxnSpPr>
            <a:stCxn id="81" idx="0"/>
            <a:endCxn id="82" idx="4"/>
          </p:cNvCxnSpPr>
          <p:nvPr/>
        </p:nvCxnSpPr>
        <p:spPr>
          <a:xfrm flipH="1" rot="10800000">
            <a:off x="6909550" y="561012"/>
            <a:ext cx="60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85" name="Shape 85"/>
          <p:cNvSpPr/>
          <p:nvPr/>
        </p:nvSpPr>
        <p:spPr>
          <a:xfrm>
            <a:off x="5028550" y="1467600"/>
            <a:ext cx="1142400" cy="47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NYT fa “nascere” un nuovo NYT ed un nodo esterno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6468115" y="1467599"/>
            <a:ext cx="882900" cy="47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Vai al simbolo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" name="Shape 87"/>
          <p:cNvCxnSpPr>
            <a:stCxn id="85" idx="0"/>
            <a:endCxn id="81" idx="1"/>
          </p:cNvCxnSpPr>
          <p:nvPr/>
        </p:nvCxnSpPr>
        <p:spPr>
          <a:xfrm rot="-5400000">
            <a:off x="5678050" y="910800"/>
            <a:ext cx="478500" cy="635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88" name="Shape 88"/>
          <p:cNvCxnSpPr>
            <a:stCxn id="81" idx="2"/>
            <a:endCxn id="86" idx="0"/>
          </p:cNvCxnSpPr>
          <p:nvPr/>
        </p:nvCxnSpPr>
        <p:spPr>
          <a:xfrm>
            <a:off x="6909550" y="1251612"/>
            <a:ext cx="0" cy="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 txBox="1"/>
          <p:nvPr/>
        </p:nvSpPr>
        <p:spPr>
          <a:xfrm>
            <a:off x="5599811" y="701389"/>
            <a:ext cx="5433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7011244" y="1149969"/>
            <a:ext cx="3396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Sì</a:t>
            </a:r>
            <a:endParaRPr sz="900"/>
          </a:p>
        </p:txBody>
      </p:sp>
      <p:sp>
        <p:nvSpPr>
          <p:cNvPr id="91" name="Shape 91"/>
          <p:cNvSpPr/>
          <p:nvPr/>
        </p:nvSpPr>
        <p:spPr>
          <a:xfrm>
            <a:off x="5028550" y="2346909"/>
            <a:ext cx="1142400" cy="47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Incrementa il peso del nodo esterno e del vecchio NYT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2" name="Shape 92"/>
          <p:cNvCxnSpPr>
            <a:stCxn id="85" idx="2"/>
            <a:endCxn id="91" idx="0"/>
          </p:cNvCxnSpPr>
          <p:nvPr/>
        </p:nvCxnSpPr>
        <p:spPr>
          <a:xfrm>
            <a:off x="5599750" y="1942800"/>
            <a:ext cx="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/>
          <p:nvPr/>
        </p:nvSpPr>
        <p:spPr>
          <a:xfrm>
            <a:off x="5028550" y="3295512"/>
            <a:ext cx="1142400" cy="47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Vai al vecchio NYT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6338258" y="2227112"/>
            <a:ext cx="1142400" cy="6903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Shape 95"/>
          <p:cNvCxnSpPr>
            <a:stCxn id="91" idx="2"/>
            <a:endCxn id="93" idx="0"/>
          </p:cNvCxnSpPr>
          <p:nvPr/>
        </p:nvCxnSpPr>
        <p:spPr>
          <a:xfrm>
            <a:off x="5599750" y="2822109"/>
            <a:ext cx="0" cy="4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x="6435923" y="2376338"/>
            <a:ext cx="959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Il nodo è nell’ultima posizione tra quelli del suo peso?</a:t>
            </a:r>
            <a:endParaRPr sz="600"/>
          </a:p>
        </p:txBody>
      </p:sp>
      <p:sp>
        <p:nvSpPr>
          <p:cNvPr id="97" name="Shape 97"/>
          <p:cNvSpPr/>
          <p:nvPr/>
        </p:nvSpPr>
        <p:spPr>
          <a:xfrm>
            <a:off x="7632476" y="2378050"/>
            <a:ext cx="1086300" cy="39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Scambia il nodo con l’ultimo dello stesso peso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6468069" y="3309152"/>
            <a:ext cx="882900" cy="47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Incrementa il peso del nodo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7353926" y="2215628"/>
            <a:ext cx="377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7480650" y="2907350"/>
            <a:ext cx="4215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Sì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1" name="Shape 101"/>
          <p:cNvCxnSpPr>
            <a:stCxn id="86" idx="2"/>
            <a:endCxn id="94" idx="0"/>
          </p:cNvCxnSpPr>
          <p:nvPr/>
        </p:nvCxnSpPr>
        <p:spPr>
          <a:xfrm>
            <a:off x="6909565" y="1942799"/>
            <a:ext cx="0" cy="2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>
            <a:stCxn id="94" idx="2"/>
            <a:endCxn id="98" idx="0"/>
          </p:cNvCxnSpPr>
          <p:nvPr/>
        </p:nvCxnSpPr>
        <p:spPr>
          <a:xfrm>
            <a:off x="6909458" y="2917412"/>
            <a:ext cx="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>
            <a:stCxn id="94" idx="3"/>
            <a:endCxn id="97" idx="1"/>
          </p:cNvCxnSpPr>
          <p:nvPr/>
        </p:nvCxnSpPr>
        <p:spPr>
          <a:xfrm>
            <a:off x="7480658" y="2572262"/>
            <a:ext cx="151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/>
          <p:nvPr/>
        </p:nvSpPr>
        <p:spPr>
          <a:xfrm>
            <a:off x="6366260" y="3960500"/>
            <a:ext cx="1086300" cy="4752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6467950" y="3999225"/>
            <a:ext cx="882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Siamo alla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root?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" name="Shape 106"/>
          <p:cNvCxnSpPr>
            <a:endCxn id="104" idx="0"/>
          </p:cNvCxnSpPr>
          <p:nvPr/>
        </p:nvCxnSpPr>
        <p:spPr>
          <a:xfrm>
            <a:off x="6908510" y="3791300"/>
            <a:ext cx="90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 flipH="1">
            <a:off x="6927819" y="2764052"/>
            <a:ext cx="1227000" cy="407100"/>
          </a:xfrm>
          <a:prstGeom prst="bentConnector3">
            <a:avLst>
              <a:gd fmla="val 4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>
            <a:stCxn id="93" idx="2"/>
            <a:endCxn id="104" idx="1"/>
          </p:cNvCxnSpPr>
          <p:nvPr/>
        </p:nvCxnSpPr>
        <p:spPr>
          <a:xfrm flipH="1" rot="-5400000">
            <a:off x="5769250" y="3601212"/>
            <a:ext cx="427500" cy="76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9" name="Shape 109"/>
          <p:cNvSpPr/>
          <p:nvPr/>
        </p:nvSpPr>
        <p:spPr>
          <a:xfrm>
            <a:off x="7653422" y="4043987"/>
            <a:ext cx="882900" cy="30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Vai al parent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0" name="Shape 110"/>
          <p:cNvCxnSpPr>
            <a:stCxn id="104" idx="3"/>
            <a:endCxn id="109" idx="1"/>
          </p:cNvCxnSpPr>
          <p:nvPr/>
        </p:nvCxnSpPr>
        <p:spPr>
          <a:xfrm flipH="1" rot="10800000">
            <a:off x="7452560" y="4195400"/>
            <a:ext cx="201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>
            <a:endCxn id="109" idx="3"/>
          </p:cNvCxnSpPr>
          <p:nvPr/>
        </p:nvCxnSpPr>
        <p:spPr>
          <a:xfrm flipH="1" rot="-5400000">
            <a:off x="6644072" y="2303237"/>
            <a:ext cx="2157300" cy="1627200"/>
          </a:xfrm>
          <a:prstGeom prst="bentConnector4">
            <a:avLst>
              <a:gd fmla="val -1" name="adj1"/>
              <a:gd fmla="val 1133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12" name="Shape 112"/>
          <p:cNvCxnSpPr>
            <a:stCxn id="104" idx="2"/>
            <a:endCxn id="113" idx="0"/>
          </p:cNvCxnSpPr>
          <p:nvPr/>
        </p:nvCxnSpPr>
        <p:spPr>
          <a:xfrm flipH="1">
            <a:off x="6909110" y="4435700"/>
            <a:ext cx="3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/>
          <p:nvPr/>
        </p:nvSpPr>
        <p:spPr>
          <a:xfrm>
            <a:off x="6549912" y="4701754"/>
            <a:ext cx="718200" cy="26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Fine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7238480" y="3938455"/>
            <a:ext cx="4215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6893082" y="4338280"/>
            <a:ext cx="2859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Sì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Implementazione dell’aggiornamento</a:t>
            </a:r>
            <a:endParaRPr sz="3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34000" y="1156950"/>
            <a:ext cx="4166700" cy="37149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HuffmanTree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add_new_element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HuffmanTree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char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c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node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root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target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find_node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c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int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length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malloc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sizeof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int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));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*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length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int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path_length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malloc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sizeof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int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));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unsigned short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path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target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!= </a:t>
            </a:r>
            <a:r>
              <a:rPr b="1" lang="en" sz="700">
                <a:solidFill>
                  <a:srgbClr val="0D0D0D"/>
                </a:solidFill>
                <a:highlight>
                  <a:srgbClr val="263238"/>
                </a:highlight>
              </a:rPr>
              <a:t>NULL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debug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42A5F5"/>
                </a:solidFill>
                <a:highlight>
                  <a:srgbClr val="263238"/>
                </a:highlight>
              </a:rPr>
              <a:t>"[add_new_element] AS"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path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node_path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target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path_length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node_positioner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target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is_compressor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))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       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huffman_append_partial_path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path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*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path_length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}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else 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path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node_path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nyt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path_length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is_compressor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)) 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     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if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elements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lang="en" sz="7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 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     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output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70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]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c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 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output_length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    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}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else 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           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huffman_append_partial_new_element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path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*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path_length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c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    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    }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elements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++;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old_nyt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670025" y="1156900"/>
            <a:ext cx="4304700" cy="37149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old_nyt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b="1" lang="en" sz="700">
                <a:solidFill>
                  <a:srgbClr val="0D0D0D"/>
                </a:solidFill>
                <a:highlight>
                  <a:srgbClr val="263238"/>
                </a:highlight>
              </a:rPr>
              <a:t>NULL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       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exit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42A5F5"/>
                </a:solidFill>
                <a:highlight>
                  <a:srgbClr val="263238"/>
                </a:highlight>
              </a:rPr>
              <a:t>51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new_nyt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createNYT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old_nyt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node_number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 </a:t>
            </a:r>
            <a:r>
              <a:rPr lang="en" sz="700">
                <a:solidFill>
                  <a:srgbClr val="42A5F5"/>
                </a:solidFill>
                <a:highlight>
                  <a:srgbClr val="263238"/>
                </a:highlight>
              </a:rPr>
              <a:t>2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new_char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createNode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old_nyt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node_number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 </a:t>
            </a:r>
            <a:r>
              <a:rPr lang="en" sz="7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7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c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b="1" lang="en" sz="700">
                <a:solidFill>
                  <a:srgbClr val="0D0D0D"/>
                </a:solidFill>
                <a:highlight>
                  <a:srgbClr val="263238"/>
                </a:highlight>
              </a:rPr>
              <a:t>NULL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b="1" lang="en" sz="700">
                <a:solidFill>
                  <a:srgbClr val="0D0D0D"/>
                </a:solidFill>
                <a:highlight>
                  <a:srgbClr val="263238"/>
                </a:highlight>
              </a:rPr>
              <a:t>NULL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old_nyt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old_nyt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weight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++;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old_nyt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left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new_nyt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old_nyt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right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new_char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old_nyt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element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-</a:t>
            </a:r>
            <a:r>
              <a:rPr lang="en" sz="7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nyt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new_nyt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new_nyt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parent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old_nyt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new_char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parent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old_nyt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tree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new_nyt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node_number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]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new_nyt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tree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new_char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node_number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]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new_char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target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old_nyt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free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path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free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path_length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free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length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while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target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!=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root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target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b="1" lang="en" sz="700">
                <a:solidFill>
                  <a:srgbClr val="0D0D0D"/>
                </a:solidFill>
                <a:highlight>
                  <a:srgbClr val="263238"/>
                </a:highlight>
              </a:rPr>
              <a:t>NULL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||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target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parent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b="1" lang="en" sz="700">
                <a:solidFill>
                  <a:srgbClr val="0D0D0D"/>
                </a:solidFill>
                <a:highlight>
                  <a:srgbClr val="263238"/>
                </a:highlight>
              </a:rPr>
              <a:t>NULL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     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return </a:t>
            </a:r>
            <a:r>
              <a:rPr b="1" lang="en" sz="700">
                <a:solidFill>
                  <a:srgbClr val="0D0D0D"/>
                </a:solidFill>
                <a:highlight>
                  <a:srgbClr val="263238"/>
                </a:highlight>
              </a:rPr>
              <a:t>NULL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target 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target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parent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700">
                <a:solidFill>
                  <a:srgbClr val="7FCAC3"/>
                </a:solidFill>
                <a:highlight>
                  <a:srgbClr val="263238"/>
                </a:highlight>
              </a:rPr>
              <a:t>node_positioner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target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lang="en" sz="700">
                <a:solidFill>
                  <a:srgbClr val="B2FF59"/>
                </a:solidFill>
                <a:highlight>
                  <a:srgbClr val="263238"/>
                </a:highlight>
              </a:rPr>
              <a:t>return </a:t>
            </a:r>
            <a:r>
              <a:rPr lang="en" sz="7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7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7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7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Positioner e Highest Numbered Node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729450" y="2060420"/>
            <a:ext cx="3717000" cy="19446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void </a:t>
            </a:r>
            <a:r>
              <a:rPr lang="en" sz="900">
                <a:solidFill>
                  <a:srgbClr val="7FCAC3"/>
                </a:solidFill>
                <a:highlight>
                  <a:srgbClr val="263238"/>
                </a:highlight>
              </a:rPr>
              <a:t>node_positioner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HuffmanTree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target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9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target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b="1" lang="en" sz="900">
                <a:solidFill>
                  <a:srgbClr val="0D0D0D"/>
                </a:solidFill>
                <a:highlight>
                  <a:srgbClr val="263238"/>
                </a:highlight>
              </a:rPr>
              <a:t>NULL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9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    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return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9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last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900">
                <a:solidFill>
                  <a:srgbClr val="7FCAC3"/>
                </a:solidFill>
                <a:highlight>
                  <a:srgbClr val="263238"/>
                </a:highlight>
              </a:rPr>
              <a:t>highest_numbered_node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target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char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buffer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900">
                <a:solidFill>
                  <a:srgbClr val="42A5F5"/>
                </a:solidFill>
                <a:highlight>
                  <a:srgbClr val="263238"/>
                </a:highlight>
              </a:rPr>
              <a:t>250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]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46E7A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last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!=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target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&amp;&amp;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last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!=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target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parent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) 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9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46E7A"/>
                </a:solidFill>
                <a:highlight>
                  <a:srgbClr val="263238"/>
                </a:highlight>
              </a:rPr>
              <a:t>       </a:t>
            </a:r>
            <a:r>
              <a:rPr lang="en" sz="900">
                <a:solidFill>
                  <a:srgbClr val="7FCAC3"/>
                </a:solidFill>
                <a:highlight>
                  <a:srgbClr val="263238"/>
                </a:highlight>
              </a:rPr>
              <a:t>swap_nodes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target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last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9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46E7A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last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!=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target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parent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||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target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parent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root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target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weight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++;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9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B9BCD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4815925" y="1656326"/>
            <a:ext cx="3882000" cy="23487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900">
                <a:solidFill>
                  <a:srgbClr val="7FCAC3"/>
                </a:solidFill>
                <a:highlight>
                  <a:srgbClr val="263238"/>
                </a:highlight>
              </a:rPr>
              <a:t>highest_numbered_node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HuffmanTree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9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int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i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highest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node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b="1" lang="en" sz="900">
                <a:solidFill>
                  <a:srgbClr val="0D0D0D"/>
                </a:solidFill>
                <a:highlight>
                  <a:srgbClr val="263238"/>
                </a:highlight>
              </a:rPr>
              <a:t>NULL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9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    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return </a:t>
            </a:r>
            <a:r>
              <a:rPr b="1" lang="en" sz="900">
                <a:solidFill>
                  <a:srgbClr val="0D0D0D"/>
                </a:solidFill>
                <a:highlight>
                  <a:srgbClr val="263238"/>
                </a:highlight>
              </a:rPr>
              <a:t>NULL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9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for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i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=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node_number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+</a:t>
            </a:r>
            <a:r>
              <a:rPr lang="en" sz="90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i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&lt;</a:t>
            </a:r>
            <a:r>
              <a:rPr b="1" lang="en" sz="900">
                <a:solidFill>
                  <a:srgbClr val="0D0D0D"/>
                </a:solidFill>
                <a:highlight>
                  <a:srgbClr val="263238"/>
                </a:highlight>
              </a:rPr>
              <a:t>HUFFMAN_ARRAY_SIZE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i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++)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9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    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tree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i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]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!= </a:t>
            </a:r>
            <a:r>
              <a:rPr b="1" lang="en" sz="900">
                <a:solidFill>
                  <a:srgbClr val="0D0D0D"/>
                </a:solidFill>
                <a:highlight>
                  <a:srgbClr val="263238"/>
                </a:highlight>
              </a:rPr>
              <a:t>NULL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9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        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tree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i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]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weight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weight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9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              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highest 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tree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i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]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           </a:t>
            </a: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9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       }</a:t>
            </a:r>
            <a:endParaRPr sz="9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   }</a:t>
            </a:r>
            <a:endParaRPr sz="9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46E7A"/>
                </a:solidFill>
                <a:highlight>
                  <a:srgbClr val="263238"/>
                </a:highlight>
              </a:rPr>
              <a:t>   </a:t>
            </a:r>
            <a:r>
              <a:rPr lang="en" sz="900">
                <a:solidFill>
                  <a:srgbClr val="B2FF59"/>
                </a:solidFill>
                <a:highlight>
                  <a:srgbClr val="263238"/>
                </a:highlight>
              </a:rPr>
              <a:t>return </a:t>
            </a:r>
            <a:r>
              <a:rPr lang="en" sz="900">
                <a:solidFill>
                  <a:srgbClr val="C3CEE3"/>
                </a:solidFill>
                <a:highlight>
                  <a:srgbClr val="263238"/>
                </a:highlight>
              </a:rPr>
              <a:t>highest</a:t>
            </a:r>
            <a:r>
              <a:rPr lang="en" sz="9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9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9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B9BCD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810800" y="4005020"/>
            <a:ext cx="1554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Node Positioner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5387400" y="4005026"/>
            <a:ext cx="2739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Highest Numbered Node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 nodes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729450" y="1324200"/>
            <a:ext cx="3494100" cy="34989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void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swap_nodes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HuffmanTree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NULL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||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node2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NULL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       </a:t>
            </a: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// Null Pointer Exception</a:t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 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return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NULL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||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b="1" lang="en" sz="800">
                <a:solidFill>
                  <a:srgbClr val="0D0D0D"/>
                </a:solidFill>
                <a:highlight>
                  <a:srgbClr val="263238"/>
                </a:highlight>
              </a:rPr>
              <a:t>NULL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       </a:t>
            </a: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// Not going to swap a root.</a:t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 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return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       </a:t>
            </a: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// Not going to swap two identical nodes.</a:t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 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return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||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      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error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"[swap_nodes] I can't swap a child with its parent"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exit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parent1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parent2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parent1_left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parent1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left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parent2_left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left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b="1"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9BCD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669575" y="1324575"/>
            <a:ext cx="3565500" cy="34989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parent1_left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 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parent1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left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else 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 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parent1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right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parent2_left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 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left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else 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 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right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// Swap Array</a:t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tree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node_number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]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tree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node_number</a:t>
            </a: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]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// Fix Node Numbers</a:t>
            </a:r>
            <a:endParaRPr sz="80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46E7A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B2FF59"/>
                </a:solidFill>
                <a:highlight>
                  <a:srgbClr val="263238"/>
                </a:highlight>
              </a:rPr>
              <a:t>int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nn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node_number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node_number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node_number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node_number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nn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node2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 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00">
                <a:solidFill>
                  <a:srgbClr val="C3CEE3"/>
                </a:solidFill>
                <a:highlight>
                  <a:srgbClr val="263238"/>
                </a:highlight>
              </a:rPr>
              <a:t>parent1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00">
                <a:solidFill>
                  <a:srgbClr val="7FCAC3"/>
                </a:solidFill>
                <a:highlight>
                  <a:srgbClr val="263238"/>
                </a:highlight>
              </a:rPr>
              <a:t>debug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00">
                <a:solidFill>
                  <a:srgbClr val="42A5F5"/>
                </a:solidFill>
                <a:highlight>
                  <a:srgbClr val="263238"/>
                </a:highlight>
              </a:rPr>
              <a:t>"[swap_nodes] End swap"</a:t>
            </a:r>
            <a:r>
              <a:rPr lang="en" sz="80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0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80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146722"/>
            <a:ext cx="8393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dei byte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500" y="71100"/>
            <a:ext cx="4617825" cy="50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311700" y="934150"/>
            <a:ext cx="3717000" cy="199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B2FF59"/>
                </a:solidFill>
                <a:highlight>
                  <a:srgbClr val="263238"/>
                </a:highlight>
              </a:rPr>
              <a:t>void </a:t>
            </a:r>
            <a:r>
              <a:rPr lang="en" sz="850">
                <a:solidFill>
                  <a:srgbClr val="7FCAC3"/>
                </a:solidFill>
                <a:highlight>
                  <a:srgbClr val="263238"/>
                </a:highlight>
              </a:rPr>
              <a:t>huffman_append_partial_path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50">
                <a:solidFill>
                  <a:srgbClr val="B2FF59"/>
                </a:solidFill>
                <a:highlight>
                  <a:srgbClr val="263238"/>
                </a:highlight>
              </a:rPr>
              <a:t>HuffmanTree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50">
                <a:solidFill>
                  <a:srgbClr val="B2FF59"/>
                </a:solidFill>
                <a:highlight>
                  <a:srgbClr val="263238"/>
                </a:highlight>
              </a:rPr>
              <a:t>unsigned short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path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, </a:t>
            </a:r>
            <a:r>
              <a:rPr lang="en" sz="850">
                <a:solidFill>
                  <a:srgbClr val="B2FF59"/>
                </a:solidFill>
                <a:highlight>
                  <a:srgbClr val="263238"/>
                </a:highlight>
              </a:rPr>
              <a:t>int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path_size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5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lang="en" sz="85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 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!= </a:t>
            </a:r>
            <a:r>
              <a:rPr b="1" lang="en" sz="850">
                <a:solidFill>
                  <a:srgbClr val="0D0D0D"/>
                </a:solidFill>
                <a:highlight>
                  <a:srgbClr val="263238"/>
                </a:highlight>
              </a:rPr>
              <a:t>NULL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) 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5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       </a:t>
            </a:r>
            <a:r>
              <a:rPr lang="en" sz="850">
                <a:solidFill>
                  <a:srgbClr val="7FCAC3"/>
                </a:solidFill>
                <a:highlight>
                  <a:srgbClr val="263238"/>
                </a:highlight>
              </a:rPr>
              <a:t>debug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50">
                <a:solidFill>
                  <a:srgbClr val="42A5F5"/>
                </a:solidFill>
                <a:highlight>
                  <a:srgbClr val="263238"/>
                </a:highlight>
              </a:rPr>
              <a:t>"[huffman_append_partial_path]"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5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850">
                <a:solidFill>
                  <a:srgbClr val="B2FF59"/>
                </a:solidFill>
                <a:highlight>
                  <a:srgbClr val="263238"/>
                </a:highlight>
              </a:rPr>
              <a:t>int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i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5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850">
                <a:solidFill>
                  <a:srgbClr val="B2FF59"/>
                </a:solidFill>
                <a:highlight>
                  <a:srgbClr val="263238"/>
                </a:highlight>
              </a:rPr>
              <a:t>for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i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=</a:t>
            </a:r>
            <a:r>
              <a:rPr lang="en" sz="85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;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i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&lt;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path_size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;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i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++)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5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           </a:t>
            </a:r>
            <a:r>
              <a:rPr lang="en" sz="85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path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i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]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) 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5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              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partial_output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partial_output_length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] 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|=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mask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5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           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85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           </a:t>
            </a:r>
            <a:r>
              <a:rPr lang="en" sz="850">
                <a:solidFill>
                  <a:srgbClr val="7FCAC3"/>
                </a:solidFill>
                <a:highlight>
                  <a:srgbClr val="263238"/>
                </a:highlight>
              </a:rPr>
              <a:t>huffman_coding_bitcheck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5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85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   }</a:t>
            </a:r>
            <a:endParaRPr sz="85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900">
              <a:solidFill>
                <a:srgbClr val="B2FF59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B9BCD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11700" y="2958800"/>
            <a:ext cx="3717000" cy="20373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B2FF59"/>
                </a:solidFill>
                <a:highlight>
                  <a:srgbClr val="263238"/>
                </a:highlight>
              </a:rPr>
              <a:t>void </a:t>
            </a:r>
            <a:r>
              <a:rPr lang="en" sz="850">
                <a:solidFill>
                  <a:srgbClr val="7FCAC3"/>
                </a:solidFill>
                <a:highlight>
                  <a:srgbClr val="263238"/>
                </a:highlight>
              </a:rPr>
              <a:t>huffman_coding_bitcheck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50">
                <a:solidFill>
                  <a:srgbClr val="B2FF59"/>
                </a:solidFill>
                <a:highlight>
                  <a:srgbClr val="263238"/>
                </a:highlight>
              </a:rPr>
              <a:t>HuffmanTree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*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5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   </a:t>
            </a:r>
            <a:r>
              <a:rPr lang="en" sz="850">
                <a:solidFill>
                  <a:srgbClr val="B2FF59"/>
                </a:solidFill>
                <a:highlight>
                  <a:srgbClr val="263238"/>
                </a:highlight>
              </a:rPr>
              <a:t>if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mask 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== </a:t>
            </a:r>
            <a:r>
              <a:rPr lang="en" sz="850">
                <a:solidFill>
                  <a:srgbClr val="42A5F5"/>
                </a:solidFill>
                <a:highlight>
                  <a:srgbClr val="263238"/>
                </a:highlight>
              </a:rPr>
              <a:t>0x01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)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5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      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mask 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50">
                <a:solidFill>
                  <a:srgbClr val="42A5F5"/>
                </a:solidFill>
                <a:highlight>
                  <a:srgbClr val="263238"/>
                </a:highlight>
              </a:rPr>
              <a:t>0x80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5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output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output_length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] 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partial_output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85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]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5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partial_output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[</a:t>
            </a:r>
            <a:r>
              <a:rPr lang="en" sz="85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] 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5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5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46E7A"/>
                </a:solidFill>
                <a:highlight>
                  <a:srgbClr val="263238"/>
                </a:highlight>
              </a:rPr>
              <a:t>      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output_length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++;</a:t>
            </a:r>
            <a:endParaRPr sz="85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partial_output_length 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= </a:t>
            </a:r>
            <a:r>
              <a:rPr lang="en" sz="850">
                <a:solidFill>
                  <a:srgbClr val="42A5F5"/>
                </a:solidFill>
                <a:highlight>
                  <a:srgbClr val="263238"/>
                </a:highlight>
              </a:rPr>
              <a:t>0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5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       </a:t>
            </a:r>
            <a:r>
              <a:rPr lang="en" sz="850">
                <a:solidFill>
                  <a:srgbClr val="7FCAC3"/>
                </a:solidFill>
                <a:highlight>
                  <a:srgbClr val="263238"/>
                </a:highlight>
              </a:rPr>
              <a:t>huffman_coding_reset_partial_output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(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);</a:t>
            </a:r>
            <a:endParaRPr sz="850">
              <a:solidFill>
                <a:srgbClr val="78909C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   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} </a:t>
            </a:r>
            <a:r>
              <a:rPr lang="en" sz="850">
                <a:solidFill>
                  <a:srgbClr val="B2FF59"/>
                </a:solidFill>
                <a:highlight>
                  <a:srgbClr val="263238"/>
                </a:highlight>
              </a:rPr>
              <a:t>else 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{</a:t>
            </a:r>
            <a:endParaRPr sz="85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       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ht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-&gt;</a:t>
            </a:r>
            <a:r>
              <a:rPr lang="en" sz="850">
                <a:solidFill>
                  <a:srgbClr val="C3CEE3"/>
                </a:solidFill>
                <a:highlight>
                  <a:srgbClr val="263238"/>
                </a:highlight>
              </a:rPr>
              <a:t>mask 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&gt;&gt;= </a:t>
            </a:r>
            <a:r>
              <a:rPr lang="en" sz="850">
                <a:solidFill>
                  <a:srgbClr val="42A5F5"/>
                </a:solidFill>
                <a:highlight>
                  <a:srgbClr val="263238"/>
                </a:highlight>
              </a:rPr>
              <a:t>1</a:t>
            </a:r>
            <a:r>
              <a:rPr lang="en" sz="850">
                <a:solidFill>
                  <a:srgbClr val="78909C"/>
                </a:solidFill>
                <a:highlight>
                  <a:srgbClr val="263238"/>
                </a:highlight>
              </a:rPr>
              <a:t>;</a:t>
            </a:r>
            <a:endParaRPr sz="850">
              <a:solidFill>
                <a:srgbClr val="546E7A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46E7A"/>
                </a:solidFill>
                <a:highlight>
                  <a:srgbClr val="263238"/>
                </a:highlight>
              </a:rPr>
              <a:t>   </a:t>
            </a: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85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CAD3DE"/>
                </a:solidFill>
                <a:highlight>
                  <a:srgbClr val="263238"/>
                </a:highlight>
              </a:rPr>
              <a:t>}</a:t>
            </a:r>
            <a:endParaRPr sz="850">
              <a:solidFill>
                <a:srgbClr val="CAD3DE"/>
              </a:solidFill>
              <a:highlight>
                <a:srgbClr val="26323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B2FF59"/>
              </a:solidFill>
              <a:highlight>
                <a:srgbClr val="263238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Struttura file .viz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