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4" r:id="rId9"/>
    <p:sldId id="265" r:id="rId10"/>
    <p:sldId id="266" r:id="rId11"/>
    <p:sldId id="271"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17" autoAdjust="0"/>
  </p:normalViewPr>
  <p:slideViewPr>
    <p:cSldViewPr>
      <p:cViewPr varScale="1">
        <p:scale>
          <a:sx n="69" d="100"/>
          <a:sy n="69" d="100"/>
        </p:scale>
        <p:origin x="14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9594E0-7C77-4587-A4C9-9BD716EB6250}"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9594E0-7C77-4587-A4C9-9BD716EB6250}"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9594E0-7C77-4587-A4C9-9BD716EB6250}"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594E0-7C77-4587-A4C9-9BD716EB6250}"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594E0-7C77-4587-A4C9-9BD716EB6250}"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594E0-7C77-4587-A4C9-9BD716EB6250}"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3F233-D49C-4427-BEF0-9EA90D2CA7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594E0-7C77-4587-A4C9-9BD716EB6250}" type="datetimeFigureOut">
              <a:rPr lang="en-US" smtClean="0"/>
              <a:t>3/27/2023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3F233-D49C-4427-BEF0-9EA90D2CA7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point-cover.jpg"/>
          <p:cNvPicPr>
            <a:picLocks noChangeAspect="1"/>
          </p:cNvPicPr>
          <p:nvPr/>
        </p:nvPicPr>
        <p:blipFill>
          <a:blip r:embed="rId2"/>
          <a:stretch>
            <a:fillRect/>
          </a:stretch>
        </p:blipFill>
        <p:spPr>
          <a:xfrm>
            <a:off x="-75993" y="0"/>
            <a:ext cx="9295986" cy="6858000"/>
          </a:xfrm>
          <a:prstGeom prst="rect">
            <a:avLst/>
          </a:prstGeom>
        </p:spPr>
      </p:pic>
      <p:sp>
        <p:nvSpPr>
          <p:cNvPr id="2" name="Title 1"/>
          <p:cNvSpPr>
            <a:spLocks noGrp="1"/>
          </p:cNvSpPr>
          <p:nvPr>
            <p:ph type="ctrTitle"/>
          </p:nvPr>
        </p:nvSpPr>
        <p:spPr>
          <a:xfrm>
            <a:off x="838200" y="2362200"/>
            <a:ext cx="7772400" cy="1470025"/>
          </a:xfrm>
        </p:spPr>
        <p:txBody>
          <a:bodyPr>
            <a:normAutofit/>
          </a:bodyPr>
          <a:lstStyle/>
          <a:p>
            <a:pPr algn="r"/>
            <a:r>
              <a:rPr lang="en-US" dirty="0" smtClean="0"/>
              <a:t>Judicial Case Monitoring System</a:t>
            </a:r>
            <a:r>
              <a:rPr lang="en-US" dirty="0" smtClean="0"/>
              <a:t/>
            </a:r>
            <a:br>
              <a:rPr lang="en-US" dirty="0" smtClean="0"/>
            </a:br>
            <a:endParaRPr lang="en-US" dirty="0"/>
          </a:p>
        </p:txBody>
      </p:sp>
      <p:sp>
        <p:nvSpPr>
          <p:cNvPr id="3" name="Subtitle 2"/>
          <p:cNvSpPr>
            <a:spLocks noGrp="1"/>
          </p:cNvSpPr>
          <p:nvPr>
            <p:ph type="subTitle" idx="1"/>
          </p:nvPr>
        </p:nvSpPr>
        <p:spPr>
          <a:xfrm>
            <a:off x="2057400" y="3657600"/>
            <a:ext cx="6400800" cy="1752600"/>
          </a:xfrm>
        </p:spPr>
        <p:txBody>
          <a:bodyPr/>
          <a:lstStyle/>
          <a:p>
            <a:pPr algn="r"/>
            <a:r>
              <a:rPr lang="en-US" dirty="0" smtClean="0"/>
              <a:t>Caleb Denzeil </a:t>
            </a:r>
            <a:r>
              <a:rPr lang="en-US" dirty="0" err="1" smtClean="0"/>
              <a:t>Shikhutuli</a:t>
            </a:r>
            <a:r>
              <a:rPr lang="en-US" dirty="0" smtClean="0"/>
              <a:t> </a:t>
            </a:r>
            <a:r>
              <a:rPr lang="en-US" dirty="0" smtClean="0"/>
              <a:t>BSCIT-05-0137/2020</a:t>
            </a:r>
            <a:endParaRPr lang="en-US" dirty="0" smtClean="0"/>
          </a:p>
          <a:p>
            <a:pPr algn="r"/>
            <a:r>
              <a:rPr lang="en-US" dirty="0" smtClean="0"/>
              <a:t> </a:t>
            </a:r>
          </a:p>
          <a:p>
            <a:pPr algn="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System Analysis and design</a:t>
            </a:r>
            <a:endParaRPr lang="en-US" sz="3600" dirty="0"/>
          </a:p>
        </p:txBody>
      </p:sp>
      <p:sp>
        <p:nvSpPr>
          <p:cNvPr id="6" name="Content Placeholder 5"/>
          <p:cNvSpPr>
            <a:spLocks noGrp="1"/>
          </p:cNvSpPr>
          <p:nvPr>
            <p:ph idx="1"/>
          </p:nvPr>
        </p:nvSpPr>
        <p:spPr>
          <a:xfrm>
            <a:off x="457200" y="1219200"/>
            <a:ext cx="8229600" cy="4419601"/>
          </a:xfrm>
        </p:spPr>
        <p:txBody>
          <a:bodyPr>
            <a:normAutofit/>
          </a:bodyPr>
          <a:lstStyle/>
          <a:p>
            <a:r>
              <a:rPr lang="en-US" sz="2800" dirty="0" smtClean="0"/>
              <a:t>In the design phase, DFD diagrams were used to represent the flow of data in the system, under the logical design. Also, </a:t>
            </a:r>
            <a:r>
              <a:rPr lang="en-US" sz="2800" dirty="0" smtClean="0"/>
              <a:t>use case diagrams.</a:t>
            </a:r>
            <a:endParaRPr lang="en-US" sz="2800" dirty="0" smtClean="0"/>
          </a:p>
          <a:p>
            <a:r>
              <a:rPr lang="en-US" sz="2800" dirty="0" smtClean="0"/>
              <a:t>In the Physical design, mock-up forms were used to represent how the system will look like during implementation.  </a:t>
            </a: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27315441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System Analysis and design</a:t>
            </a:r>
            <a:endParaRPr lang="en-US" sz="3600" dirty="0"/>
          </a:p>
        </p:txBody>
      </p:sp>
      <p:sp>
        <p:nvSpPr>
          <p:cNvPr id="6" name="Content Placeholder 5"/>
          <p:cNvSpPr>
            <a:spLocks noGrp="1"/>
          </p:cNvSpPr>
          <p:nvPr>
            <p:ph idx="1"/>
          </p:nvPr>
        </p:nvSpPr>
        <p:spPr>
          <a:xfrm>
            <a:off x="457200" y="1219200"/>
            <a:ext cx="8229600" cy="4419601"/>
          </a:xfrm>
        </p:spPr>
        <p:txBody>
          <a:bodyPr>
            <a:normAutofit/>
          </a:bodyPr>
          <a:lstStyle/>
          <a:p>
            <a:r>
              <a:rPr lang="en-US" sz="2800" dirty="0" smtClean="0"/>
              <a:t>The system has three main tables: client, legal and admin information which will be used to store data in the database.</a:t>
            </a:r>
          </a:p>
          <a:p>
            <a:r>
              <a:rPr lang="en-US" sz="2800" dirty="0" smtClean="0"/>
              <a:t>The database is a relational model and DBMS is MySQL.</a:t>
            </a: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1391513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219200"/>
          </a:xfrm>
        </p:spPr>
        <p:txBody>
          <a:bodyPr>
            <a:normAutofit/>
          </a:bodyPr>
          <a:lstStyle/>
          <a:p>
            <a:r>
              <a:rPr lang="en-US" sz="3600" dirty="0" smtClean="0"/>
              <a:t>CHAPTER </a:t>
            </a:r>
            <a:r>
              <a:rPr lang="en-US" sz="3600" dirty="0" smtClean="0"/>
              <a:t>4  </a:t>
            </a:r>
            <a:r>
              <a:rPr lang="en-US" sz="3600" dirty="0" smtClean="0"/>
              <a:t>:SYSTEM </a:t>
            </a:r>
            <a:r>
              <a:rPr lang="en-US" sz="3600" dirty="0"/>
              <a:t>CODE GENERATION AND </a:t>
            </a:r>
            <a:r>
              <a:rPr lang="en-US" sz="3600" dirty="0" smtClean="0"/>
              <a:t>TESTING</a:t>
            </a:r>
            <a:endParaRPr lang="en-US" sz="3600" dirty="0"/>
          </a:p>
        </p:txBody>
      </p:sp>
      <p:sp>
        <p:nvSpPr>
          <p:cNvPr id="6" name="Content Placeholder 5"/>
          <p:cNvSpPr>
            <a:spLocks noGrp="1"/>
          </p:cNvSpPr>
          <p:nvPr>
            <p:ph idx="1"/>
          </p:nvPr>
        </p:nvSpPr>
        <p:spPr>
          <a:xfrm>
            <a:off x="457200" y="1600200"/>
            <a:ext cx="8229600" cy="4038601"/>
          </a:xfrm>
        </p:spPr>
        <p:txBody>
          <a:bodyPr>
            <a:normAutofit/>
          </a:bodyPr>
          <a:lstStyle/>
          <a:p>
            <a:r>
              <a:rPr lang="en-US" sz="2800" dirty="0"/>
              <a:t>The coding of Judicial case monitoring software was coded using Python to be specifically the </a:t>
            </a:r>
            <a:r>
              <a:rPr lang="en-US" sz="2800" dirty="0" err="1"/>
              <a:t>Tkinter</a:t>
            </a:r>
            <a:r>
              <a:rPr lang="en-US" sz="2800" dirty="0"/>
              <a:t> module to create the Graphical User Interface and the database was designed using MySQL </a:t>
            </a:r>
            <a:r>
              <a:rPr lang="en-US" sz="2800" dirty="0" smtClean="0"/>
              <a:t>workbench.</a:t>
            </a:r>
          </a:p>
          <a:p>
            <a:r>
              <a:rPr lang="en-US" sz="2800" dirty="0" smtClean="0"/>
              <a:t>Visual studio code was used for testing the code. </a:t>
            </a:r>
            <a:r>
              <a:rPr lang="en-US" sz="2800" dirty="0"/>
              <a:t>I created three GUI windows that will be used to carry out the system’s designed tasks: The log-in page, Admin page and Case entry </a:t>
            </a:r>
            <a:r>
              <a:rPr lang="en-US" sz="2800" dirty="0" smtClean="0"/>
              <a:t>page. </a:t>
            </a: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38061975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219200"/>
          </a:xfrm>
        </p:spPr>
        <p:txBody>
          <a:bodyPr>
            <a:normAutofit/>
          </a:bodyPr>
          <a:lstStyle/>
          <a:p>
            <a:r>
              <a:rPr lang="en-US" sz="3600" dirty="0" smtClean="0"/>
              <a:t>CHAPTER </a:t>
            </a:r>
            <a:r>
              <a:rPr lang="en-US" sz="3600" dirty="0"/>
              <a:t>4</a:t>
            </a:r>
            <a:r>
              <a:rPr lang="en-US" sz="3600" dirty="0" smtClean="0"/>
              <a:t> </a:t>
            </a:r>
            <a:r>
              <a:rPr lang="en-US" sz="3600" dirty="0" smtClean="0"/>
              <a:t>:CONCLUSIONS </a:t>
            </a:r>
            <a:r>
              <a:rPr lang="en-US" sz="3600" dirty="0"/>
              <a:t>AND RECOMMENDATIONS</a:t>
            </a:r>
          </a:p>
        </p:txBody>
      </p:sp>
      <p:sp>
        <p:nvSpPr>
          <p:cNvPr id="6" name="Content Placeholder 5"/>
          <p:cNvSpPr>
            <a:spLocks noGrp="1"/>
          </p:cNvSpPr>
          <p:nvPr>
            <p:ph idx="1"/>
          </p:nvPr>
        </p:nvSpPr>
        <p:spPr>
          <a:xfrm>
            <a:off x="457200" y="1600200"/>
            <a:ext cx="8229600" cy="4038601"/>
          </a:xfrm>
        </p:spPr>
        <p:txBody>
          <a:bodyPr>
            <a:normAutofit/>
          </a:bodyPr>
          <a:lstStyle/>
          <a:p>
            <a:r>
              <a:rPr lang="en-US" sz="2800" dirty="0" smtClean="0"/>
              <a:t>The system achieved most of the objectives stated in the first chapter, for example, tracking cases on the basis of the Case ID, and proper schedules can be generated for court hearings.</a:t>
            </a:r>
          </a:p>
          <a:p>
            <a:r>
              <a:rPr lang="en-US" sz="2800" dirty="0" smtClean="0"/>
              <a:t>The </a:t>
            </a:r>
            <a:r>
              <a:rPr lang="en-US" sz="2800" dirty="0"/>
              <a:t>researcher recommends that any future improvements should be made to enhance the system's user experience</a:t>
            </a: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35679729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219200"/>
          </a:xfrm>
        </p:spPr>
        <p:txBody>
          <a:bodyPr>
            <a:normAutofit/>
          </a:bodyPr>
          <a:lstStyle/>
          <a:p>
            <a:endParaRPr lang="en-US" sz="3600" dirty="0"/>
          </a:p>
        </p:txBody>
      </p:sp>
      <p:sp>
        <p:nvSpPr>
          <p:cNvPr id="6" name="Content Placeholder 5"/>
          <p:cNvSpPr>
            <a:spLocks noGrp="1"/>
          </p:cNvSpPr>
          <p:nvPr>
            <p:ph idx="1"/>
          </p:nvPr>
        </p:nvSpPr>
        <p:spPr>
          <a:xfrm>
            <a:off x="457200" y="1600200"/>
            <a:ext cx="8229600" cy="4038601"/>
          </a:xfrm>
        </p:spPr>
        <p:txBody>
          <a:bodyPr>
            <a:normAutofit/>
          </a:bodyPr>
          <a:lstStyle/>
          <a:p>
            <a:r>
              <a:rPr lang="en-US" sz="2800" dirty="0" smtClean="0"/>
              <a:t>END </a:t>
            </a: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177806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Introduction/background </a:t>
            </a:r>
            <a:endParaRPr lang="en-US" sz="3600" dirty="0"/>
          </a:p>
        </p:txBody>
      </p:sp>
      <p:sp>
        <p:nvSpPr>
          <p:cNvPr id="6" name="Content Placeholder 5"/>
          <p:cNvSpPr>
            <a:spLocks noGrp="1"/>
          </p:cNvSpPr>
          <p:nvPr>
            <p:ph idx="1"/>
          </p:nvPr>
        </p:nvSpPr>
        <p:spPr>
          <a:xfrm>
            <a:off x="457200" y="955964"/>
            <a:ext cx="8229600" cy="4419601"/>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The Judiciary is a branch of the government that is responsible for its legal systems and that consists of all the judges in its court of </a:t>
            </a:r>
            <a:r>
              <a:rPr lang="en-US" sz="2800" dirty="0" smtClean="0">
                <a:latin typeface="Times New Roman" panose="02020603050405020304" pitchFamily="18" charset="0"/>
                <a:cs typeface="Times New Roman" panose="02020603050405020304" pitchFamily="18" charset="0"/>
              </a:rPr>
              <a:t>law.</a:t>
            </a:r>
          </a:p>
          <a:p>
            <a:pPr algn="just"/>
            <a:r>
              <a:rPr lang="en-US" sz="2800" dirty="0">
                <a:latin typeface="Times New Roman" panose="02020603050405020304" pitchFamily="18" charset="0"/>
                <a:cs typeface="Times New Roman" panose="02020603050405020304" pitchFamily="18" charset="0"/>
              </a:rPr>
              <a:t>The Judiciary ensures that the laws are upheld by the citizens. They work to ensure the protection of human rights and freedoms as envisioned in the </a:t>
            </a:r>
            <a:r>
              <a:rPr lang="en-US" sz="2800" dirty="0" smtClean="0">
                <a:latin typeface="Times New Roman" panose="02020603050405020304" pitchFamily="18" charset="0"/>
                <a:cs typeface="Times New Roman" panose="02020603050405020304" pitchFamily="18" charset="0"/>
              </a:rPr>
              <a:t>Constitution.</a:t>
            </a:r>
          </a:p>
          <a:p>
            <a:pPr algn="just"/>
            <a:r>
              <a:rPr lang="en-US" sz="2800" dirty="0">
                <a:latin typeface="Times New Roman" panose="02020603050405020304" pitchFamily="18" charset="0"/>
                <a:cs typeface="Times New Roman" panose="02020603050405020304" pitchFamily="18" charset="0"/>
              </a:rPr>
              <a:t>ICT has provided management and operational support allowing courts to more effectively manage the magnitude and complexity of their growing caseloads. </a:t>
            </a:r>
            <a:endParaRPr lang="en-US" sz="2800" dirty="0" smtClean="0">
              <a:latin typeface="Times New Roman" panose="02020603050405020304" pitchFamily="18" charset="0"/>
              <a:cs typeface="Times New Roman" panose="02020603050405020304" pitchFamily="18" charset="0"/>
            </a:endParaRPr>
          </a:p>
          <a:p>
            <a:pPr marL="0" indent="0" algn="just">
              <a:buNone/>
            </a:pPr>
            <a:endParaRPr lang="en-US" sz="2800" dirty="0"/>
          </a:p>
          <a:p>
            <a:pPr algn="just"/>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Statement of problem </a:t>
            </a:r>
            <a:endParaRPr lang="en-US" sz="3600" dirty="0"/>
          </a:p>
        </p:txBody>
      </p:sp>
      <p:sp>
        <p:nvSpPr>
          <p:cNvPr id="6" name="Content Placeholder 5"/>
          <p:cNvSpPr>
            <a:spLocks noGrp="1"/>
          </p:cNvSpPr>
          <p:nvPr>
            <p:ph idx="1"/>
          </p:nvPr>
        </p:nvSpPr>
        <p:spPr>
          <a:xfrm>
            <a:off x="457200" y="1219200"/>
            <a:ext cx="8229600" cy="4419601"/>
          </a:xfrm>
        </p:spPr>
        <p:txBody>
          <a:bodyPr>
            <a:normAutofit/>
          </a:bodyPr>
          <a:lstStyle/>
          <a:p>
            <a:r>
              <a:rPr lang="en-US" dirty="0" smtClean="0"/>
              <a:t> </a:t>
            </a: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he </a:t>
            </a:r>
            <a:r>
              <a:rPr lang="en-US" sz="2800" dirty="0">
                <a:latin typeface="Times New Roman" panose="02020603050405020304" pitchFamily="18" charset="0"/>
                <a:cs typeface="Times New Roman" panose="02020603050405020304" pitchFamily="18" charset="0"/>
              </a:rPr>
              <a:t>current e-filing case management system used in the public sector is limited to only accepting case documents without breaking down the key details</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This can make it difficult for Judges to go through large files and remember all of the relevant information. </a:t>
            </a:r>
            <a:endParaRPr lang="en-US" sz="2800" dirty="0">
              <a:latin typeface="Times New Roman" panose="02020603050405020304" pitchFamily="18" charset="0"/>
              <a:cs typeface="Times New Roman" panose="02020603050405020304" pitchFamily="18" charset="0"/>
            </a:endParaRPr>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Proposed solutions </a:t>
            </a:r>
            <a:endParaRPr lang="en-US" sz="3600" dirty="0"/>
          </a:p>
        </p:txBody>
      </p:sp>
      <p:sp>
        <p:nvSpPr>
          <p:cNvPr id="6" name="Content Placeholder 5"/>
          <p:cNvSpPr>
            <a:spLocks noGrp="1"/>
          </p:cNvSpPr>
          <p:nvPr>
            <p:ph idx="1"/>
          </p:nvPr>
        </p:nvSpPr>
        <p:spPr>
          <a:xfrm>
            <a:off x="457200" y="1219200"/>
            <a:ext cx="8229600" cy="4419601"/>
          </a:xfrm>
        </p:spPr>
        <p:txBody>
          <a:bodyPr>
            <a:normAutofit/>
          </a:bodyPr>
          <a:lstStyle/>
          <a:p>
            <a:r>
              <a:rPr lang="en-US" dirty="0"/>
              <a:t>As a solution, the researcher proposes </a:t>
            </a:r>
            <a:r>
              <a:rPr lang="en-US" dirty="0" smtClean="0"/>
              <a:t>developing </a:t>
            </a:r>
            <a:r>
              <a:rPr lang="en-US" dirty="0"/>
              <a:t>a system that highlights the key details in the case document and sends it to the judge, providing an overview of the case before the actual </a:t>
            </a:r>
            <a:r>
              <a:rPr lang="en-US" dirty="0" smtClean="0"/>
              <a:t>hearing. </a:t>
            </a: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Objectives (general and specific)</a:t>
            </a:r>
            <a:endParaRPr lang="en-US" sz="3600" dirty="0"/>
          </a:p>
        </p:txBody>
      </p:sp>
      <p:sp>
        <p:nvSpPr>
          <p:cNvPr id="6" name="Content Placeholder 5"/>
          <p:cNvSpPr>
            <a:spLocks noGrp="1"/>
          </p:cNvSpPr>
          <p:nvPr>
            <p:ph idx="1"/>
          </p:nvPr>
        </p:nvSpPr>
        <p:spPr>
          <a:xfrm>
            <a:off x="457200" y="1219200"/>
            <a:ext cx="8229600" cy="4419601"/>
          </a:xfrm>
        </p:spPr>
        <p:txBody>
          <a:bodyPr>
            <a:normAutofit/>
          </a:bodyPr>
          <a:lstStyle/>
          <a:p>
            <a:r>
              <a:rPr lang="en-US" sz="2800" dirty="0" smtClean="0"/>
              <a:t>The main objective is to help judges to preside over cases in a faster way. </a:t>
            </a:r>
            <a:endParaRPr lang="en-US" sz="2800" dirty="0"/>
          </a:p>
          <a:p>
            <a:r>
              <a:rPr lang="en-US" sz="2800" dirty="0" smtClean="0"/>
              <a:t>Track </a:t>
            </a:r>
            <a:r>
              <a:rPr lang="en-US" sz="2800" dirty="0"/>
              <a:t>cases by Case ID and Status to provide real-time updates on case progress. </a:t>
            </a:r>
            <a:endParaRPr lang="en-US" sz="2800" dirty="0" smtClean="0"/>
          </a:p>
          <a:p>
            <a:r>
              <a:rPr lang="en-US" sz="2800" dirty="0"/>
              <a:t> </a:t>
            </a:r>
            <a:r>
              <a:rPr lang="en-US" sz="2800" dirty="0" smtClean="0"/>
              <a:t>Create schedules for court hearings.</a:t>
            </a:r>
          </a:p>
          <a:p>
            <a:r>
              <a:rPr lang="en-US" sz="2800" dirty="0" smtClean="0"/>
              <a:t>Send emails with a comprehensive overview of a case</a:t>
            </a:r>
          </a:p>
          <a:p>
            <a:pPr marL="0" indent="0">
              <a:buNone/>
            </a:pP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Scope/justification</a:t>
            </a:r>
            <a:endParaRPr lang="en-US" sz="3600" dirty="0"/>
          </a:p>
        </p:txBody>
      </p:sp>
      <p:sp>
        <p:nvSpPr>
          <p:cNvPr id="6" name="Content Placeholder 5"/>
          <p:cNvSpPr>
            <a:spLocks noGrp="1"/>
          </p:cNvSpPr>
          <p:nvPr>
            <p:ph idx="1"/>
          </p:nvPr>
        </p:nvSpPr>
        <p:spPr>
          <a:xfrm>
            <a:off x="457200" y="1219200"/>
            <a:ext cx="8229600" cy="4419601"/>
          </a:xfrm>
        </p:spPr>
        <p:txBody>
          <a:bodyPr>
            <a:noAutofit/>
          </a:bodyPr>
          <a:lstStyle/>
          <a:p>
            <a:r>
              <a:rPr lang="en-US" sz="2600" dirty="0">
                <a:latin typeface="Times New Roman" panose="02020603050405020304" pitchFamily="18" charset="0"/>
                <a:cs typeface="Times New Roman" panose="02020603050405020304" pitchFamily="18" charset="0"/>
              </a:rPr>
              <a:t>The purpose of this research </a:t>
            </a:r>
            <a:r>
              <a:rPr lang="en-US" sz="2600" dirty="0" smtClean="0">
                <a:latin typeface="Times New Roman" panose="02020603050405020304" pitchFamily="18" charset="0"/>
                <a:cs typeface="Times New Roman" panose="02020603050405020304" pitchFamily="18" charset="0"/>
              </a:rPr>
              <a:t>is to develop a court system </a:t>
            </a:r>
            <a:r>
              <a:rPr lang="en-US" sz="2600" dirty="0">
                <a:latin typeface="Times New Roman" panose="02020603050405020304" pitchFamily="18" charset="0"/>
                <a:cs typeface="Times New Roman" panose="02020603050405020304" pitchFamily="18" charset="0"/>
              </a:rPr>
              <a:t>that will improve the efficiency of case management in the judiciary. </a:t>
            </a:r>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J</a:t>
            </a:r>
            <a:r>
              <a:rPr lang="en-US" sz="2600" dirty="0" smtClean="0">
                <a:latin typeface="Times New Roman" panose="02020603050405020304" pitchFamily="18" charset="0"/>
                <a:cs typeface="Times New Roman" panose="02020603050405020304" pitchFamily="18" charset="0"/>
              </a:rPr>
              <a:t>udges </a:t>
            </a:r>
            <a:r>
              <a:rPr lang="en-US" sz="2600" dirty="0">
                <a:latin typeface="Times New Roman" panose="02020603050405020304" pitchFamily="18" charset="0"/>
                <a:cs typeface="Times New Roman" panose="02020603050405020304" pitchFamily="18" charset="0"/>
              </a:rPr>
              <a:t>and court personnel will be able to manage cases more effectively and efficiently, leading to faster resolution of cases and improved judicial </a:t>
            </a:r>
            <a:r>
              <a:rPr lang="en-US" sz="2600" dirty="0" smtClean="0">
                <a:latin typeface="Times New Roman" panose="02020603050405020304" pitchFamily="18" charset="0"/>
                <a:cs typeface="Times New Roman" panose="02020603050405020304" pitchFamily="18" charset="0"/>
              </a:rPr>
              <a:t>outcomes.</a:t>
            </a:r>
          </a:p>
          <a:p>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will be used by clerks to assist judges with case hearings by recording and scheduling It is focused on recording case details to help judges and clerks in the subordinate </a:t>
            </a:r>
            <a:r>
              <a:rPr lang="en-US" sz="2600" dirty="0" smtClean="0">
                <a:latin typeface="Times New Roman" panose="02020603050405020304" pitchFamily="18" charset="0"/>
                <a:cs typeface="Times New Roman" panose="02020603050405020304" pitchFamily="18" charset="0"/>
              </a:rPr>
              <a:t>courts with </a:t>
            </a:r>
            <a:r>
              <a:rPr lang="en-US" sz="2600" dirty="0">
                <a:latin typeface="Times New Roman" panose="02020603050405020304" pitchFamily="18" charset="0"/>
                <a:cs typeface="Times New Roman" panose="02020603050405020304" pitchFamily="18" charset="0"/>
              </a:rPr>
              <a:t>presiding over </a:t>
            </a:r>
            <a:r>
              <a:rPr lang="en-US" sz="2600" dirty="0" smtClean="0">
                <a:latin typeface="Times New Roman" panose="02020603050405020304" pitchFamily="18" charset="0"/>
                <a:cs typeface="Times New Roman" panose="02020603050405020304" pitchFamily="18" charset="0"/>
              </a:rPr>
              <a:t>cases.</a:t>
            </a:r>
            <a:endParaRPr lang="en-US" sz="2600" dirty="0">
              <a:latin typeface="Times New Roman" panose="02020603050405020304" pitchFamily="18" charset="0"/>
              <a:cs typeface="Times New Roman" panose="02020603050405020304" pitchFamily="18" charset="0"/>
            </a:endParaRPr>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Literature review </a:t>
            </a:r>
            <a:endParaRPr lang="en-US" sz="3600" dirty="0"/>
          </a:p>
        </p:txBody>
      </p:sp>
      <p:sp>
        <p:nvSpPr>
          <p:cNvPr id="6" name="Content Placeholder 5"/>
          <p:cNvSpPr>
            <a:spLocks noGrp="1"/>
          </p:cNvSpPr>
          <p:nvPr>
            <p:ph idx="1"/>
          </p:nvPr>
        </p:nvSpPr>
        <p:spPr>
          <a:xfrm>
            <a:off x="457200" y="1219200"/>
            <a:ext cx="8229600" cy="4419601"/>
          </a:xfrm>
        </p:spPr>
        <p:txBody>
          <a:bodyPr>
            <a:normAutofit/>
          </a:bodyPr>
          <a:lstStyle/>
          <a:p>
            <a:r>
              <a:rPr lang="en-US" sz="2800" dirty="0"/>
              <a:t>In recent years there has been a growing interest in the use of JCMS in courts. Studies have shown that the integration of technology in courts has improved the speed and accuracy of the case managing process, leading to increased efficiency and effectiveness in the court </a:t>
            </a:r>
            <a:r>
              <a:rPr lang="en-US" sz="2800" dirty="0" smtClean="0"/>
              <a:t>system. </a:t>
            </a:r>
            <a:r>
              <a:rPr lang="en-GB" dirty="0"/>
              <a:t>(</a:t>
            </a:r>
            <a:r>
              <a:rPr lang="en-GB" dirty="0" err="1"/>
              <a:t>Asghar</a:t>
            </a:r>
            <a:r>
              <a:rPr lang="en-GB" dirty="0"/>
              <a:t>, 2018).</a:t>
            </a:r>
            <a:endParaRPr lang="en-US" sz="2800" dirty="0" smtClean="0"/>
          </a:p>
          <a:p>
            <a:r>
              <a:rPr lang="en-US" sz="2800" dirty="0" smtClean="0"/>
              <a:t>Research </a:t>
            </a:r>
            <a:r>
              <a:rPr lang="en-US" sz="2800" dirty="0"/>
              <a:t>has shown that the use of evidence-based decision-making can improve the speed and accuracy of case </a:t>
            </a:r>
            <a:r>
              <a:rPr lang="en-US" sz="2800" dirty="0" smtClean="0"/>
              <a:t>processing.</a:t>
            </a: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162893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System methodology</a:t>
            </a:r>
            <a:endParaRPr lang="en-US" sz="3600" dirty="0"/>
          </a:p>
        </p:txBody>
      </p:sp>
      <p:sp>
        <p:nvSpPr>
          <p:cNvPr id="6" name="Content Placeholder 5"/>
          <p:cNvSpPr>
            <a:spLocks noGrp="1"/>
          </p:cNvSpPr>
          <p:nvPr>
            <p:ph idx="1"/>
          </p:nvPr>
        </p:nvSpPr>
        <p:spPr>
          <a:xfrm>
            <a:off x="457200" y="1219200"/>
            <a:ext cx="8229600" cy="4419601"/>
          </a:xfrm>
        </p:spPr>
        <p:txBody>
          <a:bodyPr>
            <a:normAutofit/>
          </a:bodyPr>
          <a:lstStyle/>
          <a:p>
            <a:r>
              <a:rPr lang="en-US" sz="2800" dirty="0" smtClean="0"/>
              <a:t>The system methodology that was used is the waterfall model. </a:t>
            </a:r>
          </a:p>
          <a:p>
            <a:r>
              <a:rPr lang="en-US" sz="2800" dirty="0" smtClean="0"/>
              <a:t>The research methodology used was qualitative. </a:t>
            </a:r>
            <a:endParaRPr lang="en-US" sz="2800" dirty="0" smtClean="0"/>
          </a:p>
          <a:p>
            <a:r>
              <a:rPr lang="en-US" sz="2800" dirty="0"/>
              <a:t>This model is used in the research to ensure that the project is completed systematically and organized</a:t>
            </a:r>
            <a:r>
              <a:rPr lang="en-US" sz="2800" dirty="0" smtClean="0"/>
              <a:t>.</a:t>
            </a:r>
          </a:p>
          <a:p>
            <a:r>
              <a:rPr lang="en-US" sz="2800" dirty="0"/>
              <a:t> Research questions</a:t>
            </a:r>
          </a:p>
          <a:p>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36755379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Analysis and design</a:t>
            </a:r>
            <a:endParaRPr lang="en-US" sz="3600" dirty="0"/>
          </a:p>
        </p:txBody>
      </p:sp>
      <p:sp>
        <p:nvSpPr>
          <p:cNvPr id="6" name="Content Placeholder 5"/>
          <p:cNvSpPr>
            <a:spLocks noGrp="1"/>
          </p:cNvSpPr>
          <p:nvPr>
            <p:ph idx="1"/>
          </p:nvPr>
        </p:nvSpPr>
        <p:spPr>
          <a:xfrm>
            <a:off x="457200" y="1219200"/>
            <a:ext cx="8229600" cy="4419601"/>
          </a:xfrm>
        </p:spPr>
        <p:txBody>
          <a:bodyPr>
            <a:normAutofit lnSpcReduction="10000"/>
          </a:bodyPr>
          <a:lstStyle/>
          <a:p>
            <a:r>
              <a:rPr lang="en-US" sz="2800" dirty="0" smtClean="0"/>
              <a:t>A questionnaire was used to gather data which would be analyzed and come up with the system design and specifications, also observation. </a:t>
            </a:r>
          </a:p>
          <a:p>
            <a:r>
              <a:rPr lang="en-US" sz="2800" dirty="0" smtClean="0"/>
              <a:t>Some of the functional requirements of the system </a:t>
            </a:r>
            <a:r>
              <a:rPr lang="en-US" sz="2800" dirty="0"/>
              <a:t>are: </a:t>
            </a:r>
            <a:endParaRPr lang="en-US" sz="2800" dirty="0" smtClean="0"/>
          </a:p>
          <a:p>
            <a:r>
              <a:rPr lang="en-US" sz="2800" dirty="0" smtClean="0"/>
              <a:t>The </a:t>
            </a:r>
            <a:r>
              <a:rPr lang="en-US" sz="2800" dirty="0"/>
              <a:t>system will have a mechanism for assigning judges cases and informing them of the cases they’re supposed to </a:t>
            </a:r>
            <a:r>
              <a:rPr lang="en-US" sz="2800" dirty="0" smtClean="0"/>
              <a:t>handle. </a:t>
            </a:r>
          </a:p>
          <a:p>
            <a:r>
              <a:rPr lang="en-US" sz="2800" dirty="0"/>
              <a:t>The system should allow users to search for cases based on different criteria such as case number</a:t>
            </a:r>
            <a:endParaRPr lang="en-US" sz="2800" dirty="0" smtClean="0"/>
          </a:p>
          <a:p>
            <a:endParaRPr lang="en-US" sz="2800" dirty="0" smtClean="0"/>
          </a:p>
          <a:p>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15792321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1618</TotalTime>
  <Words>740</Words>
  <Application>Microsoft Office PowerPoint</Application>
  <PresentationFormat>On-screen Show (4:3)</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Judicial Case Monitoring System </vt:lpstr>
      <vt:lpstr>Introduction/background </vt:lpstr>
      <vt:lpstr>Statement of problem </vt:lpstr>
      <vt:lpstr>Proposed solutions </vt:lpstr>
      <vt:lpstr>Objectives (general and specific)</vt:lpstr>
      <vt:lpstr>Scope/justification</vt:lpstr>
      <vt:lpstr>Literature review </vt:lpstr>
      <vt:lpstr>System methodology</vt:lpstr>
      <vt:lpstr>Analysis and design</vt:lpstr>
      <vt:lpstr>System Analysis and design</vt:lpstr>
      <vt:lpstr>System Analysis and design</vt:lpstr>
      <vt:lpstr>CHAPTER 4  :SYSTEM CODE GENERATION AND TESTING</vt:lpstr>
      <vt:lpstr>CHAPTER 4 :CONCLUSIONS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gitonga.ruchiami</dc:creator>
  <cp:lastModifiedBy>caleb denzeil</cp:lastModifiedBy>
  <cp:revision>27</cp:revision>
  <dcterms:created xsi:type="dcterms:W3CDTF">2015-02-23T06:25:56Z</dcterms:created>
  <dcterms:modified xsi:type="dcterms:W3CDTF">2023-03-28T16:36:56Z</dcterms:modified>
</cp:coreProperties>
</file>