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95" r:id="rId12"/>
    <p:sldId id="293" r:id="rId13"/>
    <p:sldId id="294" r:id="rId14"/>
    <p:sldId id="267" r:id="rId15"/>
    <p:sldId id="269" r:id="rId16"/>
    <p:sldId id="296" r:id="rId17"/>
    <p:sldId id="298" r:id="rId18"/>
    <p:sldId id="297" r:id="rId19"/>
    <p:sldId id="271" r:id="rId20"/>
    <p:sldId id="299" r:id="rId21"/>
    <p:sldId id="272" r:id="rId22"/>
    <p:sldId id="303" r:id="rId23"/>
    <p:sldId id="30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304" r:id="rId40"/>
    <p:sldId id="288" r:id="rId41"/>
    <p:sldId id="300" r:id="rId42"/>
    <p:sldId id="301" r:id="rId43"/>
    <p:sldId id="305" r:id="rId44"/>
    <p:sldId id="289" r:id="rId45"/>
    <p:sldId id="306" r:id="rId46"/>
    <p:sldId id="291" r:id="rId47"/>
    <p:sldId id="292" r:id="rId4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762000" marR="0" indent="-76200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Pct val="80000"/>
      <a:buFontTx/>
      <a:buNone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762000" marR="0" indent="-76200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Pct val="100000"/>
      <a:buFontTx/>
      <a:buChar char="•"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762000" marR="0" indent="-76200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Pct val="100000"/>
      <a:buFontTx/>
      <a:buAutoNum type="arabicPeriod"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825500" rtl="0" fontAlgn="auto" latinLnBrk="0" hangingPunct="0">
      <a:lnSpc>
        <a:spcPts val="6000"/>
      </a:lnSpc>
      <a:spcBef>
        <a:spcPts val="3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625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56E8B2-F759-408A-9331-578D0CF10DE9}" v="3739" dt="2019-11-07T14:31:21.790"/>
  </p1510:revLst>
</p1510:revInfo>
</file>

<file path=ppt/tableStyles.xml><?xml version="1.0" encoding="utf-8"?>
<a:tblStyleLst xmlns:a="http://schemas.openxmlformats.org/drawingml/2006/main" def="{5940675A-B579-460E-94D1-54222C63F5DA}">
  <a:tblStyle styleId="{239A75E9-73AB-48A7-91CF-719A252A2737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A6AAA9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BFBFBF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CC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2" name="Shape 3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yandex-team.ru/presentation/Kak-sdelat-krasivo/" TargetMode="External"/><Relationship Id="rId13" Type="http://schemas.openxmlformats.org/officeDocument/2006/relationships/hyperlink" Target="https://patterns.yandex-team.ru/presentations/326" TargetMode="External"/><Relationship Id="rId3" Type="http://schemas.openxmlformats.org/officeDocument/2006/relationships/image" Target="../media/image9.tif"/><Relationship Id="rId7" Type="http://schemas.openxmlformats.org/officeDocument/2006/relationships/hyperlink" Target="https://yadi.sk/d/GPDyRyOPxejmK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8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istockphoto.com" TargetMode="External"/><Relationship Id="rId11" Type="http://schemas.openxmlformats.org/officeDocument/2006/relationships/hyperlink" Target="https://yadi.sk/d/ZpB_978TwmoNY" TargetMode="External"/><Relationship Id="rId5" Type="http://schemas.openxmlformats.org/officeDocument/2006/relationships/hyperlink" Target="http://patterns.yandex-team.ru/presentations" TargetMode="External"/><Relationship Id="rId10" Type="http://schemas.openxmlformats.org/officeDocument/2006/relationships/hyperlink" Target="mailto:prescheck@yandex-team.ru" TargetMode="External"/><Relationship Id="rId4" Type="http://schemas.openxmlformats.org/officeDocument/2006/relationships/image" Target="../media/image6.png"/><Relationship Id="rId9" Type="http://schemas.openxmlformats.org/officeDocument/2006/relationships/hyperlink" Target="mailto:presentation@yandex-team.ru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045987" y="3045771"/>
            <a:ext cx="18292027" cy="7234741"/>
          </a:xfrm>
          <a:prstGeom prst="rect">
            <a:avLst/>
          </a:prstGeom>
        </p:spPr>
        <p:txBody>
          <a:bodyPr lIns="0" tIns="0" rIns="0" bIns="0" anchor="ctr"/>
          <a:lstStyle>
            <a:lvl1pPr marL="1117600" indent="-1117600">
              <a:lnSpc>
                <a:spcPts val="14000"/>
              </a:lnSpc>
              <a:buSzPct val="104000"/>
              <a:buBlip>
                <a:blip r:embed="rId2"/>
              </a:buBlip>
              <a:defRPr sz="12000" baseline="-3333"/>
            </a:lvl1pPr>
          </a:lstStyle>
          <a:p>
            <a:r>
              <a:t>Title Text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sz="quarter" idx="1"/>
          </p:nvPr>
        </p:nvSpPr>
        <p:spPr>
          <a:xfrm>
            <a:off x="4197683" y="10775332"/>
            <a:ext cx="17148063" cy="1417228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baseline="0"/>
            </a:lvl1pPr>
            <a:lvl2pPr marL="0" indent="0">
              <a:buSzTx/>
              <a:buNone/>
              <a:defRPr baseline="0"/>
            </a:lvl2pPr>
            <a:lvl3pPr marL="0" indent="0">
              <a:spcBef>
                <a:spcPts val="0"/>
              </a:spcBef>
              <a:buSzTx/>
              <a:buNone/>
              <a:defRPr baseline="0"/>
            </a:lvl3pPr>
            <a:lvl4pPr marL="0" indent="0">
              <a:spcBef>
                <a:spcPts val="0"/>
              </a:spcBef>
              <a:buSzTx/>
              <a:buNone/>
              <a:defRPr baseline="0"/>
            </a:lvl4pPr>
            <a:lvl5pPr>
              <a:spcBef>
                <a:spcPts val="0"/>
              </a:spcBef>
              <a:defRPr baseline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sz="quarter" idx="13"/>
          </p:nvPr>
        </p:nvSpPr>
        <p:spPr>
          <a:xfrm>
            <a:off x="1147395" y="12687300"/>
            <a:ext cx="20563696" cy="56360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sz="quarter" idx="14"/>
          </p:nvPr>
        </p:nvSpPr>
        <p:spPr>
          <a:xfrm>
            <a:off x="1526592" y="8381243"/>
            <a:ext cx="3053160" cy="3791426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sz="quarter" idx="15"/>
          </p:nvPr>
        </p:nvSpPr>
        <p:spPr>
          <a:xfrm>
            <a:off x="6094486" y="8381243"/>
            <a:ext cx="3053161" cy="3791426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sz="quarter" idx="16"/>
          </p:nvPr>
        </p:nvSpPr>
        <p:spPr>
          <a:xfrm>
            <a:off x="10669413" y="8381243"/>
            <a:ext cx="3053161" cy="3791426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sz="quarter" idx="17"/>
          </p:nvPr>
        </p:nvSpPr>
        <p:spPr>
          <a:xfrm>
            <a:off x="15240483" y="8381243"/>
            <a:ext cx="3053161" cy="3791426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sz="quarter" idx="18"/>
          </p:nvPr>
        </p:nvSpPr>
        <p:spPr>
          <a:xfrm>
            <a:off x="19812161" y="8381243"/>
            <a:ext cx="3053160" cy="3791426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17" name="Shape 117"/>
          <p:cNvSpPr>
            <a:spLocks noGrp="1"/>
          </p:cNvSpPr>
          <p:nvPr>
            <p:ph type="pic" sz="quarter" idx="19"/>
          </p:nvPr>
        </p:nvSpPr>
        <p:spPr>
          <a:xfrm>
            <a:off x="1526592" y="5461346"/>
            <a:ext cx="3048001" cy="2540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sz="quarter" idx="20"/>
          </p:nvPr>
        </p:nvSpPr>
        <p:spPr>
          <a:xfrm>
            <a:off x="6094486" y="5461346"/>
            <a:ext cx="3048001" cy="2540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sz="quarter" idx="21"/>
          </p:nvPr>
        </p:nvSpPr>
        <p:spPr>
          <a:xfrm>
            <a:off x="10669413" y="5461346"/>
            <a:ext cx="3048001" cy="2540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sz="quarter" idx="22"/>
          </p:nvPr>
        </p:nvSpPr>
        <p:spPr>
          <a:xfrm>
            <a:off x="15240483" y="5461346"/>
            <a:ext cx="3048001" cy="2540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sz="quarter" idx="23"/>
          </p:nvPr>
        </p:nvSpPr>
        <p:spPr>
          <a:xfrm>
            <a:off x="19812161" y="5461346"/>
            <a:ext cx="3048001" cy="2540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sz="quarter" idx="13"/>
          </p:nvPr>
        </p:nvSpPr>
        <p:spPr>
          <a:xfrm>
            <a:off x="1147395" y="12687300"/>
            <a:ext cx="20563696" cy="56360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sz="quarter" idx="14"/>
          </p:nvPr>
        </p:nvSpPr>
        <p:spPr>
          <a:xfrm>
            <a:off x="2670162" y="8381243"/>
            <a:ext cx="3053160" cy="3804126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sz="quarter" idx="15"/>
          </p:nvPr>
        </p:nvSpPr>
        <p:spPr>
          <a:xfrm>
            <a:off x="8005102" y="8381243"/>
            <a:ext cx="3053161" cy="3804126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sz="quarter" idx="16"/>
          </p:nvPr>
        </p:nvSpPr>
        <p:spPr>
          <a:xfrm>
            <a:off x="13336584" y="8381243"/>
            <a:ext cx="3053160" cy="3804126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sz="quarter" idx="17"/>
          </p:nvPr>
        </p:nvSpPr>
        <p:spPr>
          <a:xfrm>
            <a:off x="18671888" y="8381243"/>
            <a:ext cx="3053160" cy="3804126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35" name="Shape 135"/>
          <p:cNvSpPr>
            <a:spLocks noGrp="1"/>
          </p:cNvSpPr>
          <p:nvPr>
            <p:ph type="pic" sz="quarter" idx="18"/>
          </p:nvPr>
        </p:nvSpPr>
        <p:spPr>
          <a:xfrm>
            <a:off x="2670162" y="5461346"/>
            <a:ext cx="3048001" cy="2540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pic" sz="quarter" idx="19"/>
          </p:nvPr>
        </p:nvSpPr>
        <p:spPr>
          <a:xfrm>
            <a:off x="8005102" y="5461346"/>
            <a:ext cx="3048001" cy="2540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pic" sz="quarter" idx="20"/>
          </p:nvPr>
        </p:nvSpPr>
        <p:spPr>
          <a:xfrm>
            <a:off x="13336584" y="5461346"/>
            <a:ext cx="3048001" cy="2540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pic" sz="quarter" idx="21"/>
          </p:nvPr>
        </p:nvSpPr>
        <p:spPr>
          <a:xfrm>
            <a:off x="18671888" y="5461346"/>
            <a:ext cx="3048001" cy="2540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sz="quarter" idx="13"/>
          </p:nvPr>
        </p:nvSpPr>
        <p:spPr>
          <a:xfrm>
            <a:off x="1147395" y="12687300"/>
            <a:ext cx="20563696" cy="56360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sz="quarter" idx="14"/>
          </p:nvPr>
        </p:nvSpPr>
        <p:spPr>
          <a:xfrm>
            <a:off x="4571889" y="8381243"/>
            <a:ext cx="3053160" cy="3804126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sz="quarter" idx="15"/>
          </p:nvPr>
        </p:nvSpPr>
        <p:spPr>
          <a:xfrm>
            <a:off x="10663954" y="8381243"/>
            <a:ext cx="3053160" cy="3804126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sz="quarter" idx="16"/>
          </p:nvPr>
        </p:nvSpPr>
        <p:spPr>
          <a:xfrm>
            <a:off x="16765767" y="8381243"/>
            <a:ext cx="3053160" cy="3804126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51" name="Shape 151"/>
          <p:cNvSpPr>
            <a:spLocks noGrp="1"/>
          </p:cNvSpPr>
          <p:nvPr>
            <p:ph type="pic" sz="quarter" idx="17"/>
          </p:nvPr>
        </p:nvSpPr>
        <p:spPr>
          <a:xfrm>
            <a:off x="4571889" y="5461346"/>
            <a:ext cx="3048001" cy="2540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pic" sz="quarter" idx="18"/>
          </p:nvPr>
        </p:nvSpPr>
        <p:spPr>
          <a:xfrm>
            <a:off x="10663954" y="5461346"/>
            <a:ext cx="3048001" cy="2540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pic" sz="quarter" idx="19"/>
          </p:nvPr>
        </p:nvSpPr>
        <p:spPr>
          <a:xfrm>
            <a:off x="16765767" y="5461346"/>
            <a:ext cx="3048001" cy="2540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sz="half" idx="1"/>
          </p:nvPr>
        </p:nvSpPr>
        <p:spPr>
          <a:xfrm>
            <a:off x="7624817" y="3050408"/>
            <a:ext cx="14089139" cy="7615184"/>
          </a:xfrm>
          <a:prstGeom prst="rect">
            <a:avLst/>
          </a:prstGeom>
        </p:spPr>
        <p:txBody>
          <a:bodyPr/>
          <a:lstStyle>
            <a:lvl2pPr marL="381000" indent="-381000">
              <a:buBlip>
                <a:blip r:embed="rId2"/>
              </a:buBlip>
            </a:lvl2pPr>
            <a:lvl3pPr>
              <a:buSzPct val="150000"/>
            </a:lvl3pPr>
            <a:lvl4pPr marL="1143000" indent="-7620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sz="quarter" idx="13"/>
          </p:nvPr>
        </p:nvSpPr>
        <p:spPr>
          <a:xfrm>
            <a:off x="1147395" y="12687300"/>
            <a:ext cx="20563696" cy="56360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sz="quarter" idx="14"/>
          </p:nvPr>
        </p:nvSpPr>
        <p:spPr>
          <a:xfrm>
            <a:off x="2666889" y="5143846"/>
            <a:ext cx="3467101" cy="288925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sz="quarter" idx="13"/>
          </p:nvPr>
        </p:nvSpPr>
        <p:spPr>
          <a:xfrm>
            <a:off x="1147395" y="12687300"/>
            <a:ext cx="20563696" cy="56360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sz="quarter" idx="14"/>
          </p:nvPr>
        </p:nvSpPr>
        <p:spPr>
          <a:xfrm>
            <a:off x="1529366" y="9528133"/>
            <a:ext cx="6095187" cy="2683471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75" name="Shape 175"/>
          <p:cNvSpPr>
            <a:spLocks noGrp="1"/>
          </p:cNvSpPr>
          <p:nvPr>
            <p:ph type="pic" sz="quarter" idx="15"/>
          </p:nvPr>
        </p:nvSpPr>
        <p:spPr>
          <a:xfrm>
            <a:off x="1529366" y="4195741"/>
            <a:ext cx="6089110" cy="495263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sz="quarter" idx="16"/>
          </p:nvPr>
        </p:nvSpPr>
        <p:spPr>
          <a:xfrm>
            <a:off x="9147920" y="9528133"/>
            <a:ext cx="6095187" cy="2683471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sz="quarter" idx="17"/>
          </p:nvPr>
        </p:nvSpPr>
        <p:spPr>
          <a:xfrm>
            <a:off x="16767607" y="9528133"/>
            <a:ext cx="6095187" cy="2683471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78" name="Shape 178"/>
          <p:cNvSpPr>
            <a:spLocks noGrp="1"/>
          </p:cNvSpPr>
          <p:nvPr>
            <p:ph type="pic" sz="quarter" idx="18"/>
          </p:nvPr>
        </p:nvSpPr>
        <p:spPr>
          <a:xfrm>
            <a:off x="9147920" y="4190756"/>
            <a:ext cx="6089110" cy="495263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sz="quarter" idx="19"/>
          </p:nvPr>
        </p:nvSpPr>
        <p:spPr>
          <a:xfrm>
            <a:off x="16767607" y="4195741"/>
            <a:ext cx="6089110" cy="495263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sz="quarter" idx="13"/>
          </p:nvPr>
        </p:nvSpPr>
        <p:spPr>
          <a:xfrm>
            <a:off x="1147395" y="12687300"/>
            <a:ext cx="20563696" cy="56360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sz="quarter" idx="14"/>
          </p:nvPr>
        </p:nvSpPr>
        <p:spPr>
          <a:xfrm>
            <a:off x="2286955" y="10650862"/>
            <a:ext cx="8751254" cy="1560633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90" name="Shape 190"/>
          <p:cNvSpPr>
            <a:spLocks noGrp="1"/>
          </p:cNvSpPr>
          <p:nvPr>
            <p:ph type="pic" sz="quarter" idx="15"/>
          </p:nvPr>
        </p:nvSpPr>
        <p:spPr>
          <a:xfrm>
            <a:off x="2286955" y="3431471"/>
            <a:ext cx="8762718" cy="685889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sz="quarter" idx="16"/>
          </p:nvPr>
        </p:nvSpPr>
        <p:spPr>
          <a:xfrm>
            <a:off x="13338528" y="10650752"/>
            <a:ext cx="8751254" cy="1560851"/>
          </a:xfrm>
          <a:prstGeom prst="rect">
            <a:avLst/>
          </a:prstGeom>
        </p:spPr>
        <p:txBody>
          <a:bodyPr anchor="t"/>
          <a:lstStyle/>
          <a:p>
            <a:r>
              <a:t>Текст</a:t>
            </a:r>
          </a:p>
        </p:txBody>
      </p:sp>
      <p:sp>
        <p:nvSpPr>
          <p:cNvPr id="192" name="Shape 192"/>
          <p:cNvSpPr>
            <a:spLocks noGrp="1"/>
          </p:cNvSpPr>
          <p:nvPr>
            <p:ph type="pic" sz="quarter" idx="17"/>
          </p:nvPr>
        </p:nvSpPr>
        <p:spPr>
          <a:xfrm>
            <a:off x="13338528" y="3431471"/>
            <a:ext cx="8762717" cy="685889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sz="quarter" idx="13"/>
          </p:nvPr>
        </p:nvSpPr>
        <p:spPr>
          <a:xfrm>
            <a:off x="1147395" y="12687300"/>
            <a:ext cx="20563696" cy="56360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pic" idx="14"/>
          </p:nvPr>
        </p:nvSpPr>
        <p:spPr>
          <a:xfrm>
            <a:off x="1141442" y="3047655"/>
            <a:ext cx="22101115" cy="9144094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sz="half" idx="1"/>
          </p:nvPr>
        </p:nvSpPr>
        <p:spPr>
          <a:xfrm>
            <a:off x="1137523" y="3050408"/>
            <a:ext cx="10679202" cy="9138786"/>
          </a:xfrm>
          <a:prstGeom prst="rect">
            <a:avLst/>
          </a:prstGeom>
        </p:spPr>
        <p:txBody>
          <a:bodyPr/>
          <a:lstStyle>
            <a:lvl2pPr marL="381000" indent="-381000">
              <a:buBlip>
                <a:blip r:embed="rId2"/>
              </a:buBlip>
            </a:lvl2pPr>
            <a:lvl3pPr>
              <a:buSzPct val="150000"/>
            </a:lvl3pPr>
            <a:lvl4pPr marL="1143000" indent="-7620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sz="quarter" idx="13"/>
          </p:nvPr>
        </p:nvSpPr>
        <p:spPr>
          <a:xfrm>
            <a:off x="1147395" y="12687300"/>
            <a:ext cx="20563696" cy="5588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pic" sz="half" idx="14"/>
          </p:nvPr>
        </p:nvSpPr>
        <p:spPr>
          <a:xfrm>
            <a:off x="12568166" y="3051637"/>
            <a:ext cx="10675338" cy="9144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sz="quarter" idx="1"/>
          </p:nvPr>
        </p:nvSpPr>
        <p:spPr>
          <a:xfrm>
            <a:off x="3048898" y="10765562"/>
            <a:ext cx="18286204" cy="1539963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baseline="0"/>
            </a:lvl1pPr>
            <a:lvl2pPr marL="0" indent="0">
              <a:buSzTx/>
              <a:buNone/>
              <a:defRPr baseline="0"/>
            </a:lvl2pPr>
            <a:lvl3pPr marL="0" indent="0">
              <a:spcBef>
                <a:spcPts val="0"/>
              </a:spcBef>
              <a:buSzTx/>
              <a:buNone/>
              <a:defRPr baseline="0"/>
            </a:lvl3pPr>
            <a:lvl4pPr marL="0" indent="0">
              <a:spcBef>
                <a:spcPts val="0"/>
              </a:spcBef>
              <a:buSzTx/>
              <a:buNone/>
              <a:defRPr baseline="0"/>
            </a:lvl4pPr>
            <a:lvl5pPr>
              <a:spcBef>
                <a:spcPts val="0"/>
              </a:spcBef>
              <a:defRPr baseline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pic" sz="quarter" idx="13"/>
          </p:nvPr>
        </p:nvSpPr>
        <p:spPr>
          <a:xfrm>
            <a:off x="2992018" y="1923220"/>
            <a:ext cx="8852692" cy="1219363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pic" sz="quarter" idx="14"/>
          </p:nvPr>
        </p:nvSpPr>
        <p:spPr>
          <a:xfrm>
            <a:off x="16592582" y="2034148"/>
            <a:ext cx="6065718" cy="88749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sz="half" idx="15"/>
          </p:nvPr>
        </p:nvSpPr>
        <p:spPr>
          <a:xfrm>
            <a:off x="3043010" y="3043245"/>
            <a:ext cx="18285279" cy="7243474"/>
          </a:xfrm>
          <a:prstGeom prst="rect">
            <a:avLst/>
          </a:prstGeom>
        </p:spPr>
        <p:txBody>
          <a:bodyPr/>
          <a:lstStyle>
            <a:lvl1pPr>
              <a:lnSpc>
                <a:spcPts val="14000"/>
              </a:lnSpc>
              <a:spcBef>
                <a:spcPts val="0"/>
              </a:spcBef>
              <a:defRPr sz="12000" baseline="-3333"/>
            </a:lvl1pPr>
          </a:lstStyle>
          <a:p>
            <a:r>
              <a:t>Название презентации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конта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sz="quarter" idx="13"/>
          </p:nvPr>
        </p:nvSpPr>
        <p:spPr>
          <a:xfrm>
            <a:off x="3043856" y="6195541"/>
            <a:ext cx="9153280" cy="2568226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baseline="0"/>
            </a:pPr>
            <a:r>
              <a:t>Имя и Фамилия</a:t>
            </a:r>
          </a:p>
          <a:p>
            <a:pPr>
              <a:spcBef>
                <a:spcPts val="0"/>
              </a:spcBef>
              <a:defRPr baseline="-20833"/>
            </a:pPr>
            <a:r>
              <a:t>Должность спикера</a:t>
            </a:r>
          </a:p>
        </p:txBody>
      </p:sp>
      <p:sp>
        <p:nvSpPr>
          <p:cNvPr id="229" name="Shape 229"/>
          <p:cNvSpPr>
            <a:spLocks noGrp="1"/>
          </p:cNvSpPr>
          <p:nvPr>
            <p:ph type="pic" sz="quarter" idx="14"/>
          </p:nvPr>
        </p:nvSpPr>
        <p:spPr>
          <a:xfrm>
            <a:off x="3055000" y="9152468"/>
            <a:ext cx="758651" cy="75053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pic" sz="quarter" idx="15"/>
          </p:nvPr>
        </p:nvSpPr>
        <p:spPr>
          <a:xfrm>
            <a:off x="3218857" y="10289494"/>
            <a:ext cx="424807" cy="77127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sz="quarter" idx="16"/>
          </p:nvPr>
        </p:nvSpPr>
        <p:spPr>
          <a:xfrm>
            <a:off x="4203941" y="10290270"/>
            <a:ext cx="8747481" cy="1148501"/>
          </a:xfrm>
          <a:prstGeom prst="rect">
            <a:avLst/>
          </a:prstGeom>
        </p:spPr>
        <p:txBody>
          <a:bodyPr anchor="t"/>
          <a:lstStyle/>
          <a:p>
            <a:r>
              <a:t>+7 000 000-00-00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sz="quarter" idx="17"/>
          </p:nvPr>
        </p:nvSpPr>
        <p:spPr>
          <a:xfrm>
            <a:off x="4203941" y="9133790"/>
            <a:ext cx="8747481" cy="1113756"/>
          </a:xfrm>
          <a:prstGeom prst="rect">
            <a:avLst/>
          </a:prstGeom>
        </p:spPr>
        <p:txBody>
          <a:bodyPr anchor="t"/>
          <a:lstStyle/>
          <a:p>
            <a:r>
              <a:t>логин@yandex-team.ru</a:t>
            </a:r>
          </a:p>
        </p:txBody>
      </p:sp>
      <p:sp>
        <p:nvSpPr>
          <p:cNvPr id="233" name="Shape 233"/>
          <p:cNvSpPr>
            <a:spLocks noGrp="1"/>
          </p:cNvSpPr>
          <p:nvPr>
            <p:ph type="pic" sz="quarter" idx="18"/>
          </p:nvPr>
        </p:nvSpPr>
        <p:spPr>
          <a:xfrm>
            <a:off x="13341712" y="9152468"/>
            <a:ext cx="758651" cy="75053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sz="quarter" idx="19"/>
          </p:nvPr>
        </p:nvSpPr>
        <p:spPr>
          <a:xfrm>
            <a:off x="14486892" y="10290270"/>
            <a:ext cx="8752761" cy="1148501"/>
          </a:xfrm>
          <a:prstGeom prst="rect">
            <a:avLst/>
          </a:prstGeom>
        </p:spPr>
        <p:txBody>
          <a:bodyPr anchor="t"/>
          <a:lstStyle/>
          <a:p>
            <a:r>
              <a:t>+7 000 000-00-00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sz="quarter" idx="20"/>
          </p:nvPr>
        </p:nvSpPr>
        <p:spPr>
          <a:xfrm>
            <a:off x="14486892" y="9133790"/>
            <a:ext cx="8752761" cy="1113756"/>
          </a:xfrm>
          <a:prstGeom prst="rect">
            <a:avLst/>
          </a:prstGeom>
        </p:spPr>
        <p:txBody>
          <a:bodyPr anchor="t"/>
          <a:lstStyle/>
          <a:p>
            <a:r>
              <a:t>логин@yandex-team.ru</a:t>
            </a:r>
          </a:p>
        </p:txBody>
      </p:sp>
      <p:sp>
        <p:nvSpPr>
          <p:cNvPr id="236" name="Shape 236"/>
          <p:cNvSpPr>
            <a:spLocks noGrp="1"/>
          </p:cNvSpPr>
          <p:nvPr>
            <p:ph type="pic" sz="quarter" idx="21"/>
          </p:nvPr>
        </p:nvSpPr>
        <p:spPr>
          <a:xfrm>
            <a:off x="13508634" y="10289494"/>
            <a:ext cx="424808" cy="77127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sz="quarter" idx="22"/>
          </p:nvPr>
        </p:nvSpPr>
        <p:spPr>
          <a:xfrm>
            <a:off x="13330322" y="6197006"/>
            <a:ext cx="9150974" cy="266836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baseline="0"/>
            </a:pPr>
            <a:r>
              <a:t>Имя и Фамилия</a:t>
            </a:r>
          </a:p>
          <a:p>
            <a:pPr>
              <a:spcBef>
                <a:spcPts val="0"/>
              </a:spcBef>
              <a:defRPr baseline="-20833"/>
            </a:pPr>
            <a:r>
              <a:t>Должность спикера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sz="quarter" idx="23"/>
          </p:nvPr>
        </p:nvSpPr>
        <p:spPr>
          <a:xfrm>
            <a:off x="3042180" y="2659697"/>
            <a:ext cx="18299639" cy="1913298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lnSpc>
                <a:spcPts val="14000"/>
              </a:lnSpc>
              <a:spcBef>
                <a:spcPts val="0"/>
              </a:spcBef>
              <a:defRPr sz="12000" baseline="-3333"/>
            </a:pPr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pic" sz="quarter" idx="24"/>
          </p:nvPr>
        </p:nvSpPr>
        <p:spPr>
          <a:xfrm>
            <a:off x="13338905" y="-2038193"/>
            <a:ext cx="760920" cy="76092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pic" sz="quarter" idx="25"/>
          </p:nvPr>
        </p:nvSpPr>
        <p:spPr>
          <a:xfrm>
            <a:off x="13338905" y="-3187412"/>
            <a:ext cx="764265" cy="76456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pic" sz="quarter" idx="26"/>
          </p:nvPr>
        </p:nvSpPr>
        <p:spPr>
          <a:xfrm>
            <a:off x="13338006" y="-4411341"/>
            <a:ext cx="762716" cy="76092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pic" sz="quarter" idx="27"/>
          </p:nvPr>
        </p:nvSpPr>
        <p:spPr>
          <a:xfrm>
            <a:off x="19839406" y="-3369834"/>
            <a:ext cx="673868" cy="760919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pic" sz="quarter" idx="28"/>
          </p:nvPr>
        </p:nvSpPr>
        <p:spPr>
          <a:xfrm>
            <a:off x="19864488" y="-2080483"/>
            <a:ext cx="623705" cy="76092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pic" sz="quarter" idx="29"/>
          </p:nvPr>
        </p:nvSpPr>
        <p:spPr>
          <a:xfrm>
            <a:off x="19795880" y="-898451"/>
            <a:ext cx="760919" cy="677695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pic" sz="quarter" idx="30"/>
          </p:nvPr>
        </p:nvSpPr>
        <p:spPr>
          <a:xfrm>
            <a:off x="19846528" y="-4811129"/>
            <a:ext cx="760919" cy="74844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pic" sz="quarter" idx="31"/>
          </p:nvPr>
        </p:nvSpPr>
        <p:spPr>
          <a:xfrm>
            <a:off x="13304536" y="-5784037"/>
            <a:ext cx="833005" cy="819349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14488004" y="-3333044"/>
            <a:ext cx="4966699" cy="115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r>
              <a:t>twitter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4488004" y="-2133944"/>
            <a:ext cx="4913801" cy="1014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r>
              <a:t>facebook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4488004" y="-4555928"/>
            <a:ext cx="4733091" cy="115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r>
              <a:t>skype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20944978" y="-3465585"/>
            <a:ext cx="8048094" cy="1014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r>
              <a:t>bitbucket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20944978" y="-2176234"/>
            <a:ext cx="8048094" cy="1014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r>
              <a:t>github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20944978" y="-1035815"/>
            <a:ext cx="8048094" cy="1014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r>
              <a:t>telegram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20970226" y="-4913117"/>
            <a:ext cx="8048094" cy="1014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r>
              <a:t>instagram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4488004" y="-5806598"/>
            <a:ext cx="8048093" cy="1014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r>
              <a:t>vkontakte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4488004" y="-977045"/>
            <a:ext cx="4733091" cy="1113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r>
              <a:t>website.ru</a:t>
            </a:r>
          </a:p>
        </p:txBody>
      </p:sp>
      <p:pic>
        <p:nvPicPr>
          <p:cNvPr id="256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389" y="-900845"/>
            <a:ext cx="762001" cy="761999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Чист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8052204" y="2277583"/>
            <a:ext cx="6735837" cy="1632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/>
              <a:t>Н</a:t>
            </a:r>
            <a:r>
              <a:rPr sz="2500"/>
              <a:t>е</a:t>
            </a:r>
            <a:r>
              <a:t> </a:t>
            </a:r>
            <a:r>
              <a:rPr sz="4200"/>
              <a:t>из</a:t>
            </a:r>
            <a:r>
              <a:rPr sz="6100"/>
              <a:t>ме</a:t>
            </a:r>
            <a:r>
              <a:rPr sz="2900"/>
              <a:t>ня</a:t>
            </a:r>
            <a:r>
              <a:rPr sz="1900"/>
              <a:t>й</a:t>
            </a:r>
            <a:r>
              <a:t> </a:t>
            </a:r>
            <a:r>
              <a:rPr sz="3400"/>
              <a:t>р</a:t>
            </a:r>
            <a:r>
              <a:rPr sz="6800"/>
              <a:t>а</a:t>
            </a:r>
            <a:r>
              <a:rPr sz="3400"/>
              <a:t>з</a:t>
            </a:r>
            <a:r>
              <a:rPr sz="2000"/>
              <a:t>ме</a:t>
            </a:r>
            <a:r>
              <a:rPr sz="3300"/>
              <a:t>р</a:t>
            </a:r>
            <a:r>
              <a:rPr sz="2700"/>
              <a:t>ы</a:t>
            </a:r>
            <a:r>
              <a:rPr sz="2000"/>
              <a:t> </a:t>
            </a:r>
            <a:r>
              <a:rPr sz="4700"/>
              <a:t>ш</a:t>
            </a:r>
            <a:r>
              <a:rPr sz="3800"/>
              <a:t>р</a:t>
            </a:r>
            <a:r>
              <a:rPr sz="4100"/>
              <a:t>и</a:t>
            </a:r>
            <a:r>
              <a:rPr sz="2400"/>
              <a:t>ф</a:t>
            </a:r>
            <a:r>
              <a:rPr sz="1800"/>
              <a:t>т</a:t>
            </a:r>
            <a:r>
              <a:rPr sz="2400"/>
              <a:t>о</a:t>
            </a:r>
            <a:r>
              <a:rPr sz="3200"/>
              <a:t>в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7979110" y="11938179"/>
            <a:ext cx="7182919" cy="78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1283796" y="4146244"/>
            <a:ext cx="419421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lvl1pPr>
          </a:lstStyle>
          <a:p>
            <a:r>
              <a:t>Не выходите за поля слайда</a:t>
            </a:r>
          </a:p>
        </p:txBody>
      </p:sp>
      <p:sp>
        <p:nvSpPr>
          <p:cNvPr id="275" name="Shape 275"/>
          <p:cNvSpPr/>
          <p:nvPr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Группа </a:t>
            </a:r>
            <a:br/>
            <a:r>
              <a:t>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технологий</a:t>
            </a:r>
          </a:p>
        </p:txBody>
      </p:sp>
      <p:pic>
        <p:nvPicPr>
          <p:cNvPr id="280" name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pasted-image.tiff"/>
          <p:cNvPicPr>
            <a:picLocks noChangeAspect="1"/>
          </p:cNvPicPr>
          <p:nvPr/>
        </p:nvPicPr>
        <p:blipFill>
          <a:blip r:embed="rId3"/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hape 282"/>
          <p:cNvSpPr txBox="1"/>
          <p:nvPr/>
        </p:nvSpPr>
        <p:spPr>
          <a:xfrm>
            <a:off x="8017209" y="154292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Вот несколько простых советов-рекомендаций: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89984" y="1890483"/>
            <a:ext cx="5729648" cy="8286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Это шаблон презентации </a:t>
            </a:r>
            <a:br/>
            <a:r>
              <a:t>для выступлений с нашим корпоративным шрифтом </a:t>
            </a:r>
            <a:br/>
            <a:r>
              <a:t>Yandex Sans Text.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Перед началом работы убедитесь, </a:t>
            </a:r>
            <a:br/>
            <a:r>
              <a:t>что шрифт уже установлен </a:t>
            </a:r>
            <a:br/>
            <a:r>
              <a:t>на компьютере. </a:t>
            </a:r>
            <a:br/>
            <a:r>
              <a:t>Если нет, то скачать его вместе </a:t>
            </a:r>
            <a:br/>
            <a:r>
              <a:t>с инструкцией по установке </a:t>
            </a:r>
            <a:br/>
            <a:r>
              <a:t>можно по ссылке: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br/>
            <a:r>
              <a:t>Посмотреть все  мастер-слайды </a:t>
            </a:r>
            <a:br/>
            <a:r>
              <a:t>и добавить подходящий </a:t>
            </a:r>
            <a:br/>
            <a:r>
              <a:t>можно, нажав кнопку «добавить слайд» в верхнем меню.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017209" y="4998560"/>
            <a:ext cx="7182920" cy="746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Для расстановки акцентов пользуйтесь встроенными в шаблон стилями шрифтов: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/>
          </a:p>
          <a:p>
            <a:pPr marL="447040" indent="-447040">
              <a:lnSpc>
                <a:spcPct val="90000"/>
              </a:lnSpc>
              <a:spcBef>
                <a:spcPts val="0"/>
              </a:spcBef>
              <a:buSzPct val="104000"/>
              <a:buBlip>
                <a:blip r:embed="rId4"/>
              </a:buBlip>
              <a:defRPr sz="2400" baseline="0"/>
            </a:pPr>
            <a:r>
              <a:t>Для выделения ключевой мысли </a:t>
            </a:r>
          </a:p>
          <a:p>
            <a:pPr marL="447040" indent="-447040">
              <a:lnSpc>
                <a:spcPct val="90000"/>
              </a:lnSpc>
              <a:spcBef>
                <a:spcPts val="0"/>
              </a:spcBef>
              <a:buSzPct val="104000"/>
              <a:buBlip>
                <a:blip r:embed="rId4"/>
              </a:buBlip>
              <a:defRPr sz="2400" baseline="0"/>
            </a:pPr>
            <a:r>
              <a:t>поставьте курсор на начало предложения </a:t>
            </a:r>
          </a:p>
          <a:p>
            <a:pPr marL="447040" indent="-447040">
              <a:lnSpc>
                <a:spcPct val="90000"/>
              </a:lnSpc>
              <a:spcBef>
                <a:spcPts val="0"/>
              </a:spcBef>
              <a:buSzPct val="104000"/>
              <a:buBlip>
                <a:blip r:embed="rId4"/>
              </a:buBlip>
              <a:defRPr sz="2400" baseline="0"/>
            </a:pPr>
            <a:r>
              <a:t>и нажмите клавишу Tab, а чтобы </a:t>
            </a:r>
          </a:p>
          <a:p>
            <a:pPr marL="447040" indent="-447040">
              <a:lnSpc>
                <a:spcPct val="90000"/>
              </a:lnSpc>
              <a:spcBef>
                <a:spcPts val="0"/>
              </a:spcBef>
              <a:buSzPct val="104000"/>
              <a:buBlip>
                <a:blip r:embed="rId4"/>
              </a:buBlip>
              <a:defRPr sz="2400" baseline="0"/>
            </a:pPr>
            <a:r>
              <a:t>жёлтая линия не разрывалась, </a:t>
            </a:r>
          </a:p>
          <a:p>
            <a:pPr marL="447040" indent="-447040">
              <a:lnSpc>
                <a:spcPct val="90000"/>
              </a:lnSpc>
              <a:spcBef>
                <a:spcPts val="0"/>
              </a:spcBef>
              <a:buSzPct val="104000"/>
              <a:buBlip>
                <a:blip r:embed="rId4"/>
              </a:buBlip>
              <a:defRPr sz="2400" baseline="0"/>
            </a:pPr>
            <a:r>
              <a:t>переносите текст на следующую строку</a:t>
            </a:r>
          </a:p>
          <a:p>
            <a:pPr marL="447040" indent="-447040">
              <a:lnSpc>
                <a:spcPct val="90000"/>
              </a:lnSpc>
              <a:spcBef>
                <a:spcPts val="0"/>
              </a:spcBef>
              <a:buSzPct val="104000"/>
              <a:buBlip>
                <a:blip r:embed="rId4"/>
              </a:buBlip>
              <a:defRPr sz="2400" baseline="0"/>
            </a:pPr>
            <a:r>
              <a:t>нажатием клавиши Enter.</a:t>
            </a:r>
          </a:p>
          <a:p>
            <a:pPr marL="749300" lvl="2" indent="-368300">
              <a:lnSpc>
                <a:spcPct val="90000"/>
              </a:lnSpc>
              <a:buSzPct val="150000"/>
              <a:buChar char="›"/>
              <a:defRPr sz="2400" baseline="0"/>
            </a:pPr>
            <a:r>
              <a:t>Для создания маркированного </a:t>
            </a:r>
            <a:br/>
            <a:r>
              <a:t>списка выделите текст и дважды нажмите клавишу Tab</a:t>
            </a:r>
          </a:p>
          <a:p>
            <a:pPr marL="749300" lvl="2" indent="-368300">
              <a:lnSpc>
                <a:spcPct val="90000"/>
              </a:lnSpc>
              <a:buAutoNum type="arabicPeriod"/>
              <a:defRPr sz="2400" baseline="0"/>
            </a:pPr>
            <a:r>
              <a:t>Для создания нумерованного </a:t>
            </a:r>
            <a:br/>
            <a:r>
              <a:t>списка выделите текст и трижды нажмите клавишу Tab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6005033" y="1894519"/>
            <a:ext cx="6973695" cy="8689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 </a:t>
            </a:r>
            <a:br/>
            <a:r>
              <a:t>на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12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Логотипы сервисов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12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Слайды с кодом: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12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Можно выбрать фотографию на фотостоке </a:t>
            </a:r>
            <a:r>
              <a:rPr>
                <a:solidFill>
                  <a:srgbClr val="3878BE"/>
                </a:solidFill>
              </a:rPr>
              <a:t>   </a:t>
            </a:r>
            <a:br>
              <a:rPr>
                <a:solidFill>
                  <a:srgbClr val="3878BE"/>
                </a:solidFill>
              </a:rPr>
            </a:br>
            <a:r>
              <a:rPr>
                <a:solidFill>
                  <a:srgbClr val="3878BE"/>
                </a:solidFill>
              </a:rPr>
              <a:t>                                          </a:t>
            </a:r>
            <a:r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мы купим её для вас.</a:t>
            </a:r>
            <a:br/>
            <a:endParaRPr sz="100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Подробный рецепт хорошей презентации –   </a:t>
            </a:r>
            <a:br/>
            <a:r>
              <a:t>на </a:t>
            </a:r>
            <a:br/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10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Если возникли вопросы, напишите</a:t>
            </a:r>
            <a:br/>
            <a:r>
              <a:t>на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1000" baseline="0"/>
            </a:pPr>
            <a:endParaRPr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Чтобы мы проверили вашу презентацию, отправьте её на  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6440380" y="3416648"/>
            <a:ext cx="5643533" cy="55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u="sng" baseline="0">
                <a:hlinkClick r:id="rId5"/>
              </a:defRPr>
            </a:lvl1pPr>
          </a:lstStyle>
          <a:p>
            <a:pPr>
              <a:defRPr u="none"/>
            </a:pPr>
            <a:r>
              <a:rPr u="sng">
                <a:hlinkClick r:id="rId5"/>
              </a:rPr>
              <a:t>patterns.yandex-team.ru/presentations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6005033" y="6264942"/>
            <a:ext cx="2553331" cy="55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solidFill>
                  <a:srgbClr val="3878BE"/>
                </a:solidFill>
              </a:defRPr>
            </a:pPr>
            <a:r>
              <a:rPr u="sng">
                <a:solidFill>
                  <a:srgbClr val="000000"/>
                </a:solidFill>
                <a:hlinkClick r:id="rId6"/>
              </a:rPr>
              <a:t>iStockphoto.com</a:t>
            </a:r>
            <a:r>
              <a:t> 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904276" y="6970034"/>
            <a:ext cx="4882102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u="sng" baseline="0">
                <a:hlinkClick r:id="rId7"/>
              </a:defRPr>
            </a:lvl1pPr>
          </a:lstStyle>
          <a:p>
            <a:pPr>
              <a:defRPr u="none"/>
            </a:pPr>
            <a:r>
              <a:rPr u="sng">
                <a:hlinkClick r:id="rId7"/>
              </a:rPr>
              <a:t>yadi.sk/d/GPDyRyOPxejmK</a:t>
            </a:r>
            <a:endParaRPr>
              <a:solidFill>
                <a:srgbClr val="3878BE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16005033" y="7590201"/>
            <a:ext cx="6735838" cy="89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t>        </a:t>
            </a:r>
            <a:r>
              <a:rPr u="sng">
                <a:hlinkClick r:id="rId8"/>
              </a:rPr>
              <a:t>wiki.yandex-team.ru/presentation/Kak-sdelat-krasivo/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6423575" y="8894989"/>
            <a:ext cx="2553331" cy="55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u="sng" baseline="0">
                <a:hlinkClick r:id="rId9"/>
              </a:defRPr>
            </a:lvl1pPr>
          </a:lstStyle>
          <a:p>
            <a:pPr>
              <a:defRPr u="none"/>
            </a:pPr>
            <a:r>
              <a:rPr u="sng">
                <a:hlinkClick r:id="rId9"/>
              </a:rPr>
              <a:t>presentation@ 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8332564" y="9823302"/>
            <a:ext cx="2553331" cy="55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u="sng" baseline="0">
                <a:hlinkClick r:id="rId10"/>
              </a:defRPr>
            </a:lvl1pPr>
          </a:lstStyle>
          <a:p>
            <a:pPr>
              <a:defRPr u="none"/>
            </a:pPr>
            <a:r>
              <a:rPr u="sng">
                <a:hlinkClick r:id="rId10"/>
              </a:rPr>
              <a:t>prescheck@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6005033" y="4373648"/>
            <a:ext cx="38753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400" u="sng" baseline="0">
                <a:hlinkClick r:id="rId11"/>
              </a:defRPr>
            </a:lvl1pPr>
          </a:lstStyle>
          <a:p>
            <a:r>
              <a:rPr>
                <a:hlinkClick r:id="rId11"/>
              </a:rPr>
              <a:t>yadi.sk/d/ZpB_978TwmoNY</a:t>
            </a:r>
          </a:p>
        </p:txBody>
      </p:sp>
      <p:pic>
        <p:nvPicPr>
          <p:cNvPr id="293" name="Снимок экрана 2016-11-25 в 17.35.4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59550" y="9322868"/>
            <a:ext cx="1977814" cy="116785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hape 294"/>
          <p:cNvSpPr txBox="1"/>
          <p:nvPr/>
        </p:nvSpPr>
        <p:spPr>
          <a:xfrm>
            <a:off x="16005033" y="4936513"/>
            <a:ext cx="702545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u="sng" baseline="0">
                <a:solidFill>
                  <a:srgbClr val="3878BE"/>
                </a:solidFill>
              </a:defRPr>
            </a:pPr>
            <a:r>
              <a:rPr u="none"/>
              <a:t>                                       </a:t>
            </a:r>
            <a:br>
              <a:rPr u="none"/>
            </a:br>
            <a:r>
              <a:rPr>
                <a:solidFill>
                  <a:srgbClr val="000000"/>
                </a:solidFill>
                <a:hlinkClick r:id="rId13"/>
              </a:rPr>
              <a:t>patterns.yandex-team.ru/presentations/326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sz="quarter" idx="1"/>
          </p:nvPr>
        </p:nvSpPr>
        <p:spPr>
          <a:xfrm>
            <a:off x="3048898" y="10763449"/>
            <a:ext cx="18286204" cy="1535494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baseline="0"/>
            </a:lvl1pPr>
            <a:lvl2pPr marL="0" indent="0">
              <a:buSzTx/>
              <a:buNone/>
              <a:defRPr baseline="0"/>
            </a:lvl2pPr>
            <a:lvl3pPr marL="0" indent="0">
              <a:spcBef>
                <a:spcPts val="0"/>
              </a:spcBef>
              <a:buSzTx/>
              <a:buNone/>
              <a:defRPr baseline="0"/>
            </a:lvl3pPr>
            <a:lvl4pPr marL="0" indent="0">
              <a:spcBef>
                <a:spcPts val="0"/>
              </a:spcBef>
              <a:buSzTx/>
              <a:buNone/>
              <a:defRPr baseline="0"/>
            </a:lvl4pPr>
            <a:lvl5pPr>
              <a:spcBef>
                <a:spcPts val="0"/>
              </a:spcBef>
              <a:defRPr baseline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1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943" y="1915156"/>
            <a:ext cx="1510127" cy="1006752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>
            <a:spLocks noGrp="1"/>
          </p:cNvSpPr>
          <p:nvPr>
            <p:ph type="pic" sz="quarter" idx="13"/>
          </p:nvPr>
        </p:nvSpPr>
        <p:spPr>
          <a:xfrm>
            <a:off x="2992018" y="1923220"/>
            <a:ext cx="8852692" cy="1219363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sz="half" idx="14"/>
          </p:nvPr>
        </p:nvSpPr>
        <p:spPr>
          <a:xfrm>
            <a:off x="3043010" y="3043245"/>
            <a:ext cx="18285279" cy="7243474"/>
          </a:xfrm>
          <a:prstGeom prst="rect">
            <a:avLst/>
          </a:prstGeom>
        </p:spPr>
        <p:txBody>
          <a:bodyPr/>
          <a:lstStyle>
            <a:lvl1pPr>
              <a:lnSpc>
                <a:spcPts val="14000"/>
              </a:lnSpc>
              <a:spcBef>
                <a:spcPts val="0"/>
              </a:spcBef>
              <a:defRPr sz="12000" baseline="-3333"/>
            </a:lvl1pPr>
          </a:lstStyle>
          <a:p>
            <a:r>
              <a:t>Название презентации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472" y="5277473"/>
            <a:ext cx="6393594" cy="235833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sz="quarter" idx="1"/>
          </p:nvPr>
        </p:nvSpPr>
        <p:spPr>
          <a:xfrm>
            <a:off x="3048898" y="10765562"/>
            <a:ext cx="18286204" cy="1539963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baseline="0"/>
            </a:lvl1pPr>
            <a:lvl2pPr marL="0" indent="0">
              <a:buSzTx/>
              <a:buNone/>
              <a:defRPr baseline="0"/>
            </a:lvl2pPr>
            <a:lvl3pPr marL="0" indent="0">
              <a:spcBef>
                <a:spcPts val="0"/>
              </a:spcBef>
              <a:buSzTx/>
              <a:buNone/>
              <a:defRPr baseline="0"/>
            </a:lvl3pPr>
            <a:lvl4pPr marL="0" indent="0">
              <a:spcBef>
                <a:spcPts val="0"/>
              </a:spcBef>
              <a:buSzTx/>
              <a:buNone/>
              <a:defRPr baseline="0"/>
            </a:lvl4pPr>
            <a:lvl5pPr>
              <a:spcBef>
                <a:spcPts val="0"/>
              </a:spcBef>
              <a:defRPr baseline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pic" sz="quarter" idx="13"/>
          </p:nvPr>
        </p:nvSpPr>
        <p:spPr>
          <a:xfrm>
            <a:off x="16592582" y="2034148"/>
            <a:ext cx="6065718" cy="88749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sz="quarter" idx="14"/>
          </p:nvPr>
        </p:nvSpPr>
        <p:spPr>
          <a:xfrm>
            <a:off x="2992018" y="1923220"/>
            <a:ext cx="8852692" cy="1219363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sz="half" idx="15"/>
          </p:nvPr>
        </p:nvSpPr>
        <p:spPr>
          <a:xfrm>
            <a:off x="3043010" y="3043245"/>
            <a:ext cx="18285279" cy="7243474"/>
          </a:xfrm>
          <a:prstGeom prst="rect">
            <a:avLst/>
          </a:prstGeom>
        </p:spPr>
        <p:txBody>
          <a:bodyPr/>
          <a:lstStyle>
            <a:lvl1pPr>
              <a:lnSpc>
                <a:spcPts val="14000"/>
              </a:lnSpc>
              <a:spcBef>
                <a:spcPts val="0"/>
              </a:spcBef>
              <a:defRPr sz="12000" baseline="-3333"/>
            </a:lvl1pPr>
          </a:lstStyle>
          <a:p>
            <a:r>
              <a:t>Presentation title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sz="quarter" idx="1"/>
          </p:nvPr>
        </p:nvSpPr>
        <p:spPr>
          <a:xfrm>
            <a:off x="3048898" y="10763449"/>
            <a:ext cx="18286204" cy="1535494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baseline="0"/>
            </a:lvl1pPr>
            <a:lvl2pPr marL="0" indent="0">
              <a:buSzTx/>
              <a:buNone/>
              <a:defRPr baseline="0"/>
            </a:lvl2pPr>
            <a:lvl3pPr marL="0" indent="0">
              <a:spcBef>
                <a:spcPts val="0"/>
              </a:spcBef>
              <a:buSzTx/>
              <a:buNone/>
              <a:defRPr baseline="0"/>
            </a:lvl3pPr>
            <a:lvl4pPr marL="0" indent="0">
              <a:spcBef>
                <a:spcPts val="0"/>
              </a:spcBef>
              <a:buSzTx/>
              <a:buNone/>
              <a:defRPr baseline="0"/>
            </a:lvl4pPr>
            <a:lvl5pPr>
              <a:spcBef>
                <a:spcPts val="0"/>
              </a:spcBef>
              <a:defRPr baseline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1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943" y="1915156"/>
            <a:ext cx="1510127" cy="1006752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>
            <a:spLocks noGrp="1"/>
          </p:cNvSpPr>
          <p:nvPr>
            <p:ph type="pic" sz="quarter" idx="13"/>
          </p:nvPr>
        </p:nvSpPr>
        <p:spPr>
          <a:xfrm>
            <a:off x="2992018" y="1923220"/>
            <a:ext cx="8852692" cy="1219363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sz="half" idx="14"/>
          </p:nvPr>
        </p:nvSpPr>
        <p:spPr>
          <a:xfrm>
            <a:off x="3043010" y="3043245"/>
            <a:ext cx="18285279" cy="7243474"/>
          </a:xfrm>
          <a:prstGeom prst="rect">
            <a:avLst/>
          </a:prstGeom>
        </p:spPr>
        <p:txBody>
          <a:bodyPr/>
          <a:lstStyle>
            <a:lvl1pPr>
              <a:lnSpc>
                <a:spcPts val="14000"/>
              </a:lnSpc>
              <a:spcBef>
                <a:spcPts val="0"/>
              </a:spcBef>
              <a:defRPr sz="12000" baseline="-3333"/>
            </a:lvl1pPr>
          </a:lstStyle>
          <a:p>
            <a:r>
              <a:t>Presentation title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лайд-разделитель">
    <p:bg>
      <p:bgPr>
        <a:solidFill>
          <a:srgbClr val="FFCC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0" y="12749636"/>
            <a:ext cx="1524000" cy="457063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046822" y="3044122"/>
            <a:ext cx="18289946" cy="7241113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14000"/>
              </a:lnSpc>
              <a:defRPr sz="12000" baseline="-3333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sz="quarter" idx="1"/>
          </p:nvPr>
        </p:nvSpPr>
        <p:spPr>
          <a:xfrm>
            <a:off x="3034056" y="1147295"/>
            <a:ext cx="18315888" cy="944094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baseline="-14583"/>
            </a:lvl1pPr>
            <a:lvl2pPr>
              <a:buBlip>
                <a:blip r:embed="rId3"/>
              </a:buBlip>
              <a:defRPr baseline="-14583"/>
            </a:lvl2pPr>
            <a:lvl3pPr>
              <a:spcBef>
                <a:spcPts val="0"/>
              </a:spcBef>
              <a:defRPr baseline="-14583"/>
            </a:lvl3pPr>
            <a:lvl4pPr>
              <a:spcBef>
                <a:spcPts val="0"/>
              </a:spcBef>
              <a:defRPr baseline="-14583"/>
            </a:lvl4pPr>
            <a:lvl5pPr>
              <a:spcBef>
                <a:spcPts val="0"/>
              </a:spcBef>
              <a:defRPr baseline="-14583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145984" y="759685"/>
            <a:ext cx="22092033" cy="165173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sz="quarter" idx="13"/>
          </p:nvPr>
        </p:nvSpPr>
        <p:spPr>
          <a:xfrm>
            <a:off x="1147395" y="12682394"/>
            <a:ext cx="20563696" cy="55903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екст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37523" y="3050408"/>
            <a:ext cx="18692331" cy="9138786"/>
          </a:xfrm>
          <a:prstGeom prst="rect">
            <a:avLst/>
          </a:prstGeom>
        </p:spPr>
        <p:txBody>
          <a:bodyPr/>
          <a:lstStyle>
            <a:lvl2pPr marL="381000" indent="-381000">
              <a:buBlip>
                <a:blip r:embed="rId2"/>
              </a:buBlip>
            </a:lvl2pPr>
            <a:lvl3pPr>
              <a:buSzPct val="150000"/>
            </a:lvl3pPr>
            <a:lvl4pPr marL="1143000" indent="-7620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sz="quarter" idx="13"/>
          </p:nvPr>
        </p:nvSpPr>
        <p:spPr>
          <a:xfrm>
            <a:off x="1147395" y="12687300"/>
            <a:ext cx="20563696" cy="56360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52042" y="5449138"/>
            <a:ext cx="6470902" cy="247757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 txBox="1">
            <a:spLocks noGrp="1"/>
          </p:cNvSpPr>
          <p:nvPr>
            <p:ph type="title"/>
          </p:nvPr>
        </p:nvSpPr>
        <p:spPr>
          <a:xfrm>
            <a:off x="1145984" y="759685"/>
            <a:ext cx="22092033" cy="1656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r>
              <a:t>Title Text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137523" y="3050408"/>
            <a:ext cx="17152408" cy="9138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2pPr marL="457200" indent="-457200">
              <a:spcBef>
                <a:spcPts val="0"/>
              </a:spcBef>
              <a:buSzPct val="105999"/>
              <a:buBlip>
                <a:blip r:embed="rId25"/>
              </a:buBlip>
            </a:lvl2pPr>
            <a:lvl3pPr marL="1143000" indent="-762000">
              <a:buSzPct val="170000"/>
              <a:buChar char="›"/>
            </a:lvl3pPr>
            <a:lvl4pPr marL="1168400" indent="-736600">
              <a:buSzPct val="100000"/>
              <a:buAutoNum type="arabicPeriod"/>
            </a:lvl4pPr>
            <a:lvl5pPr indent="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sldNum" sz="quarter" idx="2"/>
          </p:nvPr>
        </p:nvSpPr>
        <p:spPr>
          <a:xfrm>
            <a:off x="22109070" y="12692033"/>
            <a:ext cx="1130930" cy="558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000" baseline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-500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70000" marR="0" indent="-127000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Pct val="80000"/>
        <a:buFontTx/>
        <a:buNone/>
        <a:tabLst/>
        <a:defRPr sz="8000" b="0" i="0" u="none" strike="noStrike" cap="none" spc="0" baseline="-500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270000" marR="0" indent="-127000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8000" b="0" i="0" u="none" strike="noStrike" cap="none" spc="0" baseline="-500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270000" marR="0" indent="-127000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/>
        <a:tabLst/>
        <a:defRPr sz="8000" b="0" i="0" u="none" strike="noStrike" cap="none" spc="0" baseline="-500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-500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-500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-500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-500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825500" rtl="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-500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625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625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625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625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625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625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625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625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825500" rtl="0" latinLnBrk="0">
        <a:lnSpc>
          <a:spcPts val="6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625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476250" marR="0" indent="-47625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0000"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476250" marR="0" indent="-47625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476250" marR="0" indent="-47625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jpeg"/><Relationship Id="rId3" Type="http://schemas.openxmlformats.org/officeDocument/2006/relationships/hyperlink" Target="mailto:alipov@yandex-team.ru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hyperlink" Target="mailto:intern@yandex-team.ru" TargetMode="External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/>
          <a:lstStyle/>
          <a:p>
            <a:r>
              <a:rPr lang="af-ZA"/>
              <a:t>Goal Oriented Dialogue System</a:t>
            </a:r>
            <a:endParaRPr lang="ru-RU"/>
          </a:p>
        </p:txBody>
      </p:sp>
      <p:sp>
        <p:nvSpPr>
          <p:cNvPr id="342" name="Shape 342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8932CE4-BDFD-4282-B04F-05A64FFD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58" y="3167797"/>
            <a:ext cx="23591520" cy="890831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8DAF-AF5B-4A7A-9AAE-D33B2B0A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Natural Language Understanding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82CA67-4776-4E07-BD67-15EA0D93D76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4822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609006B-271D-4A77-9AB8-DCA6254A3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/>
              <a:buChar char="•"/>
            </a:pPr>
            <a:r>
              <a:rPr lang="ru-RU"/>
              <a:t>Goal is to find local structured explanations of user input</a:t>
            </a:r>
            <a:endParaRPr lang="ru-RU" dirty="0"/>
          </a:p>
          <a:p>
            <a:pPr marL="685800" indent="-685800">
              <a:lnSpc>
                <a:spcPct val="100000"/>
              </a:lnSpc>
              <a:spcBef>
                <a:spcPts val="1500"/>
              </a:spcBef>
              <a:buFont typeface="Arial"/>
              <a:buChar char="•"/>
            </a:pPr>
            <a:r>
              <a:rPr lang="ru-RU" b="1"/>
              <a:t>Finite State Transducers (FST)</a:t>
            </a:r>
            <a:r>
              <a:rPr lang="ru-RU"/>
              <a:t> based parsers</a:t>
            </a:r>
          </a:p>
          <a:p>
            <a:pPr lvl="3">
              <a:lnSpc>
                <a:spcPct val="100000"/>
              </a:lnSpc>
              <a:spcBef>
                <a:spcPts val="1500"/>
              </a:spcBef>
              <a:buFont typeface="Arial"/>
              <a:buChar char="•"/>
            </a:pPr>
            <a:r>
              <a:rPr lang="ru-RU"/>
              <a:t>e.g. </a:t>
            </a:r>
            <a:r>
              <a:rPr lang="ru-RU" i="1"/>
              <a:t>time, date, numbers</a:t>
            </a:r>
            <a:r>
              <a:rPr lang="ru-RU"/>
              <a:t>, …</a:t>
            </a:r>
          </a:p>
          <a:p>
            <a:pPr lvl="3">
              <a:lnSpc>
                <a:spcPct val="100000"/>
              </a:lnSpc>
              <a:spcBef>
                <a:spcPts val="1500"/>
              </a:spcBef>
              <a:buFont typeface="Arial"/>
              <a:buChar char="•"/>
            </a:pPr>
            <a:r>
              <a:rPr lang="ru-RU"/>
              <a:t>State of the art for such text normalization tasks</a:t>
            </a:r>
            <a:endParaRPr lang="ru-RU" dirty="0"/>
          </a:p>
          <a:p>
            <a:pPr indent="-685800">
              <a:lnSpc>
                <a:spcPct val="100000"/>
              </a:lnSpc>
              <a:spcBef>
                <a:spcPts val="1500"/>
              </a:spcBef>
              <a:buFont typeface="Arial"/>
              <a:buChar char="•"/>
            </a:pPr>
            <a:r>
              <a:rPr lang="ru-RU" b="1">
                <a:ea typeface="+mn-lt"/>
                <a:cs typeface="+mn-lt"/>
              </a:rPr>
              <a:t>Gazetteers </a:t>
            </a:r>
            <a:r>
              <a:rPr lang="ru-RU">
                <a:ea typeface="+mn-lt"/>
                <a:cs typeface="+mn-lt"/>
              </a:rPr>
              <a:t>– extensive enumeration of all possible entity values</a:t>
            </a:r>
          </a:p>
          <a:p>
            <a:pPr lvl="3">
              <a:lnSpc>
                <a:spcPct val="100000"/>
              </a:lnSpc>
              <a:spcBef>
                <a:spcPts val="1500"/>
              </a:spcBef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e.g. </a:t>
            </a:r>
            <a:r>
              <a:rPr lang="ru-RU" i="1">
                <a:ea typeface="+mn-lt"/>
                <a:cs typeface="+mn-lt"/>
              </a:rPr>
              <a:t>smart_device_type, fairy_tale_id, phone_contact_id</a:t>
            </a:r>
            <a:r>
              <a:rPr lang="ru-RU">
                <a:ea typeface="+mn-lt"/>
                <a:cs typeface="+mn-lt"/>
              </a:rPr>
              <a:t>, …</a:t>
            </a:r>
            <a:endParaRPr lang="ru-RU" dirty="0">
              <a:ea typeface="+mn-lt"/>
              <a:cs typeface="+mn-lt"/>
            </a:endParaRPr>
          </a:p>
          <a:p>
            <a:pPr lvl="3">
              <a:lnSpc>
                <a:spcPct val="100000"/>
              </a:lnSpc>
              <a:spcBef>
                <a:spcPts val="1500"/>
              </a:spcBef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Good when entities are unique and finite (and rarely occur in a dataset)</a:t>
            </a:r>
            <a:endParaRPr lang="ru-RU" dirty="0">
              <a:ea typeface="+mn-lt"/>
              <a:cs typeface="+mn-lt"/>
            </a:endParaRPr>
          </a:p>
          <a:p>
            <a:pPr lvl="3">
              <a:lnSpc>
                <a:spcPct val="100000"/>
              </a:lnSpc>
              <a:spcBef>
                <a:spcPts val="1500"/>
              </a:spcBef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Employ some fuzzy matching / embedding similiarity* to account for misspells and synonyms</a:t>
            </a:r>
            <a:endParaRPr lang="ru-RU" dirty="0">
              <a:ea typeface="+mn-lt"/>
              <a:cs typeface="+mn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0F1B1-E26A-48F1-B1A6-E757C5ED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/>
          <a:lstStyle/>
          <a:p>
            <a:r>
              <a:rPr lang="ru-RU"/>
              <a:t>Named Entity Recognition (NER)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F13997-EC6E-4A32-BB4B-877B8579EE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36860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0EBC648-871A-4E8F-BD0C-111F6148E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/>
              <a:buChar char="•"/>
            </a:pPr>
            <a:r>
              <a:rPr lang="ru-RU"/>
              <a:t>Intent Classification + Semantic Tagging = Semantic Parsing</a:t>
            </a:r>
          </a:p>
          <a:p>
            <a:pPr marL="685800" indent="-685800">
              <a:buFont typeface="Arial"/>
              <a:buChar char="•"/>
            </a:pPr>
            <a:r>
              <a:rPr lang="ru-RU"/>
              <a:t>Explain user query as Semantic Frame</a:t>
            </a:r>
          </a:p>
          <a:p>
            <a:pPr marL="685800" indent="-685800">
              <a:buFont typeface="Arial"/>
              <a:buChar char="•"/>
            </a:pPr>
            <a:r>
              <a:rPr lang="ru-RU"/>
              <a:t>Intent Classification – any text classifier would do (BOWs, embeddings, RNNs, etc.)</a:t>
            </a:r>
            <a:endParaRPr lang="ru-RU" dirty="0"/>
          </a:p>
          <a:p>
            <a:pPr marL="685800" indent="-685800">
              <a:buFont typeface="Arial"/>
              <a:buChar char="•"/>
            </a:pPr>
            <a:r>
              <a:rPr lang="ru-RU"/>
              <a:t>Semantic Tagging – any sequence labelling algorithm would do (CRFs, RNNs, etc.)</a:t>
            </a:r>
          </a:p>
          <a:p>
            <a:pPr marL="685800" indent="-685800">
              <a:buFont typeface="Arial"/>
              <a:buChar char="•"/>
            </a:pPr>
            <a:r>
              <a:rPr lang="ru-RU"/>
              <a:t>Could be performed jointly</a:t>
            </a:r>
          </a:p>
          <a:p>
            <a:pPr lvl="3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Probabilistic Context-Free Grammar (PCFG)</a:t>
            </a:r>
          </a:p>
          <a:p>
            <a:pPr lvl="3">
              <a:buFont typeface="Arial"/>
              <a:buChar char="•"/>
            </a:pPr>
            <a:r>
              <a:rPr lang="ru-RU"/>
              <a:t>Augment sequence labelling architecture with intent classification output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C5522E7-20B2-4783-8A00-72D145A1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/>
          <a:lstStyle/>
          <a:p>
            <a:r>
              <a:rPr lang="ru-RU"/>
              <a:t>Semantic Parsing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4F867F-398C-4D1B-89DC-36C7E8D05B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0002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Anaphora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pSp>
        <p:nvGrpSpPr>
          <p:cNvPr id="363" name="Group 363"/>
          <p:cNvGrpSpPr/>
          <p:nvPr/>
        </p:nvGrpSpPr>
        <p:grpSpPr>
          <a:xfrm>
            <a:off x="11824756" y="760744"/>
            <a:ext cx="10845801" cy="21596414"/>
            <a:chOff x="-5" y="0"/>
            <a:chExt cx="10845800" cy="21596413"/>
          </a:xfrm>
        </p:grpSpPr>
        <p:grpSp>
          <p:nvGrpSpPr>
            <p:cNvPr id="361" name="Group 361"/>
            <p:cNvGrpSpPr/>
            <p:nvPr/>
          </p:nvGrpSpPr>
          <p:grpSpPr>
            <a:xfrm>
              <a:off x="-6" y="0"/>
              <a:ext cx="10845801" cy="21596414"/>
              <a:chOff x="0" y="0"/>
              <a:chExt cx="10845800" cy="21596413"/>
            </a:xfrm>
          </p:grpSpPr>
          <p:sp>
            <p:nvSpPr>
              <p:cNvPr id="352" name="Shape 352"/>
              <p:cNvSpPr/>
              <p:nvPr/>
            </p:nvSpPr>
            <p:spPr>
              <a:xfrm>
                <a:off x="337699" y="214901"/>
                <a:ext cx="10168686" cy="211755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96" y="19400"/>
                    </a:moveTo>
                    <a:lnTo>
                      <a:pt x="742" y="19400"/>
                    </a:lnTo>
                    <a:lnTo>
                      <a:pt x="742" y="2124"/>
                    </a:lnTo>
                    <a:lnTo>
                      <a:pt x="20896" y="2124"/>
                    </a:lnTo>
                    <a:cubicBezTo>
                      <a:pt x="20896" y="2124"/>
                      <a:pt x="20896" y="19400"/>
                      <a:pt x="20896" y="19400"/>
                    </a:cubicBezTo>
                    <a:close/>
                    <a:moveTo>
                      <a:pt x="18889" y="0"/>
                    </a:moveTo>
                    <a:lnTo>
                      <a:pt x="2711" y="0"/>
                    </a:lnTo>
                    <a:cubicBezTo>
                      <a:pt x="1214" y="0"/>
                      <a:pt x="0" y="583"/>
                      <a:pt x="0" y="1302"/>
                    </a:cubicBezTo>
                    <a:lnTo>
                      <a:pt x="0" y="20298"/>
                    </a:lnTo>
                    <a:cubicBezTo>
                      <a:pt x="0" y="21017"/>
                      <a:pt x="1214" y="21600"/>
                      <a:pt x="2711" y="21600"/>
                    </a:cubicBezTo>
                    <a:lnTo>
                      <a:pt x="18889" y="21600"/>
                    </a:lnTo>
                    <a:cubicBezTo>
                      <a:pt x="20386" y="21600"/>
                      <a:pt x="21600" y="21017"/>
                      <a:pt x="21600" y="20298"/>
                    </a:cubicBezTo>
                    <a:lnTo>
                      <a:pt x="21600" y="1302"/>
                    </a:lnTo>
                    <a:cubicBezTo>
                      <a:pt x="21600" y="583"/>
                      <a:pt x="20386" y="0"/>
                      <a:pt x="18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122799" y="0"/>
                <a:ext cx="10589571" cy="21596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1" y="20113"/>
                    </a:moveTo>
                    <a:cubicBezTo>
                      <a:pt x="21171" y="20818"/>
                      <a:pt x="20005" y="21390"/>
                      <a:pt x="18567" y="21390"/>
                    </a:cubicBezTo>
                    <a:lnTo>
                      <a:pt x="3033" y="21390"/>
                    </a:lnTo>
                    <a:cubicBezTo>
                      <a:pt x="1595" y="21390"/>
                      <a:pt x="429" y="20818"/>
                      <a:pt x="429" y="20113"/>
                    </a:cubicBezTo>
                    <a:lnTo>
                      <a:pt x="429" y="1487"/>
                    </a:lnTo>
                    <a:cubicBezTo>
                      <a:pt x="429" y="782"/>
                      <a:pt x="1595" y="210"/>
                      <a:pt x="3033" y="210"/>
                    </a:cubicBezTo>
                    <a:lnTo>
                      <a:pt x="18567" y="210"/>
                    </a:lnTo>
                    <a:cubicBezTo>
                      <a:pt x="20005" y="210"/>
                      <a:pt x="21171" y="782"/>
                      <a:pt x="21171" y="1487"/>
                    </a:cubicBezTo>
                    <a:cubicBezTo>
                      <a:pt x="21171" y="1487"/>
                      <a:pt x="21171" y="20113"/>
                      <a:pt x="21171" y="20113"/>
                    </a:cubicBezTo>
                    <a:close/>
                    <a:moveTo>
                      <a:pt x="18567" y="0"/>
                    </a:moveTo>
                    <a:lnTo>
                      <a:pt x="3033" y="0"/>
                    </a:lnTo>
                    <a:cubicBezTo>
                      <a:pt x="1358" y="0"/>
                      <a:pt x="0" y="666"/>
                      <a:pt x="0" y="1487"/>
                    </a:cubicBezTo>
                    <a:lnTo>
                      <a:pt x="0" y="20113"/>
                    </a:lnTo>
                    <a:cubicBezTo>
                      <a:pt x="0" y="20934"/>
                      <a:pt x="1358" y="21600"/>
                      <a:pt x="3033" y="21600"/>
                    </a:cubicBezTo>
                    <a:lnTo>
                      <a:pt x="18567" y="21600"/>
                    </a:lnTo>
                    <a:cubicBezTo>
                      <a:pt x="20242" y="21600"/>
                      <a:pt x="21600" y="20934"/>
                      <a:pt x="21600" y="20113"/>
                    </a:cubicBezTo>
                    <a:lnTo>
                      <a:pt x="21600" y="1487"/>
                    </a:lnTo>
                    <a:cubicBezTo>
                      <a:pt x="21600" y="666"/>
                      <a:pt x="20242" y="0"/>
                      <a:pt x="185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10714270" y="4021688"/>
                <a:ext cx="131530" cy="1367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630"/>
                    </a:moveTo>
                    <a:lnTo>
                      <a:pt x="21600" y="970"/>
                    </a:lnTo>
                    <a:cubicBezTo>
                      <a:pt x="21600" y="434"/>
                      <a:pt x="17086" y="0"/>
                      <a:pt x="11517" y="0"/>
                    </a:cubicBezTo>
                    <a:lnTo>
                      <a:pt x="0" y="0"/>
                    </a:lnTo>
                    <a:lnTo>
                      <a:pt x="0" y="21600"/>
                    </a:lnTo>
                    <a:lnTo>
                      <a:pt x="11517" y="21600"/>
                    </a:lnTo>
                    <a:cubicBezTo>
                      <a:pt x="17086" y="21600"/>
                      <a:pt x="21600" y="21166"/>
                      <a:pt x="21600" y="20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4697093" y="19556393"/>
                <a:ext cx="1473097" cy="1473084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3497198" y="1102100"/>
                <a:ext cx="315665" cy="31566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-1" y="4021688"/>
                <a:ext cx="131528" cy="1360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0084" y="21600"/>
                    </a:lnTo>
                    <a:cubicBezTo>
                      <a:pt x="4514" y="21600"/>
                      <a:pt x="0" y="21164"/>
                      <a:pt x="0" y="20625"/>
                    </a:cubicBezTo>
                    <a:lnTo>
                      <a:pt x="0" y="975"/>
                    </a:lnTo>
                    <a:cubicBezTo>
                      <a:pt x="0" y="436"/>
                      <a:pt x="4514" y="0"/>
                      <a:pt x="10084" y="0"/>
                    </a:cubicBez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-1" y="5771582"/>
                <a:ext cx="131528" cy="1360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0084" y="21600"/>
                    </a:lnTo>
                    <a:cubicBezTo>
                      <a:pt x="4514" y="21600"/>
                      <a:pt x="0" y="21164"/>
                      <a:pt x="0" y="20625"/>
                    </a:cubicBezTo>
                    <a:lnTo>
                      <a:pt x="0" y="975"/>
                    </a:lnTo>
                    <a:cubicBezTo>
                      <a:pt x="0" y="436"/>
                      <a:pt x="4514" y="0"/>
                      <a:pt x="10084" y="0"/>
                    </a:cubicBez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-1" y="2455992"/>
                <a:ext cx="131528" cy="657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5333955" y="631144"/>
                <a:ext cx="176139" cy="176138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362" name="Shape 362"/>
            <p:cNvSpPr/>
            <p:nvPr/>
          </p:nvSpPr>
          <p:spPr>
            <a:xfrm>
              <a:off x="4327775" y="1169203"/>
              <a:ext cx="2147853" cy="181417"/>
            </a:xfrm>
            <a:prstGeom prst="roundRect">
              <a:avLst>
                <a:gd name="adj" fmla="val 19975"/>
              </a:avLst>
            </a:prstGeom>
            <a:noFill/>
            <a:ln w="38100" cap="flat">
              <a:solidFill>
                <a:srgbClr val="2F2A2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828686">
                <a:lnSpc>
                  <a:spcPct val="100000"/>
                </a:lnSpc>
                <a:spcBef>
                  <a:spcPts val="0"/>
                </a:spcBef>
                <a:defRPr sz="3600" baseline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4" name="Shape 364"/>
          <p:cNvSpPr txBox="1"/>
          <p:nvPr/>
        </p:nvSpPr>
        <p:spPr>
          <a:xfrm>
            <a:off x="12643581" y="4466726"/>
            <a:ext cx="9436100" cy="308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— Find me a decent bar</a:t>
            </a:r>
          </a:p>
          <a:p>
            <a:r>
              <a:rPr dirty="0"/>
              <a:t>— How </a:t>
            </a:r>
            <a:r>
              <a:rPr lang="af-ZA" dirty="0"/>
              <a:t>about John Donne</a:t>
            </a:r>
            <a:r>
              <a:rPr lang="ru-RU" dirty="0"/>
              <a:t> </a:t>
            </a:r>
            <a:r>
              <a:rPr dirty="0"/>
              <a:t>on </a:t>
            </a:r>
            <a:r>
              <a:rPr lang="af-ZA"/>
              <a:t>L'va Tolstogo 18B</a:t>
            </a:r>
            <a:r>
              <a:rPr dirty="0"/>
              <a:t>?</a:t>
            </a:r>
          </a:p>
          <a:p>
            <a:r>
              <a:t>— Call a </a:t>
            </a:r>
            <a:r>
              <a:rPr lang="af-ZA"/>
              <a:t>taxi to </a:t>
            </a:r>
            <a:r>
              <a:rPr lang="af-ZA" b="1"/>
              <a:t>that </a:t>
            </a:r>
            <a:r>
              <a:rPr lang="af-ZA"/>
              <a:t>bar</a:t>
            </a:r>
            <a:endParaRPr/>
          </a:p>
        </p:txBody>
      </p:sp>
      <p:sp>
        <p:nvSpPr>
          <p:cNvPr id="2" name="Shape 381">
            <a:extLst>
              <a:ext uri="{FF2B5EF4-FFF2-40B4-BE49-F238E27FC236}">
                <a16:creationId xmlns:a16="http://schemas.microsoft.com/office/drawing/2014/main" id="{F5DF2AFC-01A3-4416-B4E4-5F09A6E503E8}"/>
              </a:ext>
            </a:extLst>
          </p:cNvPr>
          <p:cNvSpPr txBox="1"/>
          <p:nvPr/>
        </p:nvSpPr>
        <p:spPr>
          <a:xfrm>
            <a:off x="12643581" y="7946973"/>
            <a:ext cx="9436100" cy="5042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— Who is the director of "Everest"?</a:t>
            </a:r>
          </a:p>
          <a:p>
            <a:r>
              <a:t>— Baltasar Kormákur</a:t>
            </a:r>
          </a:p>
          <a:p>
            <a:r>
              <a:t>— And how tall is </a:t>
            </a:r>
            <a:r>
              <a:rPr b="1"/>
              <a:t>it</a:t>
            </a:r>
            <a: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4BAE3-DE40-482A-B271-4D99B6B5A63D}"/>
              </a:ext>
            </a:extLst>
          </p:cNvPr>
          <p:cNvSpPr txBox="1"/>
          <p:nvPr/>
        </p:nvSpPr>
        <p:spPr>
          <a:xfrm>
            <a:off x="1049266" y="2124535"/>
            <a:ext cx="10378440" cy="8951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ru-RU"/>
              <a:t>Some cases are easy to hardcode</a:t>
            </a:r>
          </a:p>
          <a:p>
            <a:pPr marL="685800" indent="-685800">
              <a:buFont typeface="Arial"/>
              <a:buChar char="•"/>
            </a:pPr>
            <a:r>
              <a:rPr lang="ru-RU"/>
              <a:t>Classic approach:</a:t>
            </a:r>
          </a:p>
          <a:p>
            <a:pPr lvl="1" indent="-1371600">
              <a:buFont typeface="Arial"/>
              <a:buChar char="•"/>
            </a:pPr>
            <a:r>
              <a:rPr lang="ru-RU"/>
              <a:t>Candidate proposal – named groups, NER, etc.</a:t>
            </a:r>
          </a:p>
          <a:p>
            <a:pPr lvl="1" indent="-1371600">
              <a:buFont typeface="Arial"/>
              <a:buChar char="•"/>
            </a:pPr>
            <a:r>
              <a:rPr lang="ru-RU"/>
              <a:t>Candidate matching – features like gender, animate, case, etc.</a:t>
            </a:r>
            <a:endParaRPr lang="ru-RU" dirty="0"/>
          </a:p>
          <a:p>
            <a:pPr lvl="1" indent="-1371600">
              <a:buFont typeface="Arial"/>
              <a:buChar char="•"/>
            </a:pPr>
            <a:r>
              <a:rPr lang="ru-RU"/>
              <a:t>Candidate ranking</a:t>
            </a:r>
          </a:p>
          <a:p>
            <a:pPr indent="-758825">
              <a:buFont typeface="Arial"/>
              <a:buChar char="•"/>
            </a:pPr>
            <a:r>
              <a:rPr lang="ru-RU"/>
              <a:t>General approach:</a:t>
            </a:r>
          </a:p>
          <a:p>
            <a:pPr lvl="1" indent="-1371600">
              <a:buFont typeface="Arial"/>
              <a:buChar char="•"/>
            </a:pPr>
            <a:r>
              <a:rPr lang="ru-RU"/>
              <a:t>Cross sentence semantic tagging</a:t>
            </a: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Ellipsis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pSp>
        <p:nvGrpSpPr>
          <p:cNvPr id="397" name="Group 397"/>
          <p:cNvGrpSpPr/>
          <p:nvPr/>
        </p:nvGrpSpPr>
        <p:grpSpPr>
          <a:xfrm>
            <a:off x="11824659" y="760747"/>
            <a:ext cx="10845801" cy="21596414"/>
            <a:chOff x="-5" y="0"/>
            <a:chExt cx="10845800" cy="21596413"/>
          </a:xfrm>
        </p:grpSpPr>
        <p:grpSp>
          <p:nvGrpSpPr>
            <p:cNvPr id="395" name="Group 395"/>
            <p:cNvGrpSpPr/>
            <p:nvPr/>
          </p:nvGrpSpPr>
          <p:grpSpPr>
            <a:xfrm>
              <a:off x="-6" y="0"/>
              <a:ext cx="10845801" cy="21596414"/>
              <a:chOff x="0" y="0"/>
              <a:chExt cx="10845800" cy="21596413"/>
            </a:xfrm>
          </p:grpSpPr>
          <p:sp>
            <p:nvSpPr>
              <p:cNvPr id="386" name="Shape 386"/>
              <p:cNvSpPr/>
              <p:nvPr/>
            </p:nvSpPr>
            <p:spPr>
              <a:xfrm>
                <a:off x="337699" y="214901"/>
                <a:ext cx="10168686" cy="211755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96" y="19400"/>
                    </a:moveTo>
                    <a:lnTo>
                      <a:pt x="742" y="19400"/>
                    </a:lnTo>
                    <a:lnTo>
                      <a:pt x="742" y="2124"/>
                    </a:lnTo>
                    <a:lnTo>
                      <a:pt x="20896" y="2124"/>
                    </a:lnTo>
                    <a:cubicBezTo>
                      <a:pt x="20896" y="2124"/>
                      <a:pt x="20896" y="19400"/>
                      <a:pt x="20896" y="19400"/>
                    </a:cubicBezTo>
                    <a:close/>
                    <a:moveTo>
                      <a:pt x="18889" y="0"/>
                    </a:moveTo>
                    <a:lnTo>
                      <a:pt x="2711" y="0"/>
                    </a:lnTo>
                    <a:cubicBezTo>
                      <a:pt x="1214" y="0"/>
                      <a:pt x="0" y="583"/>
                      <a:pt x="0" y="1302"/>
                    </a:cubicBezTo>
                    <a:lnTo>
                      <a:pt x="0" y="20298"/>
                    </a:lnTo>
                    <a:cubicBezTo>
                      <a:pt x="0" y="21017"/>
                      <a:pt x="1214" y="21600"/>
                      <a:pt x="2711" y="21600"/>
                    </a:cubicBezTo>
                    <a:lnTo>
                      <a:pt x="18889" y="21600"/>
                    </a:lnTo>
                    <a:cubicBezTo>
                      <a:pt x="20386" y="21600"/>
                      <a:pt x="21600" y="21017"/>
                      <a:pt x="21600" y="20298"/>
                    </a:cubicBezTo>
                    <a:lnTo>
                      <a:pt x="21600" y="1302"/>
                    </a:lnTo>
                    <a:cubicBezTo>
                      <a:pt x="21600" y="583"/>
                      <a:pt x="20386" y="0"/>
                      <a:pt x="18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122799" y="0"/>
                <a:ext cx="10589571" cy="21596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1" y="20113"/>
                    </a:moveTo>
                    <a:cubicBezTo>
                      <a:pt x="21171" y="20818"/>
                      <a:pt x="20005" y="21390"/>
                      <a:pt x="18567" y="21390"/>
                    </a:cubicBezTo>
                    <a:lnTo>
                      <a:pt x="3033" y="21390"/>
                    </a:lnTo>
                    <a:cubicBezTo>
                      <a:pt x="1595" y="21390"/>
                      <a:pt x="429" y="20818"/>
                      <a:pt x="429" y="20113"/>
                    </a:cubicBezTo>
                    <a:lnTo>
                      <a:pt x="429" y="1487"/>
                    </a:lnTo>
                    <a:cubicBezTo>
                      <a:pt x="429" y="782"/>
                      <a:pt x="1595" y="210"/>
                      <a:pt x="3033" y="210"/>
                    </a:cubicBezTo>
                    <a:lnTo>
                      <a:pt x="18567" y="210"/>
                    </a:lnTo>
                    <a:cubicBezTo>
                      <a:pt x="20005" y="210"/>
                      <a:pt x="21171" y="782"/>
                      <a:pt x="21171" y="1487"/>
                    </a:cubicBezTo>
                    <a:cubicBezTo>
                      <a:pt x="21171" y="1487"/>
                      <a:pt x="21171" y="20113"/>
                      <a:pt x="21171" y="20113"/>
                    </a:cubicBezTo>
                    <a:close/>
                    <a:moveTo>
                      <a:pt x="18567" y="0"/>
                    </a:moveTo>
                    <a:lnTo>
                      <a:pt x="3033" y="0"/>
                    </a:lnTo>
                    <a:cubicBezTo>
                      <a:pt x="1358" y="0"/>
                      <a:pt x="0" y="666"/>
                      <a:pt x="0" y="1487"/>
                    </a:cubicBezTo>
                    <a:lnTo>
                      <a:pt x="0" y="20113"/>
                    </a:lnTo>
                    <a:cubicBezTo>
                      <a:pt x="0" y="20934"/>
                      <a:pt x="1358" y="21600"/>
                      <a:pt x="3033" y="21600"/>
                    </a:cubicBezTo>
                    <a:lnTo>
                      <a:pt x="18567" y="21600"/>
                    </a:lnTo>
                    <a:cubicBezTo>
                      <a:pt x="20242" y="21600"/>
                      <a:pt x="21600" y="20934"/>
                      <a:pt x="21600" y="20113"/>
                    </a:cubicBezTo>
                    <a:lnTo>
                      <a:pt x="21600" y="1487"/>
                    </a:lnTo>
                    <a:cubicBezTo>
                      <a:pt x="21600" y="666"/>
                      <a:pt x="20242" y="0"/>
                      <a:pt x="185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10714270" y="4021688"/>
                <a:ext cx="131530" cy="1367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630"/>
                    </a:moveTo>
                    <a:lnTo>
                      <a:pt x="21600" y="970"/>
                    </a:lnTo>
                    <a:cubicBezTo>
                      <a:pt x="21600" y="434"/>
                      <a:pt x="17086" y="0"/>
                      <a:pt x="11517" y="0"/>
                    </a:cubicBezTo>
                    <a:lnTo>
                      <a:pt x="0" y="0"/>
                    </a:lnTo>
                    <a:lnTo>
                      <a:pt x="0" y="21600"/>
                    </a:lnTo>
                    <a:lnTo>
                      <a:pt x="11517" y="21600"/>
                    </a:lnTo>
                    <a:cubicBezTo>
                      <a:pt x="17086" y="21600"/>
                      <a:pt x="21600" y="21166"/>
                      <a:pt x="21600" y="20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4697093" y="19556393"/>
                <a:ext cx="1473097" cy="1473084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3497198" y="1102100"/>
                <a:ext cx="315665" cy="31566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-1" y="4021688"/>
                <a:ext cx="131528" cy="1360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0084" y="21600"/>
                    </a:lnTo>
                    <a:cubicBezTo>
                      <a:pt x="4514" y="21600"/>
                      <a:pt x="0" y="21164"/>
                      <a:pt x="0" y="20625"/>
                    </a:cubicBezTo>
                    <a:lnTo>
                      <a:pt x="0" y="975"/>
                    </a:lnTo>
                    <a:cubicBezTo>
                      <a:pt x="0" y="436"/>
                      <a:pt x="4514" y="0"/>
                      <a:pt x="10084" y="0"/>
                    </a:cubicBez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-1" y="5771582"/>
                <a:ext cx="131528" cy="1360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0084" y="21600"/>
                    </a:lnTo>
                    <a:cubicBezTo>
                      <a:pt x="4514" y="21600"/>
                      <a:pt x="0" y="21164"/>
                      <a:pt x="0" y="20625"/>
                    </a:cubicBezTo>
                    <a:lnTo>
                      <a:pt x="0" y="975"/>
                    </a:lnTo>
                    <a:cubicBezTo>
                      <a:pt x="0" y="436"/>
                      <a:pt x="4514" y="0"/>
                      <a:pt x="10084" y="0"/>
                    </a:cubicBez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-1" y="2455992"/>
                <a:ext cx="131528" cy="657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5333955" y="631144"/>
                <a:ext cx="176139" cy="176138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396" name="Shape 396"/>
            <p:cNvSpPr/>
            <p:nvPr/>
          </p:nvSpPr>
          <p:spPr>
            <a:xfrm>
              <a:off x="4327775" y="1169203"/>
              <a:ext cx="2147853" cy="181417"/>
            </a:xfrm>
            <a:prstGeom prst="roundRect">
              <a:avLst>
                <a:gd name="adj" fmla="val 19975"/>
              </a:avLst>
            </a:prstGeom>
            <a:noFill/>
            <a:ln w="38100" cap="flat">
              <a:solidFill>
                <a:srgbClr val="2F2A2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828686">
                <a:lnSpc>
                  <a:spcPct val="100000"/>
                </a:lnSpc>
                <a:spcBef>
                  <a:spcPts val="0"/>
                </a:spcBef>
                <a:defRPr sz="3600" baseline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98" name="Shape 398"/>
          <p:cNvSpPr txBox="1"/>
          <p:nvPr/>
        </p:nvSpPr>
        <p:spPr>
          <a:xfrm>
            <a:off x="12537373" y="3626829"/>
            <a:ext cx="9436100" cy="385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— Find a pharmacy nearby</a:t>
            </a:r>
          </a:p>
          <a:p>
            <a:r>
              <a:rPr dirty="0"/>
              <a:t>— I would suggest "Apteka 36,6" on </a:t>
            </a:r>
            <a:r>
              <a:rPr dirty="0" err="1"/>
              <a:t>Timura</a:t>
            </a:r>
            <a:r>
              <a:rPr dirty="0"/>
              <a:t> Frunze street.</a:t>
            </a:r>
          </a:p>
          <a:p>
            <a:r>
              <a:rPr dirty="0"/>
              <a:t>— </a:t>
            </a:r>
            <a:r>
              <a:rPr lang="af-ZA" b="1"/>
              <a:t>What about</a:t>
            </a:r>
            <a:r>
              <a:rPr b="1"/>
              <a:t> Lev Tolstoy?</a:t>
            </a:r>
          </a:p>
        </p:txBody>
      </p:sp>
      <p:sp>
        <p:nvSpPr>
          <p:cNvPr id="2" name="Shape 364">
            <a:extLst>
              <a:ext uri="{FF2B5EF4-FFF2-40B4-BE49-F238E27FC236}">
                <a16:creationId xmlns:a16="http://schemas.microsoft.com/office/drawing/2014/main" id="{557349A7-F7DD-45C5-B18A-3F2DD2A2DFFE}"/>
              </a:ext>
            </a:extLst>
          </p:cNvPr>
          <p:cNvSpPr txBox="1"/>
          <p:nvPr/>
        </p:nvSpPr>
        <p:spPr>
          <a:xfrm>
            <a:off x="12704271" y="8836425"/>
            <a:ext cx="9436100" cy="308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— Find me a decent bar</a:t>
            </a:r>
          </a:p>
          <a:p>
            <a:r>
              <a:rPr dirty="0"/>
              <a:t>— How </a:t>
            </a:r>
            <a:r>
              <a:rPr lang="af-ZA" dirty="0"/>
              <a:t>about John Donne</a:t>
            </a:r>
            <a:r>
              <a:rPr lang="ru-RU" dirty="0"/>
              <a:t> </a:t>
            </a:r>
            <a:r>
              <a:rPr dirty="0"/>
              <a:t>on </a:t>
            </a:r>
            <a:r>
              <a:rPr lang="af-ZA"/>
              <a:t>L'va Tolstogo 18B</a:t>
            </a:r>
            <a:r>
              <a:rPr dirty="0"/>
              <a:t>?</a:t>
            </a:r>
          </a:p>
          <a:p>
            <a:r>
              <a:t>— </a:t>
            </a:r>
            <a:r>
              <a:rPr b="1"/>
              <a:t>Call a </a:t>
            </a:r>
            <a:r>
              <a:rPr lang="af-ZA" b="1"/>
              <a:t>taxi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BC443-660A-453A-9B30-2BDE0B95DFE0}"/>
              </a:ext>
            </a:extLst>
          </p:cNvPr>
          <p:cNvSpPr txBox="1"/>
          <p:nvPr/>
        </p:nvSpPr>
        <p:spPr>
          <a:xfrm>
            <a:off x="1049266" y="4817579"/>
            <a:ext cx="10378440" cy="3565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ru-RU"/>
              <a:t>Some cases are easy to hardcode</a:t>
            </a:r>
          </a:p>
          <a:p>
            <a:pPr indent="-758825">
              <a:buFont typeface="Arial"/>
              <a:buChar char="•"/>
            </a:pPr>
            <a:r>
              <a:rPr lang="ru-RU"/>
              <a:t>General approach:</a:t>
            </a:r>
          </a:p>
          <a:p>
            <a:pPr lvl="1" indent="-1371600">
              <a:buFont typeface="Arial"/>
              <a:buChar char="•"/>
            </a:pPr>
            <a:r>
              <a:rPr lang="ru-RU"/>
              <a:t>Cross sentence semantic tagging</a:t>
            </a: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8A66DC0-DE0C-4DDA-9BF1-ED0ADC19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Dialogue Management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F6E1EFF-84F9-4BC9-A546-B2D91A33EA1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7323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062C8A8-F78C-407B-8041-20BD95A8B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,Sans-Serif"/>
              <a:buChar char="•"/>
            </a:pPr>
            <a:r>
              <a:rPr lang="ru-RU" baseline="30000">
                <a:ea typeface="+mn-lt"/>
                <a:cs typeface="+mn-lt"/>
              </a:rPr>
              <a:t>Decision making process with sequences</a:t>
            </a:r>
            <a:endParaRPr lang="ru-RU" baseline="30000" dirty="0">
              <a:ea typeface="+mn-lt"/>
              <a:cs typeface="+mn-lt"/>
            </a:endParaRPr>
          </a:p>
          <a:p>
            <a:pPr marL="685800" indent="-685800">
              <a:buFont typeface="Arial,Sans-Serif"/>
              <a:buChar char="•"/>
            </a:pPr>
            <a:r>
              <a:rPr lang="ru-RU" baseline="30000">
                <a:ea typeface="+mn-lt"/>
                <a:cs typeface="+mn-lt"/>
              </a:rPr>
              <a:t>Combination of</a:t>
            </a:r>
            <a:endParaRPr lang="ru-RU">
              <a:ea typeface="+mn-lt"/>
              <a:cs typeface="+mn-lt"/>
            </a:endParaRPr>
          </a:p>
          <a:p>
            <a:pPr lvl="3">
              <a:lnSpc>
                <a:spcPct val="100000"/>
              </a:lnSpc>
              <a:spcBef>
                <a:spcPts val="1500"/>
              </a:spcBef>
              <a:buFont typeface="Arial,Sans-Serif"/>
              <a:buChar char="•"/>
            </a:pPr>
            <a:r>
              <a:rPr lang="ru-RU" baseline="30000">
                <a:ea typeface="+mn-lt"/>
                <a:cs typeface="+mn-lt"/>
              </a:rPr>
              <a:t>Dialogue State Tracking</a:t>
            </a:r>
            <a:endParaRPr lang="ru-RU" baseline="30000" dirty="0">
              <a:ea typeface="+mn-lt"/>
              <a:cs typeface="+mn-lt"/>
            </a:endParaRPr>
          </a:p>
          <a:p>
            <a:pPr lvl="3">
              <a:lnSpc>
                <a:spcPct val="100000"/>
              </a:lnSpc>
              <a:spcBef>
                <a:spcPts val="1500"/>
              </a:spcBef>
              <a:buFont typeface="Arial,Sans-Serif"/>
              <a:buChar char="•"/>
            </a:pPr>
            <a:r>
              <a:rPr lang="ru-RU" baseline="30000">
                <a:ea typeface="+mn-lt"/>
                <a:cs typeface="+mn-lt"/>
              </a:rPr>
              <a:t>Dialogue Strategies</a:t>
            </a:r>
            <a:endParaRPr lang="ru-RU">
              <a:ea typeface="+mn-lt"/>
              <a:cs typeface="+mn-lt"/>
            </a:endParaRPr>
          </a:p>
          <a:p>
            <a:pPr marL="285750" indent="-685800">
              <a:lnSpc>
                <a:spcPct val="100000"/>
              </a:lnSpc>
              <a:spcBef>
                <a:spcPts val="1500"/>
              </a:spcBef>
              <a:buFont typeface="Arial,Sans-Serif"/>
              <a:buChar char="•"/>
            </a:pPr>
            <a:r>
              <a:rPr lang="ru-RU" baseline="30000">
                <a:ea typeface="+mn-lt"/>
                <a:cs typeface="+mn-lt"/>
              </a:rPr>
              <a:t>Usually lots of things are hardcoded</a:t>
            </a:r>
          </a:p>
          <a:p>
            <a:pPr lvl="3">
              <a:lnSpc>
                <a:spcPct val="100000"/>
              </a:lnSpc>
              <a:spcBef>
                <a:spcPts val="1500"/>
              </a:spcBef>
              <a:buFont typeface="Arial,Sans-Serif"/>
              <a:buChar char="•"/>
            </a:pPr>
            <a:r>
              <a:rPr lang="ru-RU" baseline="30000"/>
              <a:t>State is structured and interpretable – training data is scarce</a:t>
            </a:r>
            <a:endParaRPr lang="ru-RU">
              <a:ea typeface="+mn-lt"/>
              <a:cs typeface="+mn-lt"/>
            </a:endParaRPr>
          </a:p>
          <a:p>
            <a:pPr lvl="3">
              <a:lnSpc>
                <a:spcPct val="100000"/>
              </a:lnSpc>
              <a:spcBef>
                <a:spcPts val="1500"/>
              </a:spcBef>
              <a:buFont typeface="Arial,Sans-Serif"/>
              <a:buChar char="•"/>
            </a:pPr>
            <a:r>
              <a:rPr lang="ru-RU" baseline="30000">
                <a:ea typeface="+mn-lt"/>
                <a:cs typeface="+mn-lt"/>
              </a:rPr>
              <a:t>Strategies are limited – learning complex strategies requires lots of real user interactions</a:t>
            </a:r>
          </a:p>
          <a:p>
            <a:pPr lvl="3">
              <a:lnSpc>
                <a:spcPct val="100000"/>
              </a:lnSpc>
              <a:spcBef>
                <a:spcPts val="1500"/>
              </a:spcBef>
              <a:buFont typeface="Arial,Sans-Serif"/>
              <a:buChar char="•"/>
            </a:pPr>
            <a:r>
              <a:rPr lang="ru-RU" baseline="30000">
                <a:ea typeface="+mn-lt"/>
                <a:cs typeface="+mn-lt"/>
              </a:rPr>
              <a:t>The more data you have the less structured everything needs to be</a:t>
            </a:r>
            <a:endParaRPr lang="ru-RU" baseline="30000" dirty="0">
              <a:ea typeface="+mn-lt"/>
              <a:cs typeface="+mn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C9D45-9D15-4B15-AA9F-DFC9B90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/>
          <a:lstStyle/>
          <a:p>
            <a:r>
              <a:rPr lang="ru-RU"/>
              <a:t>Dialogue Management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9904C8-C8B2-4E30-B93B-8922BBD06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1618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4D011B5-95D2-4CE6-9CA4-5C25B9ED3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7523" y="3050408"/>
            <a:ext cx="11057091" cy="9138786"/>
          </a:xfrm>
        </p:spPr>
        <p:txBody>
          <a:bodyPr/>
          <a:lstStyle/>
          <a:p>
            <a:pPr marL="685800" indent="-685800">
              <a:buFont typeface="Arial"/>
              <a:buChar char="•"/>
            </a:pPr>
            <a:r>
              <a:rPr lang="ru-RU"/>
              <a:t>It's like any other sequence problem!</a:t>
            </a:r>
            <a:endParaRPr lang="ru-RU" dirty="0"/>
          </a:p>
          <a:p>
            <a:pPr lvl="1" indent="-1371600">
              <a:buFont typeface="Arial"/>
              <a:buChar char="•"/>
            </a:pPr>
            <a:r>
              <a:rPr lang="ru-RU"/>
              <a:t>All turns of a dialogue up to this moment</a:t>
            </a:r>
          </a:p>
          <a:p>
            <a:pPr lvl="1" indent="-1371600">
              <a:buFont typeface="Arial"/>
              <a:buChar char="•"/>
            </a:pPr>
            <a:r>
              <a:rPr lang="ru-RU"/>
              <a:t>Could be very inefficient – lots of memory, slow inference, lots of training data</a:t>
            </a:r>
            <a:endParaRPr lang="ru-RU" dirty="0"/>
          </a:p>
          <a:p>
            <a:pPr indent="-685800">
              <a:buFont typeface="Arial"/>
              <a:buChar char="•"/>
            </a:pPr>
            <a:r>
              <a:rPr lang="ru-RU"/>
              <a:t>Maintain beam of semantic frames</a:t>
            </a:r>
            <a:endParaRPr lang="ru-RU" dirty="0"/>
          </a:p>
          <a:p>
            <a:pPr lvl="1" indent="-1371600">
              <a:buFont typeface="Arial"/>
              <a:buChar char="•"/>
            </a:pPr>
            <a:r>
              <a:rPr lang="ru-RU"/>
              <a:t>Handcrafted rules</a:t>
            </a:r>
            <a:endParaRPr lang="ru-RU" dirty="0"/>
          </a:p>
          <a:p>
            <a:pPr lvl="1" indent="-1371600">
              <a:buFont typeface="Arial"/>
              <a:buChar char="•"/>
            </a:pPr>
            <a:r>
              <a:rPr lang="ru-RU"/>
              <a:t>Maximum Entropy models</a:t>
            </a:r>
            <a:endParaRPr lang="ru-RU" dirty="0"/>
          </a:p>
          <a:p>
            <a:pPr lvl="1" indent="-1371600">
              <a:buFont typeface="Arial"/>
              <a:buChar char="•"/>
            </a:pPr>
            <a:r>
              <a:rPr lang="ru-RU"/>
              <a:t>Conditional Random Field</a:t>
            </a:r>
            <a:endParaRPr lang="ru-RU" dirty="0"/>
          </a:p>
          <a:p>
            <a:pPr lvl="1" indent="-1371600">
              <a:buFont typeface="Arial"/>
              <a:buChar char="•"/>
            </a:pPr>
            <a:r>
              <a:rPr lang="ru-RU"/>
              <a:t>Ranking</a:t>
            </a:r>
            <a:endParaRPr lang="ru-RU" dirty="0"/>
          </a:p>
          <a:p>
            <a:pPr lvl="1" indent="-1371600">
              <a:buFont typeface="Arial"/>
              <a:buChar char="•"/>
            </a:pPr>
            <a:r>
              <a:rPr lang="ru-RU"/>
              <a:t>RNNs</a:t>
            </a:r>
            <a:endParaRPr lang="ru-RU" dirty="0"/>
          </a:p>
          <a:p>
            <a:pPr marL="685800" indent="-685800">
              <a:buFont typeface="Arial"/>
              <a:buChar char="•"/>
            </a:pPr>
            <a:endParaRPr lang="ru-RU" dirty="0"/>
          </a:p>
          <a:p>
            <a:pPr marL="685800" indent="-685800">
              <a:buFont typeface="Arial"/>
              <a:buChar char="•"/>
            </a:pP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54DC4-13F2-4CDA-A38F-DE9093A4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/>
          <a:lstStyle/>
          <a:p>
            <a:r>
              <a:rPr lang="ru-RU"/>
              <a:t>Dialogue State Tracking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B63447-F402-43B3-BD7F-E7213CED1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17" name="Group 397">
            <a:extLst>
              <a:ext uri="{FF2B5EF4-FFF2-40B4-BE49-F238E27FC236}">
                <a16:creationId xmlns:a16="http://schemas.microsoft.com/office/drawing/2014/main" id="{3D7D9AC6-D7ED-4B53-8F77-3C997E37B513}"/>
              </a:ext>
            </a:extLst>
          </p:cNvPr>
          <p:cNvGrpSpPr/>
          <p:nvPr/>
        </p:nvGrpSpPr>
        <p:grpSpPr>
          <a:xfrm>
            <a:off x="12340524" y="760747"/>
            <a:ext cx="10845803" cy="21596416"/>
            <a:chOff x="-7" y="0"/>
            <a:chExt cx="10845802" cy="21596415"/>
          </a:xfrm>
        </p:grpSpPr>
        <p:grpSp>
          <p:nvGrpSpPr>
            <p:cNvPr id="6" name="Group 395">
              <a:extLst>
                <a:ext uri="{FF2B5EF4-FFF2-40B4-BE49-F238E27FC236}">
                  <a16:creationId xmlns:a16="http://schemas.microsoft.com/office/drawing/2014/main" id="{1A89112D-75FF-4EFA-996A-C517FECD9F9D}"/>
                </a:ext>
              </a:extLst>
            </p:cNvPr>
            <p:cNvGrpSpPr/>
            <p:nvPr/>
          </p:nvGrpSpPr>
          <p:grpSpPr>
            <a:xfrm>
              <a:off x="-7" y="0"/>
              <a:ext cx="10845802" cy="21596415"/>
              <a:chOff x="-1" y="0"/>
              <a:chExt cx="10845801" cy="21596414"/>
            </a:xfrm>
          </p:grpSpPr>
          <p:sp>
            <p:nvSpPr>
              <p:cNvPr id="8" name="Shape 386">
                <a:extLst>
                  <a:ext uri="{FF2B5EF4-FFF2-40B4-BE49-F238E27FC236}">
                    <a16:creationId xmlns:a16="http://schemas.microsoft.com/office/drawing/2014/main" id="{85378D8D-F66B-417F-9D8C-F8B9A8D242CC}"/>
                  </a:ext>
                </a:extLst>
              </p:cNvPr>
              <p:cNvSpPr/>
              <p:nvPr/>
            </p:nvSpPr>
            <p:spPr>
              <a:xfrm>
                <a:off x="337699" y="214901"/>
                <a:ext cx="10168686" cy="211755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96" y="19400"/>
                    </a:moveTo>
                    <a:lnTo>
                      <a:pt x="742" y="19400"/>
                    </a:lnTo>
                    <a:lnTo>
                      <a:pt x="742" y="2124"/>
                    </a:lnTo>
                    <a:lnTo>
                      <a:pt x="20896" y="2124"/>
                    </a:lnTo>
                    <a:cubicBezTo>
                      <a:pt x="20896" y="2124"/>
                      <a:pt x="20896" y="19400"/>
                      <a:pt x="20896" y="19400"/>
                    </a:cubicBezTo>
                    <a:close/>
                    <a:moveTo>
                      <a:pt x="18889" y="0"/>
                    </a:moveTo>
                    <a:lnTo>
                      <a:pt x="2711" y="0"/>
                    </a:lnTo>
                    <a:cubicBezTo>
                      <a:pt x="1214" y="0"/>
                      <a:pt x="0" y="583"/>
                      <a:pt x="0" y="1302"/>
                    </a:cubicBezTo>
                    <a:lnTo>
                      <a:pt x="0" y="20298"/>
                    </a:lnTo>
                    <a:cubicBezTo>
                      <a:pt x="0" y="21017"/>
                      <a:pt x="1214" y="21600"/>
                      <a:pt x="2711" y="21600"/>
                    </a:cubicBezTo>
                    <a:lnTo>
                      <a:pt x="18889" y="21600"/>
                    </a:lnTo>
                    <a:cubicBezTo>
                      <a:pt x="20386" y="21600"/>
                      <a:pt x="21600" y="21017"/>
                      <a:pt x="21600" y="20298"/>
                    </a:cubicBezTo>
                    <a:lnTo>
                      <a:pt x="21600" y="1302"/>
                    </a:lnTo>
                    <a:cubicBezTo>
                      <a:pt x="21600" y="583"/>
                      <a:pt x="20386" y="0"/>
                      <a:pt x="18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" name="Shape 387">
                <a:extLst>
                  <a:ext uri="{FF2B5EF4-FFF2-40B4-BE49-F238E27FC236}">
                    <a16:creationId xmlns:a16="http://schemas.microsoft.com/office/drawing/2014/main" id="{71D7345C-C5D0-4841-8403-066F9EC6E0B5}"/>
                  </a:ext>
                </a:extLst>
              </p:cNvPr>
              <p:cNvSpPr/>
              <p:nvPr/>
            </p:nvSpPr>
            <p:spPr>
              <a:xfrm>
                <a:off x="122799" y="0"/>
                <a:ext cx="10589571" cy="21596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1" y="20113"/>
                    </a:moveTo>
                    <a:cubicBezTo>
                      <a:pt x="21171" y="20818"/>
                      <a:pt x="20005" y="21390"/>
                      <a:pt x="18567" y="21390"/>
                    </a:cubicBezTo>
                    <a:lnTo>
                      <a:pt x="3033" y="21390"/>
                    </a:lnTo>
                    <a:cubicBezTo>
                      <a:pt x="1595" y="21390"/>
                      <a:pt x="429" y="20818"/>
                      <a:pt x="429" y="20113"/>
                    </a:cubicBezTo>
                    <a:lnTo>
                      <a:pt x="429" y="1487"/>
                    </a:lnTo>
                    <a:cubicBezTo>
                      <a:pt x="429" y="782"/>
                      <a:pt x="1595" y="210"/>
                      <a:pt x="3033" y="210"/>
                    </a:cubicBezTo>
                    <a:lnTo>
                      <a:pt x="18567" y="210"/>
                    </a:lnTo>
                    <a:cubicBezTo>
                      <a:pt x="20005" y="210"/>
                      <a:pt x="21171" y="782"/>
                      <a:pt x="21171" y="1487"/>
                    </a:cubicBezTo>
                    <a:cubicBezTo>
                      <a:pt x="21171" y="1487"/>
                      <a:pt x="21171" y="20113"/>
                      <a:pt x="21171" y="20113"/>
                    </a:cubicBezTo>
                    <a:close/>
                    <a:moveTo>
                      <a:pt x="18567" y="0"/>
                    </a:moveTo>
                    <a:lnTo>
                      <a:pt x="3033" y="0"/>
                    </a:lnTo>
                    <a:cubicBezTo>
                      <a:pt x="1358" y="0"/>
                      <a:pt x="0" y="666"/>
                      <a:pt x="0" y="1487"/>
                    </a:cubicBezTo>
                    <a:lnTo>
                      <a:pt x="0" y="20113"/>
                    </a:lnTo>
                    <a:cubicBezTo>
                      <a:pt x="0" y="20934"/>
                      <a:pt x="1358" y="21600"/>
                      <a:pt x="3033" y="21600"/>
                    </a:cubicBezTo>
                    <a:lnTo>
                      <a:pt x="18567" y="21600"/>
                    </a:lnTo>
                    <a:cubicBezTo>
                      <a:pt x="20242" y="21600"/>
                      <a:pt x="21600" y="20934"/>
                      <a:pt x="21600" y="20113"/>
                    </a:cubicBezTo>
                    <a:lnTo>
                      <a:pt x="21600" y="1487"/>
                    </a:lnTo>
                    <a:cubicBezTo>
                      <a:pt x="21600" y="666"/>
                      <a:pt x="20242" y="0"/>
                      <a:pt x="185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" name="Shape 388">
                <a:extLst>
                  <a:ext uri="{FF2B5EF4-FFF2-40B4-BE49-F238E27FC236}">
                    <a16:creationId xmlns:a16="http://schemas.microsoft.com/office/drawing/2014/main" id="{D5D0587D-352C-4F77-B091-7DB61BAA4C85}"/>
                  </a:ext>
                </a:extLst>
              </p:cNvPr>
              <p:cNvSpPr/>
              <p:nvPr/>
            </p:nvSpPr>
            <p:spPr>
              <a:xfrm>
                <a:off x="10714270" y="4021688"/>
                <a:ext cx="131530" cy="1367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630"/>
                    </a:moveTo>
                    <a:lnTo>
                      <a:pt x="21600" y="970"/>
                    </a:lnTo>
                    <a:cubicBezTo>
                      <a:pt x="21600" y="434"/>
                      <a:pt x="17086" y="0"/>
                      <a:pt x="11517" y="0"/>
                    </a:cubicBezTo>
                    <a:lnTo>
                      <a:pt x="0" y="0"/>
                    </a:lnTo>
                    <a:lnTo>
                      <a:pt x="0" y="21600"/>
                    </a:lnTo>
                    <a:lnTo>
                      <a:pt x="11517" y="21600"/>
                    </a:lnTo>
                    <a:cubicBezTo>
                      <a:pt x="17086" y="21600"/>
                      <a:pt x="21600" y="21166"/>
                      <a:pt x="21600" y="20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" name="Shape 389">
                <a:extLst>
                  <a:ext uri="{FF2B5EF4-FFF2-40B4-BE49-F238E27FC236}">
                    <a16:creationId xmlns:a16="http://schemas.microsoft.com/office/drawing/2014/main" id="{D8105F88-9D8B-42DC-8B3B-E776899414DF}"/>
                  </a:ext>
                </a:extLst>
              </p:cNvPr>
              <p:cNvSpPr/>
              <p:nvPr/>
            </p:nvSpPr>
            <p:spPr>
              <a:xfrm>
                <a:off x="4697093" y="19556393"/>
                <a:ext cx="1473097" cy="1473084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" name="Shape 390">
                <a:extLst>
                  <a:ext uri="{FF2B5EF4-FFF2-40B4-BE49-F238E27FC236}">
                    <a16:creationId xmlns:a16="http://schemas.microsoft.com/office/drawing/2014/main" id="{3CF9BA9C-65A4-426E-BFC7-0CFF6D112AFA}"/>
                  </a:ext>
                </a:extLst>
              </p:cNvPr>
              <p:cNvSpPr/>
              <p:nvPr/>
            </p:nvSpPr>
            <p:spPr>
              <a:xfrm>
                <a:off x="3497198" y="1102100"/>
                <a:ext cx="315665" cy="31566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" name="Shape 391">
                <a:extLst>
                  <a:ext uri="{FF2B5EF4-FFF2-40B4-BE49-F238E27FC236}">
                    <a16:creationId xmlns:a16="http://schemas.microsoft.com/office/drawing/2014/main" id="{980254BB-5E50-4A74-8A53-68FC06A9B7C8}"/>
                  </a:ext>
                </a:extLst>
              </p:cNvPr>
              <p:cNvSpPr/>
              <p:nvPr/>
            </p:nvSpPr>
            <p:spPr>
              <a:xfrm>
                <a:off x="-1" y="4021688"/>
                <a:ext cx="131528" cy="1360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0084" y="21600"/>
                    </a:lnTo>
                    <a:cubicBezTo>
                      <a:pt x="4514" y="21600"/>
                      <a:pt x="0" y="21164"/>
                      <a:pt x="0" y="20625"/>
                    </a:cubicBezTo>
                    <a:lnTo>
                      <a:pt x="0" y="975"/>
                    </a:lnTo>
                    <a:cubicBezTo>
                      <a:pt x="0" y="436"/>
                      <a:pt x="4514" y="0"/>
                      <a:pt x="10084" y="0"/>
                    </a:cubicBez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" name="Shape 392">
                <a:extLst>
                  <a:ext uri="{FF2B5EF4-FFF2-40B4-BE49-F238E27FC236}">
                    <a16:creationId xmlns:a16="http://schemas.microsoft.com/office/drawing/2014/main" id="{8873E9B0-7CB5-401D-AAC2-2852A1A9BF46}"/>
                  </a:ext>
                </a:extLst>
              </p:cNvPr>
              <p:cNvSpPr/>
              <p:nvPr/>
            </p:nvSpPr>
            <p:spPr>
              <a:xfrm>
                <a:off x="-1" y="5771582"/>
                <a:ext cx="131528" cy="1360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0084" y="21600"/>
                    </a:lnTo>
                    <a:cubicBezTo>
                      <a:pt x="4514" y="21600"/>
                      <a:pt x="0" y="21164"/>
                      <a:pt x="0" y="20625"/>
                    </a:cubicBezTo>
                    <a:lnTo>
                      <a:pt x="0" y="975"/>
                    </a:lnTo>
                    <a:cubicBezTo>
                      <a:pt x="0" y="436"/>
                      <a:pt x="4514" y="0"/>
                      <a:pt x="10084" y="0"/>
                    </a:cubicBez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" name="Shape 393">
                <a:extLst>
                  <a:ext uri="{FF2B5EF4-FFF2-40B4-BE49-F238E27FC236}">
                    <a16:creationId xmlns:a16="http://schemas.microsoft.com/office/drawing/2014/main" id="{26637E61-61B5-42BD-ACB7-54BB7B9C9AE5}"/>
                  </a:ext>
                </a:extLst>
              </p:cNvPr>
              <p:cNvSpPr/>
              <p:nvPr/>
            </p:nvSpPr>
            <p:spPr>
              <a:xfrm>
                <a:off x="-1" y="2455992"/>
                <a:ext cx="131528" cy="657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" name="Shape 394">
                <a:extLst>
                  <a:ext uri="{FF2B5EF4-FFF2-40B4-BE49-F238E27FC236}">
                    <a16:creationId xmlns:a16="http://schemas.microsoft.com/office/drawing/2014/main" id="{12247DE8-935E-4297-8D96-8CF35BEC0A98}"/>
                  </a:ext>
                </a:extLst>
              </p:cNvPr>
              <p:cNvSpPr/>
              <p:nvPr/>
            </p:nvSpPr>
            <p:spPr>
              <a:xfrm>
                <a:off x="5333955" y="631144"/>
                <a:ext cx="176139" cy="176138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F2A2B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828686">
                  <a:lnSpc>
                    <a:spcPct val="100000"/>
                  </a:lnSpc>
                  <a:spcBef>
                    <a:spcPts val="0"/>
                  </a:spcBef>
                  <a:defRPr sz="3000" baseline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7" name="Shape 396">
              <a:extLst>
                <a:ext uri="{FF2B5EF4-FFF2-40B4-BE49-F238E27FC236}">
                  <a16:creationId xmlns:a16="http://schemas.microsoft.com/office/drawing/2014/main" id="{1DFF9232-4F62-4E67-838F-9EBE7054A79A}"/>
                </a:ext>
              </a:extLst>
            </p:cNvPr>
            <p:cNvSpPr/>
            <p:nvPr/>
          </p:nvSpPr>
          <p:spPr>
            <a:xfrm>
              <a:off x="4327775" y="1169203"/>
              <a:ext cx="2147853" cy="181417"/>
            </a:xfrm>
            <a:prstGeom prst="roundRect">
              <a:avLst>
                <a:gd name="adj" fmla="val 19975"/>
              </a:avLst>
            </a:prstGeom>
            <a:noFill/>
            <a:ln w="38100" cap="flat">
              <a:solidFill>
                <a:srgbClr val="2F2A2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828686">
                <a:lnSpc>
                  <a:spcPct val="100000"/>
                </a:lnSpc>
                <a:spcBef>
                  <a:spcPts val="0"/>
                </a:spcBef>
                <a:defRPr sz="3600" baseline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E5BB0AD-A8CC-45E0-8FFD-DF9F0FF79F8D}"/>
              </a:ext>
            </a:extLst>
          </p:cNvPr>
          <p:cNvSpPr txBox="1"/>
          <p:nvPr/>
        </p:nvSpPr>
        <p:spPr>
          <a:xfrm>
            <a:off x="13384562" y="2952310"/>
            <a:ext cx="5151120" cy="125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aseline="30000">
                <a:ea typeface="+mn-lt"/>
                <a:cs typeface="+mn-lt"/>
              </a:rPr>
              <a:t>— Кино</a:t>
            </a:r>
            <a:endParaRPr lang="ru-RU">
              <a:ea typeface="+mn-lt"/>
              <a:cs typeface="+mn-lt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6964EBCA-A0F5-4E2C-BD9E-B2CB66D0C3C0}"/>
              </a:ext>
            </a:extLst>
          </p:cNvPr>
          <p:cNvSpPr/>
          <p:nvPr/>
        </p:nvSpPr>
        <p:spPr>
          <a:xfrm>
            <a:off x="18835561" y="3977850"/>
            <a:ext cx="2529840" cy="2241748"/>
          </a:xfrm>
          <a:prstGeom prst="round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ru-RU"/>
              <a:t>music_play</a:t>
            </a:r>
            <a:br>
              <a:rPr lang="ru-RU" dirty="0"/>
            </a:br>
            <a:r>
              <a:rPr lang="ru-RU"/>
              <a:t>0.1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5B5A256-50DD-43FF-85EC-6920E2ABE44E}"/>
              </a:ext>
            </a:extLst>
          </p:cNvPr>
          <p:cNvSpPr/>
          <p:nvPr/>
        </p:nvSpPr>
        <p:spPr>
          <a:xfrm>
            <a:off x="16151230" y="3979063"/>
            <a:ext cx="2529840" cy="2241748"/>
          </a:xfrm>
          <a:prstGeom prst="roundRect">
            <a:avLst/>
          </a:prstGeom>
          <a:solidFill>
            <a:srgbClr val="FFCC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ru-RU"/>
              <a:t>video_play</a:t>
            </a:r>
            <a:br>
              <a:rPr lang="ru-RU" dirty="0"/>
            </a:br>
            <a:r>
              <a:rPr lang="ru-RU"/>
              <a:t>0.3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0006EF7-46B4-4E4A-9653-EF3527DBEA68}"/>
              </a:ext>
            </a:extLst>
          </p:cNvPr>
          <p:cNvSpPr/>
          <p:nvPr/>
        </p:nvSpPr>
        <p:spPr>
          <a:xfrm>
            <a:off x="13435947" y="3979670"/>
            <a:ext cx="2529840" cy="2241748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ru-RU"/>
              <a:t>find_poi</a:t>
            </a:r>
            <a:br>
              <a:rPr lang="ru-RU" dirty="0"/>
            </a:br>
            <a:r>
              <a:rPr lang="ru-RU" b="1"/>
              <a:t>0.6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6CF36-98E2-4D21-8BBA-1490C7908857}"/>
              </a:ext>
            </a:extLst>
          </p:cNvPr>
          <p:cNvSpPr txBox="1"/>
          <p:nvPr/>
        </p:nvSpPr>
        <p:spPr>
          <a:xfrm>
            <a:off x="13415649" y="6465070"/>
            <a:ext cx="7101840" cy="2092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baseline="30000">
                <a:ea typeface="+mn-lt"/>
                <a:cs typeface="+mn-lt"/>
              </a:rPr>
              <a:t>— Как насчет Кинотеатр Октябрь на Новом Арбате?</a:t>
            </a:r>
            <a:endParaRPr lang="ru-RU"/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baseline="30000"/>
              <a:t>— Включи</a:t>
            </a:r>
            <a:endParaRPr lang="en-US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9542A102-AF55-4865-9ECE-DA6D2A1B6D9E}"/>
              </a:ext>
            </a:extLst>
          </p:cNvPr>
          <p:cNvSpPr/>
          <p:nvPr/>
        </p:nvSpPr>
        <p:spPr>
          <a:xfrm>
            <a:off x="16136663" y="8576958"/>
            <a:ext cx="2529840" cy="2241748"/>
          </a:xfrm>
          <a:prstGeom prst="round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ru-RU"/>
              <a:t>music_play</a:t>
            </a:r>
            <a:br>
              <a:rPr lang="ru-RU" dirty="0"/>
            </a:br>
            <a:r>
              <a:rPr lang="ru-RU"/>
              <a:t>0.4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6FBBC37A-C3EB-4C37-B048-5E70FFB7F91D}"/>
              </a:ext>
            </a:extLst>
          </p:cNvPr>
          <p:cNvSpPr/>
          <p:nvPr/>
        </p:nvSpPr>
        <p:spPr>
          <a:xfrm>
            <a:off x="13421380" y="8577564"/>
            <a:ext cx="2529840" cy="2241748"/>
          </a:xfrm>
          <a:prstGeom prst="roundRect">
            <a:avLst/>
          </a:prstGeom>
          <a:solidFill>
            <a:srgbClr val="FFCC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ru-RU"/>
              <a:t>video_play</a:t>
            </a:r>
            <a:br>
              <a:rPr lang="ru-RU" dirty="0"/>
            </a:br>
            <a:r>
              <a:rPr lang="ru-RU" b="1"/>
              <a:t>0.6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E2FEF6-2D1D-4327-A487-C726C6F7F3CF}"/>
              </a:ext>
            </a:extLst>
          </p:cNvPr>
          <p:cNvSpPr txBox="1"/>
          <p:nvPr/>
        </p:nvSpPr>
        <p:spPr>
          <a:xfrm>
            <a:off x="13369996" y="10812306"/>
            <a:ext cx="6400800" cy="125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aseline="30000">
                <a:ea typeface="+mn-lt"/>
                <a:cs typeface="+mn-lt"/>
              </a:rPr>
              <a:t>— Хотите посмотреть Титаник?</a:t>
            </a:r>
            <a:endParaRPr lang="ru-RU">
              <a:ea typeface="+mn-lt"/>
              <a:cs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858416-EA5D-4914-B20D-D5148487D692}"/>
              </a:ext>
            </a:extLst>
          </p:cNvPr>
          <p:cNvSpPr txBox="1"/>
          <p:nvPr/>
        </p:nvSpPr>
        <p:spPr>
          <a:xfrm>
            <a:off x="13385237" y="11525484"/>
            <a:ext cx="5151120" cy="125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aseline="30000">
                <a:ea typeface="+mn-lt"/>
                <a:cs typeface="+mn-lt"/>
              </a:rPr>
              <a:t>— Нет!</a:t>
            </a:r>
            <a:endParaRPr lang="ru-RU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7664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2" grpId="0" animBg="1"/>
      <p:bldP spid="23" grpId="0" animBg="1"/>
      <p:bldP spid="24" grpId="0"/>
      <p:bldP spid="26" grpId="0" animBg="1"/>
      <p:bldP spid="27" grpId="0" animBg="1"/>
      <p:bldP spid="28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2"/>
              </a:buBlip>
            </a:pPr>
            <a:r>
              <a:t>Dialogue flow is usually hardcoded</a:t>
            </a:r>
          </a:p>
          <a:p>
            <a:pPr lvl="2"/>
            <a:r>
              <a:rPr lang="ru-RU"/>
              <a:t>Finite State Automaton (Call Flow)</a:t>
            </a:r>
          </a:p>
          <a:p>
            <a:pPr lvl="2"/>
            <a:r>
              <a:rPr lang="ru-RU"/>
              <a:t>State – semantic frame with some additional context</a:t>
            </a:r>
            <a:endParaRPr lang="ru-RU" dirty="0"/>
          </a:p>
          <a:p>
            <a:pPr lvl="2"/>
            <a:r>
              <a:rPr lang="ru-RU"/>
              <a:t>Edges are marked with semantic frames</a:t>
            </a:r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Dialogue Strategies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Vyacheslav (Slava) </a:t>
            </a:r>
            <a:r>
              <a:rPr err="1"/>
              <a:t>Alipov</a:t>
            </a:r>
            <a:r>
              <a:rPr dirty="0"/>
              <a:t>, Principal R&amp;D Engineer</a:t>
            </a:r>
          </a:p>
          <a:p>
            <a:r>
              <a:rPr lang="af-ZA" dirty="0"/>
              <a:t>SHAD</a:t>
            </a:r>
            <a:r>
              <a:rPr dirty="0"/>
              <a:t>, November 7</a:t>
            </a:r>
            <a:r>
              <a:rPr lang="ru-RU"/>
              <a:t>, 2019</a:t>
            </a:r>
            <a:endParaRPr/>
          </a:p>
        </p:txBody>
      </p:sp>
      <p:pic>
        <p:nvPicPr>
          <p:cNvPr id="306" name="Снимок экрана 2016-08-17 в 12.29.42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1666" r="21666"/>
          <a:stretch>
            <a:fillRect/>
          </a:stretch>
        </p:blipFill>
        <p:spPr>
          <a:xfrm>
            <a:off x="17906821" y="2034148"/>
            <a:ext cx="3437241" cy="887490"/>
          </a:xfrm>
          <a:prstGeom prst="rect">
            <a:avLst/>
          </a:prstGeom>
        </p:spPr>
      </p:pic>
      <p:pic>
        <p:nvPicPr>
          <p:cNvPr id="307" name="Yandex_logo_eng-01-01.png"/>
          <p:cNvPicPr>
            <a:picLocks noGrp="1" noChangeAspect="1"/>
          </p:cNvPicPr>
          <p:nvPr>
            <p:ph type="pic" idx="14"/>
          </p:nvPr>
        </p:nvPicPr>
        <p:blipFill>
          <a:blip r:embed="rId3"/>
          <a:srcRect l="506" r="506"/>
          <a:stretch>
            <a:fillRect/>
          </a:stretch>
        </p:blipFill>
        <p:spPr>
          <a:xfrm>
            <a:off x="3036864" y="1923220"/>
            <a:ext cx="8763001" cy="1219363"/>
          </a:xfrm>
          <a:prstGeom prst="rect">
            <a:avLst/>
          </a:prstGeom>
        </p:spPr>
      </p:pic>
      <p:sp>
        <p:nvSpPr>
          <p:cNvPr id="308" name="Shape 308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Dialogue Systems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1C62647-873F-406C-851D-09642519C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7523" y="3050408"/>
            <a:ext cx="12596331" cy="9138786"/>
          </a:xfrm>
        </p:spPr>
        <p:txBody>
          <a:bodyPr/>
          <a:lstStyle/>
          <a:p>
            <a:pPr marL="685800" indent="-685800">
              <a:buFont typeface="Arial,Sans-Serif"/>
              <a:buChar char="•"/>
            </a:pPr>
            <a:r>
              <a:rPr lang="ru-RU" baseline="30000">
                <a:ea typeface="+mn-lt"/>
                <a:cs typeface="+mn-lt"/>
              </a:rPr>
              <a:t>State</a:t>
            </a:r>
          </a:p>
          <a:p>
            <a:pPr lvl="3">
              <a:lnSpc>
                <a:spcPct val="100000"/>
              </a:lnSpc>
              <a:spcBef>
                <a:spcPts val="1500"/>
              </a:spcBef>
              <a:buFont typeface="Arial,Sans-Serif"/>
              <a:buChar char="•"/>
            </a:pPr>
            <a:r>
              <a:rPr lang="ru-RU" baseline="30000">
                <a:ea typeface="+mn-lt"/>
                <a:cs typeface="+mn-lt"/>
              </a:rPr>
              <a:t>Form with several typed slots</a:t>
            </a:r>
          </a:p>
          <a:p>
            <a:pPr marL="285750" indent="-685800">
              <a:lnSpc>
                <a:spcPct val="100000"/>
              </a:lnSpc>
              <a:spcBef>
                <a:spcPts val="1500"/>
              </a:spcBef>
              <a:buFont typeface="Arial,Sans-Serif"/>
              <a:buChar char="•"/>
            </a:pPr>
            <a:r>
              <a:rPr lang="ru-RU" baseline="30000">
                <a:ea typeface="+mn-lt"/>
                <a:cs typeface="+mn-lt"/>
              </a:rPr>
              <a:t>Strategy</a:t>
            </a:r>
          </a:p>
          <a:p>
            <a:pPr lvl="3">
              <a:lnSpc>
                <a:spcPct val="100000"/>
              </a:lnSpc>
              <a:spcBef>
                <a:spcPts val="1500"/>
              </a:spcBef>
              <a:buFont typeface="Arial,Sans-Serif"/>
              <a:buChar char="•"/>
            </a:pPr>
            <a:r>
              <a:rPr lang="ru-RU" baseline="30000">
                <a:ea typeface="+mn-lt"/>
                <a:cs typeface="+mn-lt"/>
              </a:rPr>
              <a:t>Ask for values of each slot in linear order</a:t>
            </a:r>
            <a:br>
              <a:rPr lang="ru-RU" baseline="30000" dirty="0">
                <a:ea typeface="+mn-lt"/>
                <a:cs typeface="+mn-lt"/>
              </a:rPr>
            </a:br>
            <a:r>
              <a:rPr lang="ru-RU" baseline="30000">
                <a:ea typeface="+mn-lt"/>
                <a:cs typeface="+mn-lt"/>
              </a:rPr>
              <a:t>– Request(slot_name)</a:t>
            </a:r>
            <a:endParaRPr lang="ru-RU"/>
          </a:p>
          <a:p>
            <a:pPr lvl="3">
              <a:lnSpc>
                <a:spcPct val="100000"/>
              </a:lnSpc>
              <a:spcBef>
                <a:spcPts val="1500"/>
              </a:spcBef>
              <a:buFont typeface="Arial,Sans-Serif"/>
              <a:buChar char="•"/>
            </a:pPr>
            <a:r>
              <a:rPr lang="ru-RU" baseline="30000">
                <a:ea typeface="+mn-lt"/>
                <a:cs typeface="+mn-lt"/>
              </a:rPr>
              <a:t>Optionally – confirm each slot or completed form</a:t>
            </a:r>
            <a:br>
              <a:rPr lang="ru-RU" baseline="30000" dirty="0">
                <a:ea typeface="+mn-lt"/>
                <a:cs typeface="+mn-lt"/>
              </a:rPr>
            </a:br>
            <a:r>
              <a:rPr lang="ru-RU" baseline="30000">
                <a:ea typeface="+mn-lt"/>
                <a:cs typeface="+mn-lt"/>
              </a:rPr>
              <a:t>– Confirm(slot_name=slot_value)</a:t>
            </a:r>
            <a:endParaRPr lang="ru-RU"/>
          </a:p>
          <a:p>
            <a:pPr lvl="3">
              <a:lnSpc>
                <a:spcPct val="100000"/>
              </a:lnSpc>
              <a:spcBef>
                <a:spcPts val="1500"/>
              </a:spcBef>
              <a:buFont typeface="Arial,Sans-Serif"/>
              <a:buChar char="•"/>
            </a:pPr>
            <a:r>
              <a:rPr lang="ru-RU" baseline="30000"/>
              <a:t>Use completed form to complete user's task</a:t>
            </a:r>
            <a:br>
              <a:rPr lang="ru-RU" baseline="30000" dirty="0"/>
            </a:br>
            <a:r>
              <a:rPr lang="ru-RU" baseline="30000"/>
              <a:t>and inform user</a:t>
            </a:r>
            <a:br>
              <a:rPr lang="ru-RU" baseline="30000" dirty="0"/>
            </a:br>
            <a:r>
              <a:rPr lang="ru-RU" baseline="30000"/>
              <a:t>– Inform(form)</a:t>
            </a:r>
            <a:endParaRPr lang="ru-RU" baseline="30000" dirty="0"/>
          </a:p>
          <a:p>
            <a:pPr marL="447040" indent="-447040">
              <a:buFont typeface="Arial"/>
              <a:buChar char="•"/>
            </a:pPr>
            <a:endParaRPr lang="en-US" baseline="300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730BDFC-0351-49EA-A39F-8793E3F8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84" y="759685"/>
            <a:ext cx="22092033" cy="1656196"/>
          </a:xfrm>
        </p:spPr>
        <p:txBody>
          <a:bodyPr lIns="50800" tIns="50800" rIns="50800" bIns="50800" anchor="t"/>
          <a:lstStyle/>
          <a:p>
            <a:r>
              <a:rPr lang="ru-RU"/>
              <a:t>Dialogue Strategies – Form Filling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97816-7DAB-4122-BA52-4787E6570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FB08-E476-40B5-B53D-E792446F76E7}"/>
              </a:ext>
            </a:extLst>
          </p:cNvPr>
          <p:cNvSpPr txBox="1"/>
          <p:nvPr/>
        </p:nvSpPr>
        <p:spPr>
          <a:xfrm>
            <a:off x="14270893" y="41749364"/>
            <a:ext cx="2743200" cy="125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Текст слайда</a:t>
            </a:r>
            <a:endParaRPr lang="ru-RU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CB48B0A-3EF4-4047-9C80-8423DFC0D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646" y="1241203"/>
            <a:ext cx="12344400" cy="1149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65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2"/>
              </a:buBlip>
            </a:pPr>
            <a:r>
              <a:t>Search for optimal action through "Trial and Error"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What is "Reward signal"?</a:t>
            </a:r>
          </a:p>
          <a:p>
            <a:pPr lvl="2"/>
            <a:r>
              <a:rPr lang="af-ZA"/>
              <a:t>Finalizing task (confiming booking, commiting transactions, etc.)</a:t>
            </a:r>
            <a:endParaRPr lang="ru-RU" dirty="0"/>
          </a:p>
          <a:p>
            <a:pPr lvl="2"/>
            <a:r>
              <a:t>Termination of conversation</a:t>
            </a:r>
          </a:p>
          <a:p>
            <a:pPr lvl="2"/>
            <a:r>
              <a:t>Dialogue length</a:t>
            </a:r>
          </a:p>
          <a:p>
            <a:pPr lvl="2"/>
            <a:r>
              <a:t>Positive sentiment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Reinforcement Learning for Dialogues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413" name="Shape 41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B03CC61-FB9B-4898-8043-462FBC69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Natural Language Generation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FDD4DA99-4663-408C-A857-3198A2836EC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12191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226C8CB-39AA-4DE7-A300-DA2776FCB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/>
              <a:buChar char="•"/>
            </a:pPr>
            <a:r>
              <a:rPr lang="ru-RU"/>
              <a:t>Set of templates for each dialogue act</a:t>
            </a:r>
          </a:p>
          <a:p>
            <a:pPr marL="685800" indent="-685800">
              <a:buFont typeface="Arial"/>
              <a:buChar char="•"/>
            </a:pPr>
            <a:r>
              <a:rPr lang="ru-RU"/>
              <a:t>Grammars</a:t>
            </a:r>
          </a:p>
          <a:p>
            <a:pPr marL="685800" indent="-685800">
              <a:buFont typeface="Arial"/>
              <a:buChar char="•"/>
            </a:pPr>
            <a:r>
              <a:rPr lang="ru-RU"/>
              <a:t>Generative Models (Seq2Seq)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B55ADC2-1977-4755-A7A8-831643A0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/>
          <a:lstStyle/>
          <a:p>
            <a:r>
              <a:rPr lang="ru-RU" baseline="-25000">
                <a:ea typeface="+mn-lt"/>
                <a:cs typeface="+mn-lt"/>
              </a:rPr>
              <a:t>Natural Language Generation</a:t>
            </a:r>
            <a:endParaRPr lang="ru-RU">
              <a:ea typeface="+mn-lt"/>
              <a:cs typeface="+mn-lt"/>
            </a:endParaRP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73BE89-C042-421E-A4B6-C915CADF7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45620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General Conversation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2"/>
              </a:buBlip>
            </a:pPr>
            <a:r>
              <a:t>More human-like experience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Increases user retention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Rich and diverse user data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It's fun!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Chit-Chatting?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421" name="Shape 42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422" name="diet.jpg"/>
          <p:cNvPicPr>
            <a:picLocks noGrp="1" noChangeAspect="1"/>
          </p:cNvPicPr>
          <p:nvPr>
            <p:ph type="pic" idx="14"/>
          </p:nvPr>
        </p:nvPicPr>
        <p:blipFill>
          <a:blip r:embed="rId3"/>
          <a:srcRect/>
          <a:stretch>
            <a:fillRect/>
          </a:stretch>
        </p:blipFill>
        <p:spPr>
          <a:xfrm>
            <a:off x="14051385" y="3045287"/>
            <a:ext cx="7670801" cy="7670801"/>
          </a:xfrm>
          <a:prstGeom prst="rect">
            <a:avLst/>
          </a:prstGeom>
        </p:spPr>
      </p:pic>
      <p:sp>
        <p:nvSpPr>
          <p:cNvPr id="423" name="Shape 423"/>
          <p:cNvSpPr txBox="1"/>
          <p:nvPr/>
        </p:nvSpPr>
        <p:spPr>
          <a:xfrm>
            <a:off x="17780000" y="3516126"/>
            <a:ext cx="3799806" cy="816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i="1" baseline="8333"/>
            </a:lvl1pPr>
          </a:lstStyle>
          <a:p>
            <a:r>
              <a:t>what should i eat?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4236700" y="5192526"/>
            <a:ext cx="2794323" cy="816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i="1" baseline="8333"/>
            </a:lvl1pPr>
          </a:lstStyle>
          <a:p>
            <a:r>
              <a:t>you shouldn't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20396200" y="6259326"/>
            <a:ext cx="1181621" cy="816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i="1" baseline="8333"/>
            </a:lvl1pPr>
          </a:lstStyle>
          <a:p>
            <a:r>
              <a:t>why?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4236700" y="7846826"/>
            <a:ext cx="3124052" cy="816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i="1" baseline="8333"/>
            </a:lvl1pPr>
          </a:lstStyle>
          <a:p>
            <a:r>
              <a:t>diet. that's why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16459200" y="8824726"/>
            <a:ext cx="5654502" cy="816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i="1" baseline="8333"/>
            </a:lvl1pPr>
          </a:lstStyle>
          <a:p>
            <a:r>
              <a:t>what makes you think that?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14236700" y="10640826"/>
            <a:ext cx="2248719" cy="816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i="1" baseline="8333"/>
            </a:lvl1pPr>
          </a:lstStyle>
          <a:p>
            <a:r>
              <a:t>i just know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sz="half" idx="1"/>
          </p:nvPr>
        </p:nvSpPr>
        <p:spPr>
          <a:xfrm>
            <a:off x="1137523" y="3050408"/>
            <a:ext cx="11049001" cy="9138786"/>
          </a:xfrm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2"/>
              </a:buBlip>
            </a:pPr>
            <a:r>
              <a:t>Set of prewritten responses for certain questions</a:t>
            </a:r>
          </a:p>
          <a:p>
            <a:pPr lvl="2"/>
            <a:r>
              <a:t>You can not write a response for every user utterance</a:t>
            </a:r>
          </a:p>
          <a:p>
            <a:pPr lvl="2"/>
            <a:r>
              <a:t>Especially if you take more than one previous turn into account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 of the Art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434" name="Снимок экрана 2017-11-07 в 4.27.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100" y="2413000"/>
            <a:ext cx="8890000" cy="847141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Shape 435"/>
          <p:cNvSpPr txBox="1"/>
          <p:nvPr/>
        </p:nvSpPr>
        <p:spPr>
          <a:xfrm>
            <a:off x="14262100" y="10233156"/>
            <a:ext cx="5273874" cy="109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ts val="3900"/>
              </a:lnSpc>
              <a:defRPr sz="3600" i="1" baseline="8333"/>
            </a:pPr>
            <a:r>
              <a:t>Nobody promised you</a:t>
            </a:r>
            <a:br/>
            <a:r>
              <a:t>that things would be easy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21666200" y="7618226"/>
            <a:ext cx="1573635" cy="816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i="1" baseline="8333"/>
            </a:lvl1pPr>
          </a:lstStyle>
          <a:p>
            <a:r>
              <a:t>I'm sad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Benefits of General Conversation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441" name="mess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186" y="2413000"/>
            <a:ext cx="6350001" cy="8544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anima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75" y="2184400"/>
            <a:ext cx="6070600" cy="10792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mooo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1296" y="2184400"/>
            <a:ext cx="6070601" cy="10788324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 txBox="1"/>
          <p:nvPr/>
        </p:nvSpPr>
        <p:spPr>
          <a:xfrm>
            <a:off x="3632200" y="3874138"/>
            <a:ext cx="3587763" cy="989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defRPr sz="3000" i="1" baseline="10000"/>
            </a:pPr>
            <a:r>
              <a:t>i will name animals</a:t>
            </a:r>
            <a:br/>
            <a:r>
              <a:t>and you will respond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1143000" y="4858388"/>
            <a:ext cx="2718979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ok. as you wish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5969000" y="5645788"/>
            <a:ext cx="1067359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zebra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1143000" y="6674488"/>
            <a:ext cx="1046523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hippo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5461000" y="7334888"/>
            <a:ext cx="1576165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elephant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1295400" y="8490588"/>
            <a:ext cx="1576165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elephant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2044700" y="9163688"/>
            <a:ext cx="4985631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repeating is against the rules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295400" y="10306688"/>
            <a:ext cx="1203536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it's not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9855200" y="2762888"/>
            <a:ext cx="4942657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Choose - Ronaldo or Messi?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597900" y="3905888"/>
            <a:ext cx="2008510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i've chosen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11099800" y="4693288"/>
            <a:ext cx="3693989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who did you choose?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8775700" y="5887088"/>
            <a:ext cx="855837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both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13042900" y="6623688"/>
            <a:ext cx="1711598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you're sly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8775700" y="7817488"/>
            <a:ext cx="3926161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all ingenious is simple!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6497300" y="3655698"/>
            <a:ext cx="2443461" cy="94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ts val="3300"/>
              </a:lnSpc>
              <a:defRPr sz="3000" i="1" baseline="10000"/>
            </a:pPr>
            <a:r>
              <a:t>what should</a:t>
            </a:r>
            <a:br/>
            <a:r>
              <a:t>we start with?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17716500" y="4197988"/>
            <a:ext cx="4582307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with the weather tomorrow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17691100" y="8395338"/>
            <a:ext cx="5048697" cy="989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ts val="3500"/>
              </a:lnSpc>
              <a:defRPr sz="3000" i="1" baseline="10000"/>
            </a:pPr>
            <a:r>
              <a:t>it seems like there is no need</a:t>
            </a:r>
            <a:br/>
            <a:r>
              <a:t>for hat tomorrow 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16510000" y="9379588"/>
            <a:ext cx="2847157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you do need hat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20066000" y="9951088"/>
            <a:ext cx="2232125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but moooom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18846800" y="10827388"/>
            <a:ext cx="4105685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don't argue, young man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Dangers of General Conversation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pic>
        <p:nvPicPr>
          <p:cNvPr id="468" name="два в одно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2286000"/>
            <a:ext cx="6072188" cy="1079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9" name="yo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75" y="2286000"/>
            <a:ext cx="6072188" cy="1079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Shape 470"/>
          <p:cNvSpPr txBox="1"/>
          <p:nvPr/>
        </p:nvSpPr>
        <p:spPr>
          <a:xfrm>
            <a:off x="4330700" y="4540888"/>
            <a:ext cx="2876550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you're not a kitty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1295400" y="5887088"/>
            <a:ext cx="1088381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jackal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5130800" y="6674488"/>
            <a:ext cx="1986744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i'm a jackal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143000" y="8020688"/>
            <a:ext cx="1342877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donkey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4978400" y="8808088"/>
            <a:ext cx="2241240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i'm a donkey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1295400" y="10154288"/>
            <a:ext cx="2982777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you're two in one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18961100" y="5213988"/>
            <a:ext cx="2761395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who says moo?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15709900" y="6560188"/>
            <a:ext cx="728589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i do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8161000" y="7461888"/>
            <a:ext cx="3608227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who says bow-wow?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15697200" y="8630288"/>
            <a:ext cx="1003735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i said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16548100" y="9366888"/>
            <a:ext cx="5175945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who says cock-a-doodle-doo?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5697200" y="10674988"/>
            <a:ext cx="1258231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you do</a:t>
            </a:r>
          </a:p>
        </p:txBody>
      </p:sp>
      <p:pic>
        <p:nvPicPr>
          <p:cNvPr id="482" name="integrat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3251200"/>
            <a:ext cx="6350000" cy="8212667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Shape 483"/>
          <p:cNvSpPr txBox="1"/>
          <p:nvPr/>
        </p:nvSpPr>
        <p:spPr>
          <a:xfrm>
            <a:off x="10718800" y="3994788"/>
            <a:ext cx="3919650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is it ok to differentiate?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8496300" y="5328288"/>
            <a:ext cx="1076288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it's ok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0718800" y="6166488"/>
            <a:ext cx="3969507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how about integrating?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8496300" y="7626988"/>
            <a:ext cx="2114178" cy="79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 baseline="10000"/>
            </a:lvl1pPr>
          </a:lstStyle>
          <a:p>
            <a:r>
              <a:t>no, it's a sin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2"/>
              </a:buBlip>
            </a:pPr>
            <a:r>
              <a:t>Comments from social networks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Dialogues from web-chats and messengers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Subtitles from movies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Direct speech from books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Datasets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491" name="Shape 49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2"/>
              </a:buBlip>
            </a:pPr>
            <a:r>
              <a:t>Dialogue Interfaces</a:t>
            </a:r>
            <a:endParaRPr lang="af-ZA"/>
          </a:p>
          <a:p>
            <a:pPr marL="447040" indent="-447040">
              <a:buSzPct val="104000"/>
              <a:buBlip>
                <a:blip r:embed="rId2"/>
              </a:buBlip>
            </a:pPr>
            <a:r>
              <a:t>Goal-Oriented Dialogue Systems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General Conversation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2"/>
              </a:buBlip>
            </a:pPr>
            <a:r>
              <a:t>Ideally:</a:t>
            </a:r>
          </a:p>
          <a:p>
            <a:pPr lvl="2"/>
            <a:r>
              <a:t>Model goal driven coversations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In practice:</a:t>
            </a:r>
          </a:p>
          <a:p>
            <a:pPr lvl="2"/>
            <a:r>
              <a:t>Model next response given several previous turns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train?</a:t>
            </a:r>
          </a:p>
        </p:txBody>
      </p:sp>
      <p:sp>
        <p:nvSpPr>
          <p:cNvPr id="495" name="Shape 495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496" name="Shape 496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2"/>
              </a:buBlip>
            </a:pPr>
            <a:r>
              <a:t>Generative Models</a:t>
            </a:r>
          </a:p>
          <a:p>
            <a:pPr lvl="2"/>
            <a:r>
              <a:t>Modelling P(reply | context) 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Selective (Ranking) Models</a:t>
            </a:r>
          </a:p>
          <a:p>
            <a:pPr lvl="2"/>
            <a:r>
              <a:t>Train similarity / scoring function sim(reply, context)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Approaches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501" name="Shape 5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2"/>
              </a:buBlip>
            </a:pPr>
            <a:r>
              <a:t>Borrows results from Neural Machine Translation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"Translates" previous turns to the next one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Generating replies word by word via Markov Process</a:t>
            </a:r>
          </a:p>
          <a:p>
            <a:pPr marL="0" lvl="2" indent="0">
              <a:buSzTx/>
              <a:buNone/>
            </a:pPr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/>
          <a:lstStyle/>
          <a:p>
            <a:r>
              <a:t>Generative Models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506" name="Shape 506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pic>
        <p:nvPicPr>
          <p:cNvPr id="507" name="pmarko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8953500"/>
            <a:ext cx="17843500" cy="189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Sequence to Sequence: Encoder-Decoder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511" name="Shape 51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pic>
        <p:nvPicPr>
          <p:cNvPr id="512" name="Снимок экрана 2017-11-07 в 1.07.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2468414"/>
            <a:ext cx="19177000" cy="10218886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Shape 513"/>
          <p:cNvSpPr txBox="1"/>
          <p:nvPr/>
        </p:nvSpPr>
        <p:spPr>
          <a:xfrm>
            <a:off x="2133600" y="2622301"/>
            <a:ext cx="2133600" cy="851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r>
              <a:t>hi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416800" y="2622301"/>
            <a:ext cx="2133600" cy="851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r>
              <a:t>hello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3169900" y="7156201"/>
            <a:ext cx="2133600" cy="851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r>
              <a:t>sup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5773400" y="7156201"/>
            <a:ext cx="2133600" cy="851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r>
              <a:t>bro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0553700" y="11550401"/>
            <a:ext cx="2133600" cy="851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r>
              <a:t>sup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13055600" y="11550401"/>
            <a:ext cx="2133600" cy="851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r>
              <a:t>bro</a:t>
            </a:r>
          </a:p>
        </p:txBody>
      </p:sp>
      <p:pic>
        <p:nvPicPr>
          <p:cNvPr id="4" name="Рисунок 4" descr="Изображение выглядит как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CB7703C-2275-46D0-A783-8F79D2FA6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715" y="3471989"/>
            <a:ext cx="8934450" cy="2486025"/>
          </a:xfrm>
          <a:prstGeom prst="rect">
            <a:avLst/>
          </a:prstGeom>
        </p:spPr>
      </p:pic>
      <p:pic>
        <p:nvPicPr>
          <p:cNvPr id="2" name="Рисунок 2" descr="Изображение выглядит как колесо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FDD2A45-8E4E-4AC0-92B6-46103B03E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6123" y="2752556"/>
            <a:ext cx="1143000" cy="11334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body" sz="half" idx="1"/>
          </p:nvPr>
        </p:nvSpPr>
        <p:spPr>
          <a:xfrm>
            <a:off x="1137523" y="3050408"/>
            <a:ext cx="11049001" cy="913878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3600" baseline="8333"/>
            </a:pPr>
            <a:r>
              <a:t>- привет (hi)</a:t>
            </a:r>
          </a:p>
          <a:p>
            <a:pPr>
              <a:spcBef>
                <a:spcPts val="0"/>
              </a:spcBef>
              <a:defRPr sz="3600" baseline="8333"/>
            </a:pPr>
            <a:r>
              <a:t>- привет (hi)</a:t>
            </a:r>
          </a:p>
          <a:p>
            <a:pPr>
              <a:spcBef>
                <a:spcPts val="0"/>
              </a:spcBef>
              <a:defRPr sz="3600" baseline="8333"/>
            </a:pPr>
            <a:r>
              <a:t>- как ты ? (how are you?)</a:t>
            </a:r>
          </a:p>
          <a:p>
            <a:pPr>
              <a:spcBef>
                <a:spcPts val="0"/>
              </a:spcBef>
              <a:defRPr sz="3600" baseline="8333"/>
            </a:pPr>
            <a:r>
              <a:t>- нормально , а ты ? (ok, you?)</a:t>
            </a:r>
          </a:p>
          <a:p>
            <a:pPr>
              <a:spcBef>
                <a:spcPts val="0"/>
              </a:spcBef>
              <a:defRPr sz="3600" baseline="8333"/>
            </a:pPr>
            <a:r>
              <a:t>- отлично , чем занимаешься ? (i'm fine. what are you doing?)</a:t>
            </a:r>
          </a:p>
          <a:p>
            <a:pPr>
              <a:spcBef>
                <a:spcPts val="0"/>
              </a:spcBef>
              <a:defRPr sz="3600" baseline="8333"/>
            </a:pPr>
            <a:r>
              <a:t>- музыку слушаю , а ты ? (listening to music. and you?)</a:t>
            </a:r>
          </a:p>
          <a:p>
            <a:pPr>
              <a:spcBef>
                <a:spcPts val="0"/>
              </a:spcBef>
              <a:defRPr sz="3600" baseline="8333"/>
            </a:pPr>
            <a:r>
              <a:t>- тоже (same)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Sampling dialogues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523" name="Shape 52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524" name="Shape 524"/>
          <p:cNvSpPr txBox="1"/>
          <p:nvPr/>
        </p:nvSpPr>
        <p:spPr>
          <a:xfrm>
            <a:off x="12458700" y="4163826"/>
            <a:ext cx="10566400" cy="691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3600" baseline="8333"/>
            </a:pPr>
            <a:r>
              <a:t>- что слушаешь ? (what are you listening to?)</a:t>
            </a:r>
          </a:p>
          <a:p>
            <a:pPr>
              <a:spcBef>
                <a:spcPts val="0"/>
              </a:spcBef>
              <a:defRPr sz="3600" baseline="8333"/>
            </a:pPr>
            <a:r>
              <a:t>- рок , а ты ? (rock. you?)</a:t>
            </a:r>
          </a:p>
          <a:p>
            <a:pPr>
              <a:spcBef>
                <a:spcPts val="0"/>
              </a:spcBef>
              <a:defRPr sz="3600" baseline="8333"/>
            </a:pPr>
            <a:r>
              <a:t>- рок . (rock)</a:t>
            </a:r>
          </a:p>
          <a:p>
            <a:pPr>
              <a:spcBef>
                <a:spcPts val="0"/>
              </a:spcBef>
              <a:defRPr sz="3600" baseline="8333"/>
            </a:pPr>
            <a:r>
              <a:t>- круто (cool)</a:t>
            </a:r>
          </a:p>
          <a:p>
            <a:pPr>
              <a:spcBef>
                <a:spcPts val="0"/>
              </a:spcBef>
              <a:defRPr sz="3600" baseline="8333"/>
            </a:pPr>
            <a:r>
              <a:t>- ага (yeah)</a:t>
            </a:r>
          </a:p>
          <a:p>
            <a:pPr>
              <a:spcBef>
                <a:spcPts val="0"/>
              </a:spcBef>
              <a:defRPr sz="3600" baseline="8333"/>
            </a:pPr>
            <a:r>
              <a:t>- чем увлекаешься ? (do you have any hobbies?)</a:t>
            </a:r>
          </a:p>
          <a:p>
            <a:pPr>
              <a:spcBef>
                <a:spcPts val="0"/>
              </a:spcBef>
              <a:defRPr sz="3600" baseline="8333"/>
            </a:pPr>
            <a:r>
              <a:t>- ничем , а ты ? (no. and you?)</a:t>
            </a:r>
          </a:p>
          <a:p>
            <a:pPr>
              <a:spcBef>
                <a:spcPts val="0"/>
              </a:spcBef>
              <a:defRPr sz="3600" baseline="8333"/>
            </a:pPr>
            <a:r>
              <a:t>- тоже ничем (me also)</a:t>
            </a:r>
          </a:p>
          <a:p>
            <a:pPr>
              <a:spcBef>
                <a:spcPts val="0"/>
              </a:spcBef>
              <a:defRPr sz="3600" baseline="8333"/>
            </a:pPr>
            <a:r>
              <a:t>...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2"/>
              </a:buBlip>
            </a:pPr>
            <a:r>
              <a:t>Score static collection of replies with score(reply, context) and return the most relevant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Pros:</a:t>
            </a:r>
          </a:p>
          <a:p>
            <a:pPr lvl="2"/>
            <a:r>
              <a:t>Almost perfect grammar and good "manners"</a:t>
            </a:r>
          </a:p>
          <a:p>
            <a:pPr lvl="2"/>
            <a:r>
              <a:t>Much faster to train and apply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Cons:</a:t>
            </a:r>
          </a:p>
          <a:p>
            <a:pPr lvl="2"/>
            <a:r>
              <a:t>Less coverage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Selective Models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2"/>
              </a:buBlip>
            </a:pPr>
            <a:r>
              <a:t>Take a dataset of dialogues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Construct pairs (context, reply)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Build an inverted index (e.g. Lucene) on contexts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Return replies with best</a:t>
            </a:r>
            <a:br/>
            <a:r>
              <a:t>sim(context_from_user, context_from_index)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Lots of QA systems are built this way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Information Retrieval (IR) Baseline</a:t>
            </a:r>
          </a:p>
        </p:txBody>
      </p:sp>
      <p:sp>
        <p:nvSpPr>
          <p:cNvPr id="533" name="Shape 533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534" name="Shape 53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Neural Ranking Architectures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538" name="Shape 53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pic>
        <p:nvPicPr>
          <p:cNvPr id="539" name="Снимок экрана 2017-11-07 в 1.53.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679700"/>
            <a:ext cx="19177000" cy="6324600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Shape 540"/>
          <p:cNvSpPr txBox="1"/>
          <p:nvPr/>
        </p:nvSpPr>
        <p:spPr>
          <a:xfrm>
            <a:off x="2222500" y="3130301"/>
            <a:ext cx="3251200" cy="851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r>
              <a:t>Hello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5473700" y="3130301"/>
            <a:ext cx="3251200" cy="851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r>
              <a:t>Mary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13614400" y="3130301"/>
            <a:ext cx="3251200" cy="851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r>
              <a:t>Hi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6611600" y="3130301"/>
            <a:ext cx="3670300" cy="851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r>
              <a:t>darling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10044608" y="5473073"/>
            <a:ext cx="2288184" cy="915654"/>
          </a:xfrm>
          <a:prstGeom prst="rect">
            <a:avLst/>
          </a:prstGeom>
          <a:solidFill>
            <a:srgbClr val="3878B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7000" baseline="4285">
                <a:solidFill>
                  <a:srgbClr val="FFFFFF"/>
                </a:solidFill>
              </a:defRPr>
            </a:lvl1pPr>
          </a:lstStyle>
          <a:p>
            <a:r>
              <a:t>score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sz="quarter" idx="1"/>
          </p:nvPr>
        </p:nvSpPr>
        <p:spPr>
          <a:xfrm>
            <a:off x="1137523" y="8613009"/>
            <a:ext cx="18692331" cy="3576185"/>
          </a:xfrm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3"/>
              </a:buBlip>
            </a:pPr>
            <a:r>
              <a:t>Score is typically cosine similarity</a:t>
            </a:r>
          </a:p>
          <a:p>
            <a:pPr marL="447040" indent="-447040">
              <a:buSzPct val="104000"/>
              <a:buBlip>
                <a:blip r:embed="rId3"/>
              </a:buBlip>
            </a:pPr>
            <a:r>
              <a:t>Bag-of-Words, Recurrent or Convolutional encoders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2"/>
              </a:buBlip>
            </a:pPr>
            <a:r>
              <a:t>Negative examples:</a:t>
            </a:r>
          </a:p>
          <a:p>
            <a:pPr lvl="2"/>
            <a:r>
              <a:t>Random</a:t>
            </a:r>
          </a:p>
          <a:p>
            <a:pPr lvl="2"/>
            <a:r>
              <a:t>Mining (semi-)hard negatives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Loss functions:</a:t>
            </a:r>
          </a:p>
          <a:p>
            <a:pPr lvl="2"/>
            <a:r>
              <a:t>Pointwise</a:t>
            </a:r>
          </a:p>
          <a:p>
            <a:pPr lvl="2"/>
            <a:r>
              <a:t>Triplet loss, e.g. minimizing margin loss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train?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pic>
        <p:nvPicPr>
          <p:cNvPr id="551" name="marginlo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10820400"/>
            <a:ext cx="8724900" cy="66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buSzPct val="104000"/>
              <a:buFont typeface="Arial"/>
              <a:buChar char="•"/>
            </a:pPr>
            <a:r>
              <a:rPr lang="af-ZA"/>
              <a:t>Precompute embeddings for all replies in database</a:t>
            </a:r>
            <a:endParaRPr lang="ru-RU"/>
          </a:p>
          <a:p>
            <a:pPr marL="447040" indent="-447040">
              <a:buFont typeface="Arial"/>
              <a:buChar char="•"/>
            </a:pPr>
            <a:r>
              <a:rPr lang="af-ZA"/>
              <a:t>Build Approximate Nearest Neighbour (ANN) data structure</a:t>
            </a:r>
            <a:endParaRPr/>
          </a:p>
          <a:p>
            <a:pPr marL="447040" indent="-447040">
              <a:buFont typeface="Arial"/>
              <a:buChar char="•"/>
            </a:pPr>
            <a:r>
              <a:rPr lang="af-ZA"/>
              <a:t>Compute embedding of user query (dialogue context)</a:t>
            </a:r>
            <a:endParaRPr lang="af-ZA" dirty="0"/>
          </a:p>
          <a:p>
            <a:pPr marL="447040" indent="-447040">
              <a:buFont typeface="Arial"/>
              <a:buChar char="•"/>
            </a:pPr>
            <a:r>
              <a:rPr lang="af-ZA"/>
              <a:t>Find replies nearest replies in ANN</a:t>
            </a:r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/>
          <a:lstStyle/>
          <a:p>
            <a:r>
              <a:t>How to </a:t>
            </a:r>
            <a:r>
              <a:rPr lang="af-ZA"/>
              <a:t>apply</a:t>
            </a:r>
            <a:r>
              <a:t>?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0165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Dialogue Interfaces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sz="half" idx="1"/>
          </p:nvPr>
        </p:nvSpPr>
        <p:spPr>
          <a:xfrm>
            <a:off x="1137523" y="3660009"/>
            <a:ext cx="10083801" cy="8529185"/>
          </a:xfrm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2"/>
              </a:buBlip>
            </a:pPr>
            <a:endParaRPr/>
          </a:p>
          <a:p>
            <a:pPr marL="447040" indent="-447040">
              <a:buSzPct val="104000"/>
              <a:buBlip>
                <a:blip r:embed="rId2"/>
              </a:buBlip>
            </a:pPr>
            <a:r>
              <a:t>Difference is in vocabulary!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It's always possible to model distribution P(reply|context)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1145984" y="759685"/>
            <a:ext cx="22092033" cy="2895601"/>
          </a:xfrm>
          <a:prstGeom prst="rect">
            <a:avLst/>
          </a:prstGeom>
        </p:spPr>
        <p:txBody>
          <a:bodyPr/>
          <a:lstStyle/>
          <a:p>
            <a:r>
              <a:t>Bringing the gap between Generative and Selective Models</a:t>
            </a:r>
          </a:p>
        </p:txBody>
      </p:sp>
      <p:sp>
        <p:nvSpPr>
          <p:cNvPr id="555" name="Shape 555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556" name="Shape 556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graphicFrame>
        <p:nvGraphicFramePr>
          <p:cNvPr id="557" name="Table 557"/>
          <p:cNvGraphicFramePr/>
          <p:nvPr/>
        </p:nvGraphicFramePr>
        <p:xfrm>
          <a:off x="11226800" y="5410200"/>
          <a:ext cx="12319000" cy="5016500"/>
        </p:xfrm>
        <a:graphic>
          <a:graphicData uri="http://schemas.openxmlformats.org/drawingml/2006/table">
            <a:tbl>
              <a:tblPr firstRow="1" firstCol="1">
                <a:tableStyleId>{239A75E9-73AB-48A7-91CF-719A252A2737}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33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3600"/>
                        <a:t>Phrase units</a:t>
                      </a:r>
                    </a:p>
                  </a:txBody>
                  <a:tcPr marL="228600" marR="228600" marT="228600" marB="2286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3600"/>
                        <a:t>Vocabulary size</a:t>
                      </a:r>
                    </a:p>
                  </a:txBody>
                  <a:tcPr marL="228600" marR="228600" marT="228600" marB="2286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3600"/>
                        <a:t>Phrase length</a:t>
                      </a:r>
                    </a:p>
                  </a:txBody>
                  <a:tcPr marL="228600" marR="228600" marT="228600" marB="2286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3600"/>
                        <a:t>characters</a:t>
                      </a:r>
                    </a:p>
                  </a:txBody>
                  <a:tcPr marL="228600" marR="228600" marT="228600" marB="228600" anchor="ctr" horzOverflow="overflow"/>
                </a:tc>
                <a:tc>
                  <a:txBody>
                    <a:bodyPr/>
                    <a:lstStyle/>
                    <a:p>
                      <a:pPr marR="254000" algn="ctr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3600"/>
                        <a:t>hundreds</a:t>
                      </a:r>
                    </a:p>
                  </a:txBody>
                  <a:tcPr marL="228600" marR="228600" marT="228600" marB="228600" anchor="ctr" horzOverflow="overflow"/>
                </a:tc>
                <a:tc>
                  <a:txBody>
                    <a:bodyPr/>
                    <a:lstStyle/>
                    <a:p>
                      <a:pPr marR="254000" algn="ctr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3600"/>
                        <a:t>hundreds</a:t>
                      </a:r>
                    </a:p>
                  </a:txBody>
                  <a:tcPr marL="228600" marR="228600" marT="228600" marB="2286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3600"/>
                        <a:t>words</a:t>
                      </a:r>
                    </a:p>
                  </a:txBody>
                  <a:tcPr marL="228600" marR="228600" marT="228600" marB="228600" anchor="ctr" horzOverflow="overflow"/>
                </a:tc>
                <a:tc>
                  <a:txBody>
                    <a:bodyPr/>
                    <a:lstStyle/>
                    <a:p>
                      <a:pPr marR="254000" algn="ctr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3600"/>
                        <a:t>tens of thoudsands</a:t>
                      </a:r>
                    </a:p>
                  </a:txBody>
                  <a:tcPr marL="228600" marR="228600" marT="228600" marB="228600" anchor="ctr" horzOverflow="overflow"/>
                </a:tc>
                <a:tc>
                  <a:txBody>
                    <a:bodyPr/>
                    <a:lstStyle/>
                    <a:p>
                      <a:pPr marR="254000" algn="ctr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3600"/>
                        <a:t>tens</a:t>
                      </a:r>
                    </a:p>
                  </a:txBody>
                  <a:tcPr marL="228600" marR="228600" marT="228600" marB="2286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3600"/>
                        <a:t>word n-grams</a:t>
                      </a:r>
                    </a:p>
                  </a:txBody>
                  <a:tcPr marL="228600" marR="228600" marT="228600" marB="228600" anchor="ctr" horzOverflow="overflow"/>
                </a:tc>
                <a:tc>
                  <a:txBody>
                    <a:bodyPr/>
                    <a:lstStyle/>
                    <a:p>
                      <a:pPr marR="254000" algn="ctr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3600"/>
                        <a:t>tens of millions</a:t>
                      </a:r>
                    </a:p>
                  </a:txBody>
                  <a:tcPr marL="228600" marR="228600" marT="228600" marB="228600" anchor="ctr" horzOverflow="overflow"/>
                </a:tc>
                <a:tc>
                  <a:txBody>
                    <a:bodyPr/>
                    <a:lstStyle/>
                    <a:p>
                      <a:pPr marR="254000" algn="ctr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3600"/>
                        <a:t>less than ten</a:t>
                      </a:r>
                    </a:p>
                  </a:txBody>
                  <a:tcPr marL="228600" marR="228600" marT="228600" marB="2286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3600"/>
                        <a:t>phrase</a:t>
                      </a:r>
                    </a:p>
                  </a:txBody>
                  <a:tcPr marL="228600" marR="228600" marT="228600" marB="2286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254000" algn="ctr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3600"/>
                        <a:t>hundreds of millions</a:t>
                      </a:r>
                    </a:p>
                  </a:txBody>
                  <a:tcPr marL="228600" marR="228600" marT="228600" marB="2286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254000" algn="ctr">
                        <a:lnSpc>
                          <a:spcPct val="90000"/>
                        </a:lnSpc>
                        <a:spcBef>
                          <a:spcPts val="3000"/>
                        </a:spcBef>
                        <a:defRPr sz="1800"/>
                      </a:pPr>
                      <a:r>
                        <a:rPr sz="3600"/>
                        <a:t>one</a:t>
                      </a:r>
                    </a:p>
                  </a:txBody>
                  <a:tcPr marL="228600" marR="228600" marT="228600" marB="2286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AD81C6B-546D-45A6-B037-B1F9FC105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/>
              <a:buChar char="•"/>
            </a:pPr>
            <a:r>
              <a:rPr lang="ru-RU"/>
              <a:t>Tendency for general answers</a:t>
            </a:r>
          </a:p>
          <a:p>
            <a:pPr marL="685800" indent="-685800">
              <a:buFont typeface="Arial"/>
              <a:buChar char="•"/>
            </a:pPr>
            <a:r>
              <a:rPr lang="ru-RU"/>
              <a:t>Dialogues could be non-engaging</a:t>
            </a:r>
          </a:p>
          <a:p>
            <a:pPr marL="685800" indent="-685800">
              <a:buFont typeface="Arial"/>
              <a:buChar char="•"/>
            </a:pPr>
            <a:r>
              <a:rPr lang="ru-RU"/>
              <a:t>It's hard to keep topic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6AA5C4-5967-4F9A-A8EE-C4C6B07A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/>
          <a:lstStyle/>
          <a:p>
            <a:r>
              <a:rPr lang="ru-RU"/>
              <a:t>Limitations of Modeling of Next Response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D031A8-DF25-4F3E-AFB7-46296A0DCA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5" descr="Изображение выглядит как снимок экрана, цветок,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3340C76-5857-46B0-803B-5C23A30D9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076" y="3232226"/>
            <a:ext cx="9525000" cy="74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4113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86CA989-8513-440B-B166-06766C4D2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/>
              <a:buChar char="•"/>
            </a:pPr>
            <a:r>
              <a:rPr lang="ru-RU"/>
              <a:t>From next reply prediction towards dialogue-wise optimization!</a:t>
            </a:r>
          </a:p>
          <a:p>
            <a:pPr marL="1066800" lvl="1" indent="-685800">
              <a:buFont typeface="Arial"/>
              <a:buChar char="•"/>
            </a:pPr>
            <a:r>
              <a:rPr lang="ru-RU"/>
              <a:t>Optimize for longer dialogues</a:t>
            </a:r>
          </a:p>
          <a:p>
            <a:pPr marL="1066800" lvl="1" indent="-685800">
              <a:buFont typeface="Arial"/>
              <a:buChar char="•"/>
            </a:pPr>
            <a:r>
              <a:rPr lang="ru-RU"/>
              <a:t>Maximize informativeness and engagement</a:t>
            </a:r>
          </a:p>
          <a:p>
            <a:pPr marL="1066800" lvl="1" indent="-685800">
              <a:buFont typeface="Arial"/>
              <a:buChar char="•"/>
            </a:pPr>
            <a:r>
              <a:rPr lang="ru-RU"/>
              <a:t>Maximize user satisfaction / minimize dissatisfaction</a:t>
            </a:r>
          </a:p>
          <a:p>
            <a:pPr marL="685800" indent="-447040">
              <a:buFont typeface="Arial"/>
              <a:buChar char="•"/>
            </a:pPr>
            <a:r>
              <a:rPr lang="ru-RU"/>
              <a:t>It's possible to fine tune GC Dialogue System to new objective</a:t>
            </a:r>
          </a:p>
          <a:p>
            <a:pPr marL="1066800" lvl="1" indent="-685800">
              <a:buFont typeface="Arial"/>
              <a:buChar char="•"/>
            </a:pPr>
            <a:r>
              <a:rPr lang="ru-RU"/>
              <a:t>Move from policy of "natural" next response</a:t>
            </a:r>
            <a:br>
              <a:rPr lang="ru-RU" dirty="0"/>
            </a:br>
            <a:r>
              <a:rPr lang="ru-RU"/>
              <a:t>to policy of "better" next response</a:t>
            </a:r>
          </a:p>
          <a:p>
            <a:pPr marL="685800" indent="-447040">
              <a:buFont typeface="Arial"/>
              <a:buChar char="•"/>
            </a:pPr>
            <a:r>
              <a:rPr lang="ru-RU"/>
              <a:t>Model could learn it during Self Play (like Alpha Go, Alpha Star)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15BF05-0597-4ECE-AE71-7C6A7501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/>
          <a:lstStyle/>
          <a:p>
            <a:r>
              <a:rPr lang="ru-RU"/>
              <a:t>Reinforcement Learning for General Conversation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ACCF6E-B67A-40CA-822A-F19990BD2C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5" descr="Изображение выглядит как внутренний, стол, белый, маленьки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FFE575B-2274-4F67-93CE-7C146C20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823" y="2896667"/>
            <a:ext cx="6888480" cy="929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1904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BBFB7419-E9B3-4492-8DC8-5D7D3F565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D2B608-AD66-4517-A049-0899AAC1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/>
          <a:lstStyle/>
          <a:p>
            <a:r>
              <a:rPr lang="ru-RU"/>
              <a:t>Examples of Self-Play Dialogues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45FBCC-9D1F-4D04-8AB1-8EAAC51594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6ACC2BD-B8E4-4BBD-803E-F556D313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790" y="1775919"/>
            <a:ext cx="5933231" cy="11935837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F02D85E-E47C-48B8-805E-ABB120EDFE6A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046" y="1939212"/>
            <a:ext cx="6112393" cy="11933203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AF8AB05-86E3-4FD7-8194-36567D96F45D}"/>
              </a:ext>
            </a:extLst>
          </p:cNvPr>
          <p:cNvSpPr txBox="1"/>
          <p:nvPr/>
        </p:nvSpPr>
        <p:spPr>
          <a:xfrm>
            <a:off x="2358266" y="4086630"/>
            <a:ext cx="2743200" cy="682174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98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595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893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189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485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784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080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378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5400" b="1">
                <a:cs typeface="Arial"/>
              </a:rPr>
              <a:t>Before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B15C9416-C366-4415-87BB-33182A6AAA08}"/>
              </a:ext>
            </a:extLst>
          </p:cNvPr>
          <p:cNvSpPr txBox="1"/>
          <p:nvPr/>
        </p:nvSpPr>
        <p:spPr>
          <a:xfrm>
            <a:off x="12330851" y="4086629"/>
            <a:ext cx="2743200" cy="682174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98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595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893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189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485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784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080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378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5400" b="1">
                <a:cs typeface="Arial"/>
              </a:rPr>
              <a:t>After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87352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1152696" y="2807647"/>
            <a:ext cx="18692331" cy="9138786"/>
          </a:xfrm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2"/>
              </a:buBlip>
            </a:pPr>
            <a:r>
              <a:t>Tendency for short and general answers</a:t>
            </a:r>
          </a:p>
          <a:p>
            <a:pPr lvl="2"/>
            <a:r>
              <a:t>"i don't know" or "what?"</a:t>
            </a:r>
          </a:p>
          <a:p>
            <a:pPr lvl="2">
              <a:buSzPct val="104000"/>
            </a:pPr>
            <a:r>
              <a:rPr lang="ru-RU"/>
              <a:t>-&gt; diversity promoting objectives</a:t>
            </a:r>
            <a:endParaRPr lang="ru-RU" dirty="0"/>
          </a:p>
          <a:p>
            <a:pPr marL="447040" indent="-447040">
              <a:buSzPct val="104000"/>
              <a:buBlip>
                <a:blip r:embed="rId2"/>
              </a:buBlip>
            </a:pPr>
            <a:r>
              <a:t>Inconsistency</a:t>
            </a:r>
          </a:p>
          <a:p>
            <a:pPr lvl="2"/>
            <a:r>
              <a:t>How old are you? -&gt; I'm 16</a:t>
            </a:r>
          </a:p>
          <a:p>
            <a:pPr lvl="2"/>
            <a:r>
              <a:t>What is your age? -&gt; I'm 14</a:t>
            </a:r>
          </a:p>
          <a:p>
            <a:pPr lvl="2">
              <a:buSzPct val="104000"/>
            </a:pPr>
            <a:r>
              <a:rPr lang="ru-RU"/>
              <a:t>-&gt; conditionining model on some kind of persona-profile</a:t>
            </a:r>
            <a:endParaRPr lang="ru-RU" dirty="0"/>
          </a:p>
          <a:p>
            <a:pPr marL="447040" indent="-447040">
              <a:buSzPct val="104000"/>
              <a:buBlip>
                <a:blip r:embed="rId2"/>
              </a:buBlip>
            </a:pPr>
            <a:r>
              <a:t>Hard to evaluate quality</a:t>
            </a:r>
          </a:p>
          <a:p>
            <a:pPr lvl="2"/>
            <a:r>
              <a:t>Crowdsourcing evaluation is state-of-the-art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Problems with General Conversation Models</a:t>
            </a:r>
          </a:p>
        </p:txBody>
      </p:sp>
      <p:sp>
        <p:nvSpPr>
          <p:cNvPr id="561" name="Shape 561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562" name="Shape 56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5765385-F1E0-43FE-B2A5-44A7D4DE3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3B8EB05-6828-4347-A9AF-BBD6ECF3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/>
          <a:lstStyle/>
          <a:p>
            <a:r>
              <a:rPr lang="ru-RU">
                <a:ea typeface="+mn-lt"/>
                <a:cs typeface="+mn-lt"/>
              </a:rPr>
              <a:t>How NOT To Evaluate Your Dialogue System 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AB153D-FA7E-4A59-BD40-25424E6B19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CF2BF11-2470-45AB-873A-2966BF8B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73" y="2800530"/>
            <a:ext cx="15270480" cy="9652022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D73B0A9B-AD5B-48A2-B4B7-B655DF894CAD}"/>
              </a:ext>
            </a:extLst>
          </p:cNvPr>
          <p:cNvSpPr txBox="1"/>
          <p:nvPr/>
        </p:nvSpPr>
        <p:spPr>
          <a:xfrm>
            <a:off x="15928601" y="5735918"/>
            <a:ext cx="5628583" cy="30945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/>
              <a:t>All metrics show either weak or no correlation with human judgements </a:t>
            </a:r>
          </a:p>
        </p:txBody>
      </p:sp>
    </p:spTree>
    <p:extLst>
      <p:ext uri="{BB962C8B-B14F-4D97-AF65-F5344CB8AC3E}">
        <p14:creationId xmlns:p14="http://schemas.microsoft.com/office/powerpoint/2010/main" val="427025743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2F985616-66AA-42BA-B5FC-D0F2FA59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098" y="9903517"/>
            <a:ext cx="8945880" cy="2530218"/>
          </a:xfrm>
          <a:prstGeom prst="rect">
            <a:avLst/>
          </a:prstGeom>
        </p:spPr>
      </p:pic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3"/>
              </a:buBlip>
            </a:pPr>
            <a:r>
              <a:t>Dialogue interfaces are the future of human-machine interaction</a:t>
            </a:r>
          </a:p>
          <a:p>
            <a:pPr marL="447040" indent="-447040">
              <a:buSzPct val="104000"/>
              <a:buBlip>
                <a:blip r:embed="rId3"/>
              </a:buBlip>
            </a:pPr>
            <a:r>
              <a:t>Goal-Oriented Dialogue System are mostly ruled based with the absense of good training corpora</a:t>
            </a:r>
          </a:p>
          <a:p>
            <a:pPr marL="447040" indent="-447040">
              <a:buSzPct val="104000"/>
              <a:buBlip>
                <a:blip r:embed="rId3"/>
              </a:buBlip>
            </a:pPr>
            <a:r>
              <a:t>But offer lots of challenges in NLP and ML in general</a:t>
            </a:r>
          </a:p>
          <a:p>
            <a:pPr marL="447040" indent="-447040">
              <a:buSzPct val="104000"/>
              <a:buBlip>
                <a:blip r:embed="rId3"/>
              </a:buBlip>
            </a:pPr>
            <a:r>
              <a:t>General Conversation Dialogue Systems are in their infancy with lots of open problems but (thanks to deep learning) already show some impressive results</a:t>
            </a:r>
          </a:p>
        </p:txBody>
      </p:sp>
      <p:sp>
        <p:nvSpPr>
          <p:cNvPr id="570" name="Shape 5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conclusion</a:t>
            </a:r>
          </a:p>
        </p:txBody>
      </p:sp>
      <p:sp>
        <p:nvSpPr>
          <p:cNvPr id="571" name="Shape 571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body" idx="13"/>
          </p:nvPr>
        </p:nvSpPr>
        <p:spPr>
          <a:xfrm>
            <a:off x="1418256" y="4620741"/>
            <a:ext cx="9153280" cy="256822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baseline="-20833"/>
            </a:pPr>
            <a:r>
              <a:rPr dirty="0"/>
              <a:t>Vyacheslav (Slava) </a:t>
            </a:r>
            <a:r>
              <a:rPr dirty="0" err="1"/>
              <a:t>Alipov</a:t>
            </a:r>
          </a:p>
          <a:p>
            <a:pPr>
              <a:spcBef>
                <a:spcPts val="0"/>
              </a:spcBef>
              <a:defRPr sz="4000" baseline="-25000"/>
            </a:pPr>
            <a:r>
              <a:rPr dirty="0"/>
              <a:t>Principal R&amp;D Engineer</a:t>
            </a:r>
            <a:br/>
            <a:r>
              <a:rPr dirty="0"/>
              <a:t>   at Dialogue Systems Group</a:t>
            </a:r>
          </a:p>
        </p:txBody>
      </p:sp>
      <p:pic>
        <p:nvPicPr>
          <p:cNvPr id="575" name="pasted-image.png"/>
          <p:cNvPicPr>
            <a:picLocks noGrp="1" noChangeAspect="1"/>
          </p:cNvPicPr>
          <p:nvPr>
            <p:ph type="pic" idx="14"/>
          </p:nvPr>
        </p:nvPicPr>
        <p:blipFill>
          <a:blip r:embed="rId2"/>
          <a:stretch>
            <a:fillRect/>
          </a:stretch>
        </p:blipFill>
        <p:spPr>
          <a:xfrm>
            <a:off x="1429400" y="7577668"/>
            <a:ext cx="758651" cy="750530"/>
          </a:xfrm>
          <a:prstGeom prst="rect">
            <a:avLst/>
          </a:prstGeom>
        </p:spPr>
      </p:pic>
      <p:sp>
        <p:nvSpPr>
          <p:cNvPr id="576" name="Shape 576"/>
          <p:cNvSpPr txBox="1">
            <a:spLocks noGrp="1"/>
          </p:cNvSpPr>
          <p:nvPr>
            <p:ph type="body" idx="17"/>
          </p:nvPr>
        </p:nvSpPr>
        <p:spPr>
          <a:xfrm>
            <a:off x="2578341" y="7558990"/>
            <a:ext cx="8747481" cy="1113756"/>
          </a:xfrm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alipov@yandex-team.ru</a:t>
            </a:r>
          </a:p>
        </p:txBody>
      </p:sp>
      <p:pic>
        <p:nvPicPr>
          <p:cNvPr id="577" name="pasted-image.pdf"/>
          <p:cNvPicPr>
            <a:picLocks noGrp="1" noChangeAspect="1"/>
          </p:cNvPicPr>
          <p:nvPr>
            <p:ph type="pic" idx="18"/>
          </p:nvPr>
        </p:nvPicPr>
        <p:blipFill>
          <a:blip r:embed="rId2"/>
          <a:stretch>
            <a:fillRect/>
          </a:stretch>
        </p:blipFill>
        <p:spPr>
          <a:xfrm>
            <a:off x="1416412" y="9812868"/>
            <a:ext cx="758651" cy="750530"/>
          </a:xfrm>
          <a:prstGeom prst="rect">
            <a:avLst/>
          </a:prstGeom>
        </p:spPr>
      </p:pic>
      <p:sp>
        <p:nvSpPr>
          <p:cNvPr id="578" name="Shape 578"/>
          <p:cNvSpPr txBox="1">
            <a:spLocks noGrp="1"/>
          </p:cNvSpPr>
          <p:nvPr>
            <p:ph type="body" idx="20"/>
          </p:nvPr>
        </p:nvSpPr>
        <p:spPr>
          <a:xfrm>
            <a:off x="2561592" y="9794190"/>
            <a:ext cx="8752761" cy="1113756"/>
          </a:xfrm>
          <a:prstGeom prst="rect">
            <a:avLst/>
          </a:prstGeom>
        </p:spPr>
        <p:txBody>
          <a:bodyPr/>
          <a:lstStyle>
            <a:lvl1pPr>
              <a:defRPr u="sng"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intern@yandex-team.ru</a:t>
            </a:r>
          </a:p>
        </p:txBody>
      </p:sp>
      <p:sp>
        <p:nvSpPr>
          <p:cNvPr id="579" name="Shape 579"/>
          <p:cNvSpPr txBox="1">
            <a:spLocks noGrp="1"/>
          </p:cNvSpPr>
          <p:nvPr>
            <p:ph type="body" idx="23"/>
          </p:nvPr>
        </p:nvSpPr>
        <p:spPr>
          <a:xfrm>
            <a:off x="1416580" y="716597"/>
            <a:ext cx="18299639" cy="19132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lnSpc>
                <a:spcPts val="14000"/>
              </a:lnSpc>
              <a:spcBef>
                <a:spcPts val="0"/>
              </a:spcBef>
              <a:defRPr sz="12000" baseline="-3333"/>
            </a:lvl1pPr>
          </a:lstStyle>
          <a:p>
            <a:r>
              <a:rPr dirty="0"/>
              <a:t>Thanks! Questions?</a:t>
            </a:r>
          </a:p>
        </p:txBody>
      </p:sp>
      <p:pic>
        <p:nvPicPr>
          <p:cNvPr id="580" name="pasted-image.png"/>
          <p:cNvPicPr>
            <a:picLocks noGrp="1" noChangeAspect="1"/>
          </p:cNvPicPr>
          <p:nvPr>
            <p:ph type="pic" idx="24"/>
          </p:nvPr>
        </p:nvPicPr>
        <p:blipFill>
          <a:blip r:embed="rId5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581" name="pasted-image.png"/>
          <p:cNvPicPr>
            <a:picLocks noGrp="1" noChangeAspect="1"/>
          </p:cNvPicPr>
          <p:nvPr>
            <p:ph type="pic" idx="25"/>
          </p:nvPr>
        </p:nvPicPr>
        <p:blipFill>
          <a:blip r:embed="rId6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582" name="pasted-image.png"/>
          <p:cNvPicPr>
            <a:picLocks noGrp="1" noChangeAspect="1"/>
          </p:cNvPicPr>
          <p:nvPr>
            <p:ph type="pic" idx="26"/>
          </p:nvPr>
        </p:nvPicPr>
        <p:blipFill>
          <a:blip r:embed="rId7"/>
          <a:srcRect l="117" r="117"/>
          <a:stretch>
            <a:fillRect/>
          </a:stretch>
        </p:blipFill>
        <p:spPr>
          <a:xfrm>
            <a:off x="13338904" y="-4411341"/>
            <a:ext cx="760920" cy="760920"/>
          </a:xfrm>
          <a:prstGeom prst="rect">
            <a:avLst/>
          </a:prstGeom>
        </p:spPr>
      </p:pic>
      <p:pic>
        <p:nvPicPr>
          <p:cNvPr id="583" name="pasted-image.png"/>
          <p:cNvPicPr>
            <a:picLocks noGrp="1" noChangeAspect="1"/>
          </p:cNvPicPr>
          <p:nvPr>
            <p:ph type="pic" idx="27"/>
          </p:nvPr>
        </p:nvPicPr>
        <p:blipFill>
          <a:blip r:embed="rId8"/>
          <a:srcRect/>
          <a:stretch>
            <a:fillRect/>
          </a:stretch>
        </p:blipFill>
        <p:spPr>
          <a:xfrm>
            <a:off x="19839406" y="-3369834"/>
            <a:ext cx="673868" cy="760919"/>
          </a:xfrm>
          <a:prstGeom prst="rect">
            <a:avLst/>
          </a:prstGeom>
        </p:spPr>
      </p:pic>
      <p:pic>
        <p:nvPicPr>
          <p:cNvPr id="584" name="github.png"/>
          <p:cNvPicPr>
            <a:picLocks noGrp="1" noChangeAspect="1"/>
          </p:cNvPicPr>
          <p:nvPr>
            <p:ph type="pic" idx="28"/>
          </p:nvPr>
        </p:nvPicPr>
        <p:blipFill>
          <a:blip r:embed="rId9"/>
          <a:srcRect t="14"/>
          <a:stretch>
            <a:fillRect/>
          </a:stretch>
        </p:blipFill>
        <p:spPr>
          <a:xfrm>
            <a:off x="19864488" y="-2080370"/>
            <a:ext cx="623705" cy="760807"/>
          </a:xfrm>
          <a:prstGeom prst="rect">
            <a:avLst/>
          </a:prstGeom>
        </p:spPr>
      </p:pic>
      <p:pic>
        <p:nvPicPr>
          <p:cNvPr id="585" name="telegram.png"/>
          <p:cNvPicPr>
            <a:picLocks noGrp="1" noChangeAspect="1"/>
          </p:cNvPicPr>
          <p:nvPr>
            <p:ph type="pic" idx="29"/>
          </p:nvPr>
        </p:nvPicPr>
        <p:blipFill>
          <a:blip r:embed="rId10"/>
          <a:srcRect/>
          <a:stretch>
            <a:fillRect/>
          </a:stretch>
        </p:blipFill>
        <p:spPr>
          <a:xfrm>
            <a:off x="19795880" y="-898451"/>
            <a:ext cx="760919" cy="677695"/>
          </a:xfrm>
          <a:prstGeom prst="rect">
            <a:avLst/>
          </a:prstGeom>
        </p:spPr>
      </p:pic>
      <p:pic>
        <p:nvPicPr>
          <p:cNvPr id="586" name="pasted-image.png"/>
          <p:cNvPicPr>
            <a:picLocks noGrp="1" noChangeAspect="1"/>
          </p:cNvPicPr>
          <p:nvPr>
            <p:ph type="pic" idx="30"/>
          </p:nvPr>
        </p:nvPicPr>
        <p:blipFill>
          <a:blip r:embed="rId11"/>
          <a:srcRect/>
          <a:stretch>
            <a:fillRect/>
          </a:stretch>
        </p:blipFill>
        <p:spPr>
          <a:xfrm>
            <a:off x="19846528" y="-4811129"/>
            <a:ext cx="760919" cy="748446"/>
          </a:xfrm>
          <a:prstGeom prst="rect">
            <a:avLst/>
          </a:prstGeom>
        </p:spPr>
      </p:pic>
      <p:pic>
        <p:nvPicPr>
          <p:cNvPr id="587" name="pasted-image.png"/>
          <p:cNvPicPr>
            <a:picLocks noGrp="1" noChangeAspect="1"/>
          </p:cNvPicPr>
          <p:nvPr>
            <p:ph type="pic" idx="31"/>
          </p:nvPr>
        </p:nvPicPr>
        <p:blipFill>
          <a:blip r:embed="rId1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88" name="Shape 588"/>
          <p:cNvSpPr txBox="1"/>
          <p:nvPr/>
        </p:nvSpPr>
        <p:spPr>
          <a:xfrm>
            <a:off x="1422400" y="8724900"/>
            <a:ext cx="53467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spcBef>
                <a:spcPts val="0"/>
              </a:spcBef>
              <a:defRPr baseline="-20833"/>
            </a:lvl1pPr>
          </a:lstStyle>
          <a:p>
            <a:r>
              <a:rPr dirty="0"/>
              <a:t>Apply!</a:t>
            </a:r>
          </a:p>
        </p:txBody>
      </p:sp>
      <p:pic>
        <p:nvPicPr>
          <p:cNvPr id="589" name="2ch_h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72322" y="4081462"/>
            <a:ext cx="13763979" cy="7742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2"/>
              </a:buBlip>
            </a:pPr>
            <a:r>
              <a:t>Interacting via voice or text input in a form of a dialogue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It's easy!</a:t>
            </a:r>
          </a:p>
          <a:p>
            <a:pPr lvl="2"/>
            <a:r>
              <a:t>Everybody is able to do this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It's efficient!</a:t>
            </a:r>
          </a:p>
          <a:p>
            <a:pPr lvl="2"/>
            <a:r>
              <a:t>No complicated GUI manipulations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a Dialogue Interface?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040" indent="-447040">
              <a:buSzPct val="104000"/>
              <a:buBlip>
                <a:blip r:embed="rId2"/>
              </a:buBlip>
            </a:pPr>
            <a:r>
              <a:t>Automatic Speech Recognition (ASR) is very good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Text To Speech (TTS) is very good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Major advances in Natural Language Processing (NLP)</a:t>
            </a:r>
          </a:p>
          <a:p>
            <a:pPr marL="447040" indent="-447040">
              <a:buSzPct val="104000"/>
              <a:buBlip>
                <a:blip r:embed="rId2"/>
              </a:buBlip>
            </a:pPr>
            <a:r>
              <a:t>But still we are far from fully replacing a human assistant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Time is Now!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alice-logo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000" r="200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" name="Рисунок 2" descr="Изображение выглядит как стол,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C5FD818-6564-4982-96AD-F6A37F89F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73" y="3069542"/>
            <a:ext cx="7137990" cy="7575088"/>
          </a:xfrm>
          <a:prstGeom prst="rect">
            <a:avLst/>
          </a:prstGeom>
        </p:spPr>
      </p:pic>
      <p:pic>
        <p:nvPicPr>
          <p:cNvPr id="4" name="Рисунок 4" descr="Изображение выглядит как черны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B36AA2A-DE3C-4A1F-9389-D73FEC3C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6786" y="3661985"/>
            <a:ext cx="6979920" cy="63612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47040" indent="-447040">
              <a:lnSpc>
                <a:spcPct val="100000"/>
              </a:lnSpc>
              <a:spcBef>
                <a:spcPts val="1500"/>
              </a:spcBef>
              <a:buSzPct val="104000"/>
              <a:buBlip>
                <a:blip r:embed="rId2"/>
              </a:buBlip>
            </a:pPr>
            <a:r>
              <a:t>Web Search</a:t>
            </a:r>
            <a:endParaRPr lang="ru-RU"/>
          </a:p>
          <a:p>
            <a:pPr marL="447040" indent="-447040">
              <a:lnSpc>
                <a:spcPct val="100000"/>
              </a:lnSpc>
              <a:spcBef>
                <a:spcPts val="1500"/>
              </a:spcBef>
              <a:buSzPct val="104000"/>
              <a:buBlip>
                <a:blip r:embed="rId2"/>
              </a:buBlip>
            </a:pPr>
            <a:r>
              <a:t>News</a:t>
            </a:r>
          </a:p>
          <a:p>
            <a:pPr marL="447040" indent="-447040">
              <a:lnSpc>
                <a:spcPct val="100000"/>
              </a:lnSpc>
              <a:spcBef>
                <a:spcPts val="1500"/>
              </a:spcBef>
              <a:buSzPct val="104000"/>
              <a:buBlip>
                <a:blip r:embed="rId2"/>
              </a:buBlip>
            </a:pPr>
            <a:r>
              <a:t>Search for Organizations</a:t>
            </a:r>
          </a:p>
          <a:p>
            <a:pPr lvl="2">
              <a:lnSpc>
                <a:spcPct val="100000"/>
              </a:lnSpc>
              <a:spcBef>
                <a:spcPts val="1500"/>
              </a:spcBef>
            </a:pPr>
            <a:r>
              <a:t>Cafes, Cinemas, Pharmacies, ...</a:t>
            </a:r>
          </a:p>
          <a:p>
            <a:pPr marL="447040" indent="-447040">
              <a:lnSpc>
                <a:spcPct val="100000"/>
              </a:lnSpc>
              <a:spcBef>
                <a:spcPts val="1500"/>
              </a:spcBef>
              <a:buSzPct val="104000"/>
              <a:buBlip>
                <a:blip r:embed="rId2"/>
              </a:buBlip>
            </a:pPr>
            <a:r>
              <a:t>Weather</a:t>
            </a:r>
          </a:p>
          <a:p>
            <a:pPr marL="447040" indent="-447040">
              <a:lnSpc>
                <a:spcPct val="100000"/>
              </a:lnSpc>
              <a:spcBef>
                <a:spcPts val="1500"/>
              </a:spcBef>
              <a:buSzPct val="104000"/>
              <a:buBlip>
                <a:blip r:embed="rId2"/>
              </a:buBlip>
            </a:pPr>
            <a:r>
              <a:t>Routes and Traffic</a:t>
            </a:r>
          </a:p>
          <a:p>
            <a:pPr marL="447040" indent="-447040">
              <a:lnSpc>
                <a:spcPct val="100000"/>
              </a:lnSpc>
              <a:spcBef>
                <a:spcPts val="1500"/>
              </a:spcBef>
              <a:buSzPct val="104000"/>
              <a:buBlip>
                <a:blip r:embed="rId2"/>
              </a:buBlip>
            </a:pPr>
            <a:r>
              <a:t>Play Music</a:t>
            </a:r>
            <a:r>
              <a:rPr lang="ru-RU" dirty="0"/>
              <a:t> </a:t>
            </a:r>
            <a:r>
              <a:rPr lang="af-ZA"/>
              <a:t>and Video</a:t>
            </a:r>
            <a:endParaRPr lang="ru-RU"/>
          </a:p>
          <a:p>
            <a:pPr marL="447040" indent="-447040">
              <a:lnSpc>
                <a:spcPct val="100000"/>
              </a:lnSpc>
              <a:spcBef>
                <a:spcPts val="1500"/>
              </a:spcBef>
              <a:buSzPct val="104000"/>
              <a:buBlip>
                <a:blip r:embed="rId2"/>
              </a:buBlip>
            </a:pPr>
            <a:r>
              <a:rPr lang="ru-RU"/>
              <a:t>Smart Home</a:t>
            </a:r>
            <a:endParaRPr lang="ru-RU" dirty="0"/>
          </a:p>
          <a:p>
            <a:pPr marL="447040" indent="-447040">
              <a:lnSpc>
                <a:spcPct val="100000"/>
              </a:lnSpc>
              <a:spcBef>
                <a:spcPts val="1500"/>
              </a:spcBef>
              <a:buSzPct val="104000"/>
              <a:buBlip>
                <a:blip r:embed="rId2"/>
              </a:buBlip>
            </a:pPr>
            <a:r>
              <a:rPr lang="ru-RU"/>
              <a:t>Alarms and Timers</a:t>
            </a:r>
            <a:endParaRPr lang="ru-RU" dirty="0"/>
          </a:p>
          <a:p>
            <a:pPr marL="447040" indent="-447040">
              <a:lnSpc>
                <a:spcPct val="100000"/>
              </a:lnSpc>
              <a:spcBef>
                <a:spcPts val="1500"/>
              </a:spcBef>
              <a:buSzPct val="104000"/>
              <a:buBlip>
                <a:blip r:embed="rId2"/>
              </a:buBlip>
            </a:pPr>
            <a:r>
              <a:t>Chit-Chat!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Alice, what can you do?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36" name="alice-from-blog.png"/>
          <p:cNvPicPr>
            <a:picLocks noGrp="1" noChangeAspect="1"/>
          </p:cNvPicPr>
          <p:nvPr>
            <p:ph type="pic" idx="14"/>
          </p:nvPr>
        </p:nvPicPr>
        <p:blipFill>
          <a:blip r:embed="rId3"/>
          <a:srcRect l="25" t="1285" r="25" b="1285"/>
          <a:stretch>
            <a:fillRect/>
          </a:stretch>
        </p:blipFill>
        <p:spPr>
          <a:xfrm>
            <a:off x="11805665" y="2415171"/>
            <a:ext cx="11996640" cy="102757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Goal-Oriented</a:t>
            </a:r>
            <a:br/>
            <a:r>
              <a:t>Dialogue Systems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ts val="6000"/>
          </a:lnSpc>
          <a:spcBef>
            <a:spcPts val="3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625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ts val="6000"/>
          </a:lnSpc>
          <a:spcBef>
            <a:spcPts val="3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625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ts val="6000"/>
          </a:lnSpc>
          <a:spcBef>
            <a:spcPts val="3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625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ts val="6000"/>
          </a:lnSpc>
          <a:spcBef>
            <a:spcPts val="3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625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Произвольный</PresentationFormat>
  <Slides>47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8" baseType="lpstr">
      <vt:lpstr>White</vt:lpstr>
      <vt:lpstr>Презентация PowerPoint</vt:lpstr>
      <vt:lpstr>Презентация PowerPoint</vt:lpstr>
      <vt:lpstr>Overview</vt:lpstr>
      <vt:lpstr>Dialogue Interfaces</vt:lpstr>
      <vt:lpstr>What is a Dialogue Interface?</vt:lpstr>
      <vt:lpstr>The Time is Now!</vt:lpstr>
      <vt:lpstr>Презентация PowerPoint</vt:lpstr>
      <vt:lpstr>Alice, what can you do?</vt:lpstr>
      <vt:lpstr>Goal-Oriented Dialogue Systems</vt:lpstr>
      <vt:lpstr>Goal Oriented Dialogue System</vt:lpstr>
      <vt:lpstr>Natural Language Understanding</vt:lpstr>
      <vt:lpstr>Named Entity Recognition (NER)</vt:lpstr>
      <vt:lpstr>Semantic Parsing</vt:lpstr>
      <vt:lpstr>Anaphora</vt:lpstr>
      <vt:lpstr>Ellipsis</vt:lpstr>
      <vt:lpstr>Dialogue Management</vt:lpstr>
      <vt:lpstr>Dialogue Management</vt:lpstr>
      <vt:lpstr>Dialogue State Tracking</vt:lpstr>
      <vt:lpstr>Dialogue Strategies</vt:lpstr>
      <vt:lpstr>Dialogue Strategies – Form Filling</vt:lpstr>
      <vt:lpstr>Reinforcement Learning for Dialogues</vt:lpstr>
      <vt:lpstr>Natural Language Generation</vt:lpstr>
      <vt:lpstr>Natural Language Generation </vt:lpstr>
      <vt:lpstr>General Conversation</vt:lpstr>
      <vt:lpstr>Why Chit-Chatting?</vt:lpstr>
      <vt:lpstr>State of the Art</vt:lpstr>
      <vt:lpstr>Benefits of General Conversation</vt:lpstr>
      <vt:lpstr>Dangers of General Conversation</vt:lpstr>
      <vt:lpstr>Datasets</vt:lpstr>
      <vt:lpstr>How to train?</vt:lpstr>
      <vt:lpstr>Approaches</vt:lpstr>
      <vt:lpstr>Generative Models</vt:lpstr>
      <vt:lpstr>Sequence to Sequence: Encoder-Decoder</vt:lpstr>
      <vt:lpstr>Sampling dialogues</vt:lpstr>
      <vt:lpstr>Selective Models</vt:lpstr>
      <vt:lpstr>Information Retrieval (IR) Baseline</vt:lpstr>
      <vt:lpstr>Neural Ranking Architectures</vt:lpstr>
      <vt:lpstr>How to train?</vt:lpstr>
      <vt:lpstr>How to apply?</vt:lpstr>
      <vt:lpstr>Bringing the gap between Generative and Selective Models</vt:lpstr>
      <vt:lpstr>Limitations of Modeling of Next Response</vt:lpstr>
      <vt:lpstr>Reinforcement Learning for General Conversation</vt:lpstr>
      <vt:lpstr>Examples of Self-Play Dialogues</vt:lpstr>
      <vt:lpstr>Problems with General Conversation Models</vt:lpstr>
      <vt:lpstr>How NOT To Evaluate Your Dialogue System </vt:lpstr>
      <vt:lpstr>In conclusion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revision>947</cp:revision>
  <dcterms:modified xsi:type="dcterms:W3CDTF">2019-11-07T14:57:50Z</dcterms:modified>
</cp:coreProperties>
</file>