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GGXShMLnxd5MeEmS47jjiHbu6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cxnSp>
        <p:nvCxnSpPr>
          <p:cNvPr id="23" name="Google Shape;23;p2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3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3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3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99" name="Google Shape;99;p3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3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6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3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7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3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114" name="Google Shape;114;p37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37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8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3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3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0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29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2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2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2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2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2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">
              <a:srgbClr val="FFFFFF"/>
            </a:gs>
            <a:gs pos="100000">
              <a:srgbClr val="43D5FA"/>
            </a:gs>
          </a:gsLst>
          <a:lin ang="612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4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7" name="Google Shape;137;p2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2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2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2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2" name="Google Shape;142;p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22C4E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>
                <a:solidFill>
                  <a:srgbClr val="0D88A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vancharmlab/singapore-bus-data" TargetMode="External"/><Relationship Id="rId4" Type="http://schemas.openxmlformats.org/officeDocument/2006/relationships/hyperlink" Target="https://data.gov.sg/dataset/public-transport-utilisation-average-public-transport-ridership" TargetMode="External"/><Relationship Id="rId5" Type="http://schemas.openxmlformats.org/officeDocument/2006/relationships/hyperlink" Target="https://data.gov.sg/dataset/fare-structure-mrts-and-lrts" TargetMode="External"/><Relationship Id="rId6" Type="http://schemas.openxmlformats.org/officeDocument/2006/relationships/hyperlink" Target="https://data.gov.sg/dataset/fare-structure-for-trunk-bus-services" TargetMode="External"/><Relationship Id="rId7" Type="http://schemas.openxmlformats.org/officeDocument/2006/relationships/hyperlink" Target="https://data.gov.sg/dataset/public-transport-utilisation-average-trip-distanc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Vector background of vibrant colors splashing" id="156" name="Google Shape;156;p1"/>
          <p:cNvPicPr preferRelativeResize="0"/>
          <p:nvPr/>
        </p:nvPicPr>
        <p:blipFill rotWithShape="1">
          <a:blip r:embed="rId3">
            <a:alphaModFix amt="15000"/>
          </a:blip>
          <a:srcRect b="0" l="0" r="0"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"/>
          <p:cNvSpPr txBox="1"/>
          <p:nvPr>
            <p:ph type="ctrTitle"/>
          </p:nvPr>
        </p:nvSpPr>
        <p:spPr>
          <a:xfrm>
            <a:off x="1073149" y="1710564"/>
            <a:ext cx="4421188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SG"/>
              <a:t>ANALYSIS ON SINGAPORE’S PUBLIC TRANSPORT</a:t>
            </a:r>
            <a:endParaRPr/>
          </a:p>
        </p:txBody>
      </p:sp>
      <p:sp>
        <p:nvSpPr>
          <p:cNvPr id="158" name="Google Shape;158;p1"/>
          <p:cNvSpPr txBox="1"/>
          <p:nvPr>
            <p:ph idx="1" type="subTitle"/>
          </p:nvPr>
        </p:nvSpPr>
        <p:spPr>
          <a:xfrm>
            <a:off x="1073149" y="4885944"/>
            <a:ext cx="3593874" cy="498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SG">
                <a:solidFill>
                  <a:srgbClr val="09304A"/>
                </a:solidFill>
              </a:rPr>
              <a:t>Denzel See (2222840)</a:t>
            </a:r>
            <a:endParaRPr/>
          </a:p>
        </p:txBody>
      </p:sp>
      <p:grpSp>
        <p:nvGrpSpPr>
          <p:cNvPr id="159" name="Google Shape;159;p1"/>
          <p:cNvGrpSpPr/>
          <p:nvPr/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60" name="Google Shape;160;p1"/>
            <p:cNvCxnSpPr/>
            <p:nvPr/>
          </p:nvCxnSpPr>
          <p:spPr>
            <a:xfrm flipH="1">
              <a:off x="8228012" y="8467"/>
              <a:ext cx="3810000" cy="38100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1"/>
            <p:cNvCxnSpPr/>
            <p:nvPr/>
          </p:nvCxnSpPr>
          <p:spPr>
            <a:xfrm flipH="1">
              <a:off x="6108170" y="91545"/>
              <a:ext cx="6080655" cy="6080655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1"/>
            <p:cNvCxnSpPr/>
            <p:nvPr/>
          </p:nvCxnSpPr>
          <p:spPr>
            <a:xfrm flipH="1">
              <a:off x="7235825" y="228600"/>
              <a:ext cx="4953000" cy="495300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1"/>
            <p:cNvCxnSpPr/>
            <p:nvPr/>
          </p:nvCxnSpPr>
          <p:spPr>
            <a:xfrm flipH="1">
              <a:off x="7335837" y="32278"/>
              <a:ext cx="4852989" cy="4852989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1"/>
            <p:cNvCxnSpPr/>
            <p:nvPr/>
          </p:nvCxnSpPr>
          <p:spPr>
            <a:xfrm flipH="1">
              <a:off x="7845426" y="609601"/>
              <a:ext cx="4343399" cy="4343399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0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8" name="Google Shape;248;p10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0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10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10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3" name="Google Shape;25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8369839" y="772478"/>
            <a:ext cx="1674259" cy="456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684212" y="641648"/>
            <a:ext cx="6575496" cy="5286838"/>
          </a:xfrm>
          <a:prstGeom prst="snip2DiagRect">
            <a:avLst>
              <a:gd fmla="val 874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" name="Google Shape;2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118" y="772478"/>
            <a:ext cx="5723683" cy="502253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0"/>
          <p:cNvSpPr txBox="1"/>
          <p:nvPr/>
        </p:nvSpPr>
        <p:spPr>
          <a:xfrm>
            <a:off x="7602463" y="1279793"/>
            <a:ext cx="3479419" cy="4380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SBST has the greatest amount of bus types and bus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GAS has a special bus type Townlink which no other operator have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SMRT also have a lot of bus types but do not control as many buses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TTS only have 3 bus types</a:t>
            </a:r>
            <a:endParaRPr/>
          </a:p>
        </p:txBody>
      </p:sp>
      <p:grpSp>
        <p:nvGrpSpPr>
          <p:cNvPr id="258" name="Google Shape;258;p10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9" name="Google Shape;259;p10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10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10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10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/>
        </p:nvSpPr>
        <p:spPr>
          <a:xfrm>
            <a:off x="5061857" y="705692"/>
            <a:ext cx="20682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 3</a:t>
            </a:r>
            <a:endParaRPr/>
          </a:p>
        </p:txBody>
      </p:sp>
      <p:sp>
        <p:nvSpPr>
          <p:cNvPr id="269" name="Google Shape;269;p11"/>
          <p:cNvSpPr txBox="1"/>
          <p:nvPr/>
        </p:nvSpPr>
        <p:spPr>
          <a:xfrm>
            <a:off x="4599214" y="1758787"/>
            <a:ext cx="2993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WRANGLING</a:t>
            </a:r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4457700" y="2688772"/>
            <a:ext cx="379911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Filtered out one direction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Dropped all unwanted columns using the .drop function.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pd.merge, merging on bus stop code, linking the two datasets together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links the operator to the bus stop to see the distribution of operator in Singapore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12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6" name="Google Shape;276;p12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12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12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12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12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1" name="Google Shape;28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8369839" y="685800"/>
            <a:ext cx="1674259" cy="5259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</p:txBody>
      </p:sp>
      <p:sp>
        <p:nvSpPr>
          <p:cNvPr id="283" name="Google Shape;283;p12"/>
          <p:cNvSpPr/>
          <p:nvPr/>
        </p:nvSpPr>
        <p:spPr>
          <a:xfrm>
            <a:off x="684212" y="641648"/>
            <a:ext cx="6575496" cy="5286838"/>
          </a:xfrm>
          <a:prstGeom prst="snip2DiagRect">
            <a:avLst>
              <a:gd fmla="val 874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hart, scatter chart&#10;&#10;Description automatically generated" id="284" name="Google Shape;284;p12"/>
          <p:cNvPicPr preferRelativeResize="0"/>
          <p:nvPr/>
        </p:nvPicPr>
        <p:blipFill rotWithShape="1">
          <a:blip r:embed="rId3">
            <a:alphaModFix/>
          </a:blip>
          <a:srcRect b="0" l="1036" r="4975" t="-535"/>
          <a:stretch/>
        </p:blipFill>
        <p:spPr>
          <a:xfrm>
            <a:off x="729227" y="1237229"/>
            <a:ext cx="6485465" cy="409302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 txBox="1"/>
          <p:nvPr/>
        </p:nvSpPr>
        <p:spPr>
          <a:xfrm>
            <a:off x="7690415" y="1271019"/>
            <a:ext cx="3479419" cy="432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SBST have the greatest distribution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GAS have very little stops and is only present in the east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SMRT also have one of the largest distribution but mainly is present from north to south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TTS is similar to GAS , being mostly present in the west with similar number of stops</a:t>
            </a:r>
            <a:endParaRPr/>
          </a:p>
        </p:txBody>
      </p:sp>
      <p:grpSp>
        <p:nvGrpSpPr>
          <p:cNvPr id="286" name="Google Shape;286;p12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7" name="Google Shape;287;p12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12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12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12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12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/>
        </p:nvSpPr>
        <p:spPr>
          <a:xfrm>
            <a:off x="2558142" y="2890391"/>
            <a:ext cx="810985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the different types of public transport in Singapore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4679496" y="1937657"/>
            <a:ext cx="28330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/>
          <p:nvPr/>
        </p:nvSpPr>
        <p:spPr>
          <a:xfrm>
            <a:off x="5061857" y="705692"/>
            <a:ext cx="20682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 1</a:t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4599214" y="1911187"/>
            <a:ext cx="2993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WRANGLING</a:t>
            </a:r>
            <a:endParaRPr/>
          </a:p>
        </p:txBody>
      </p:sp>
      <p:sp>
        <p:nvSpPr>
          <p:cNvPr id="304" name="Google Shape;304;p14"/>
          <p:cNvSpPr txBox="1"/>
          <p:nvPr/>
        </p:nvSpPr>
        <p:spPr>
          <a:xfrm>
            <a:off x="4376059" y="3007821"/>
            <a:ext cx="418011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Cut down the number of years displayed using the isin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the 2 years per 5 years apart e.g.(1995,1996, 2000,2001)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5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0" name="Google Shape;310;p15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15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15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15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15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5" name="Google Shape;31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8511353" y="458196"/>
            <a:ext cx="1674259" cy="626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684212" y="641648"/>
            <a:ext cx="6575496" cy="5286838"/>
          </a:xfrm>
          <a:prstGeom prst="snip2DiagRect">
            <a:avLst>
              <a:gd fmla="val 874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969" y="1089569"/>
            <a:ext cx="6224612" cy="43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5"/>
          <p:cNvSpPr txBox="1"/>
          <p:nvPr/>
        </p:nvSpPr>
        <p:spPr>
          <a:xfrm>
            <a:off x="7793419" y="1084731"/>
            <a:ext cx="3479419" cy="4902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always had a larger ridership than MRT but now its almost the same as MRT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LRT was introduced between 1996 to 2000 but does not show much growth compared to other transports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Taxi data only started being collected between 2000 to 2005</a:t>
            </a:r>
            <a:endParaRPr/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MRT ridership shows the quickest growth</a:t>
            </a:r>
            <a:endParaRPr/>
          </a:p>
        </p:txBody>
      </p:sp>
      <p:grpSp>
        <p:nvGrpSpPr>
          <p:cNvPr id="320" name="Google Shape;320;p15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1" name="Google Shape;321;p15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15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15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15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15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/>
          <p:nvPr/>
        </p:nvSpPr>
        <p:spPr>
          <a:xfrm>
            <a:off x="5061857" y="705692"/>
            <a:ext cx="20682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 2</a:t>
            </a:r>
            <a:endParaRPr/>
          </a:p>
        </p:txBody>
      </p:sp>
      <p:sp>
        <p:nvSpPr>
          <p:cNvPr id="331" name="Google Shape;331;p16"/>
          <p:cNvSpPr txBox="1"/>
          <p:nvPr/>
        </p:nvSpPr>
        <p:spPr>
          <a:xfrm>
            <a:off x="4599214" y="1595502"/>
            <a:ext cx="2993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WRANGLING</a:t>
            </a:r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4599214" y="2234936"/>
            <a:ext cx="418011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Filtered out all columns except for Adult using isin and Boolean indexing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Renamed columns for better 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Filtered applicable timings into their own separate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Made a new data frame taking values from two separate dataset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7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8" name="Google Shape;338;p17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17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p17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17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17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3" name="Google Shape;34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8618033" y="322638"/>
            <a:ext cx="1674259" cy="626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684212" y="641648"/>
            <a:ext cx="6575496" cy="5286838"/>
          </a:xfrm>
          <a:prstGeom prst="snip2DiagRect">
            <a:avLst>
              <a:gd fmla="val 874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6" name="Google Shape;3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772" y="1415142"/>
            <a:ext cx="6391437" cy="346165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7"/>
          <p:cNvSpPr txBox="1"/>
          <p:nvPr/>
        </p:nvSpPr>
        <p:spPr>
          <a:xfrm>
            <a:off x="7659932" y="1008437"/>
            <a:ext cx="4202090" cy="5033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using card for payment, MRT and Bus have the same increments per increase in distance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payment by card has the exactly same price and increment as MRT as both lines overlap 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Adult Train before 7:45 have the same increment but have a cheaper price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Only bus payment with cash has a different increment, having a staircase pattern and is much more expensive.</a:t>
            </a:r>
            <a:endParaRPr/>
          </a:p>
        </p:txBody>
      </p:sp>
      <p:grpSp>
        <p:nvGrpSpPr>
          <p:cNvPr id="348" name="Google Shape;348;p17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9" name="Google Shape;349;p17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17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7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7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17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/>
          <p:nvPr/>
        </p:nvSpPr>
        <p:spPr>
          <a:xfrm>
            <a:off x="5061857" y="705692"/>
            <a:ext cx="20682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 3</a:t>
            </a:r>
            <a:endParaRPr/>
          </a:p>
        </p:txBody>
      </p:sp>
      <p:sp>
        <p:nvSpPr>
          <p:cNvPr id="359" name="Google Shape;359;p18"/>
          <p:cNvSpPr txBox="1"/>
          <p:nvPr/>
        </p:nvSpPr>
        <p:spPr>
          <a:xfrm>
            <a:off x="4599214" y="1595502"/>
            <a:ext cx="2993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WRANGLING</a:t>
            </a:r>
            <a:endParaRPr/>
          </a:p>
        </p:txBody>
      </p:sp>
      <p:sp>
        <p:nvSpPr>
          <p:cNvPr id="360" name="Google Shape;360;p18"/>
          <p:cNvSpPr txBox="1"/>
          <p:nvPr/>
        </p:nvSpPr>
        <p:spPr>
          <a:xfrm>
            <a:off x="4599214" y="2234936"/>
            <a:ext cx="418011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Filtered the years by using .loc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Renamed the column to mode so that the two datasets can merge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Used pd.merge to merge the datasets on year and mode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filtered out the different mode of transport into their separate own variable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9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6" name="Google Shape;366;p19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19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19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19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19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1" name="Google Shape;37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8528602" y="597957"/>
            <a:ext cx="1763690" cy="626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</p:txBody>
      </p:sp>
      <p:sp>
        <p:nvSpPr>
          <p:cNvPr id="373" name="Google Shape;373;p19"/>
          <p:cNvSpPr/>
          <p:nvPr/>
        </p:nvSpPr>
        <p:spPr>
          <a:xfrm>
            <a:off x="612990" y="620722"/>
            <a:ext cx="6575496" cy="5286838"/>
          </a:xfrm>
          <a:prstGeom prst="snip2DiagRect">
            <a:avLst>
              <a:gd fmla="val 10787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hart, line chart&#10;&#10;Description automatically generated" id="374" name="Google Shape;374;p19"/>
          <p:cNvPicPr preferRelativeResize="0"/>
          <p:nvPr/>
        </p:nvPicPr>
        <p:blipFill rotWithShape="1">
          <a:blip r:embed="rId3">
            <a:alphaModFix/>
          </a:blip>
          <a:srcRect b="-3" l="763" r="-3" t="0"/>
          <a:stretch/>
        </p:blipFill>
        <p:spPr>
          <a:xfrm>
            <a:off x="778062" y="786117"/>
            <a:ext cx="6245352" cy="4956048"/>
          </a:xfrm>
          <a:custGeom>
            <a:rect b="b" l="l" r="r" t="t"/>
            <a:pathLst>
              <a:path extrusionOk="0" h="4956048" w="6245352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75" name="Google Shape;375;p19"/>
          <p:cNvSpPr txBox="1"/>
          <p:nvPr/>
        </p:nvSpPr>
        <p:spPr>
          <a:xfrm>
            <a:off x="7926469" y="1275596"/>
            <a:ext cx="3479419" cy="558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 people would take MRT to travel further distance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LRT is special as most people would either go far or short distance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is similar to MRT however the distance traveled is much shorter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people takes taxi to go a long distance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76" name="Google Shape;376;p19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7" name="Google Shape;377;p19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19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19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19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19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/>
        </p:nvSpPr>
        <p:spPr>
          <a:xfrm>
            <a:off x="4838695" y="903514"/>
            <a:ext cx="251460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DATASETS</a:t>
            </a:r>
            <a:endParaRPr/>
          </a:p>
        </p:txBody>
      </p:sp>
      <p:sp>
        <p:nvSpPr>
          <p:cNvPr id="170" name="Google Shape;170;p2"/>
          <p:cNvSpPr txBox="1"/>
          <p:nvPr/>
        </p:nvSpPr>
        <p:spPr>
          <a:xfrm>
            <a:off x="2345866" y="2035629"/>
            <a:ext cx="750026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https://www.kaggle.com/datasets/vancharmlab/singapore-bus-data</a:t>
            </a:r>
            <a:r>
              <a:rPr lang="en-SG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https://data.gov.sg/dataset/public-transport-utilisation-average-public-transport-ridership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https://data.gov.sg/dataset/fare-structure-mrts-and-lrts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https://data.gov.sg/dataset/fare-structure-for-trunk-bus-services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u="sng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https://data.gov.sg/dataset/public-transport-utilisation-average-trip-distance</a:t>
            </a:r>
            <a:r>
              <a:rPr lang="en-SG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"/>
          <p:cNvSpPr txBox="1"/>
          <p:nvPr/>
        </p:nvSpPr>
        <p:spPr>
          <a:xfrm>
            <a:off x="4876800" y="772885"/>
            <a:ext cx="24383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Suggestion</a:t>
            </a:r>
            <a:endParaRPr/>
          </a:p>
        </p:txBody>
      </p:sp>
      <p:sp>
        <p:nvSpPr>
          <p:cNvPr id="387" name="Google Shape;387;p20"/>
          <p:cNvSpPr txBox="1"/>
          <p:nvPr/>
        </p:nvSpPr>
        <p:spPr>
          <a:xfrm>
            <a:off x="2699658" y="1905001"/>
            <a:ext cx="73044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price for MRT and Bus should have a lower increase in price after 10 km since lesser people ride the MRT for longer distance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Government should focus on expand the LRT since it is supposed to be the “in-between” of the MRT and the Bus but has not seen significant growth as compared to other public transports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/>
        </p:nvSpPr>
        <p:spPr>
          <a:xfrm>
            <a:off x="4441371" y="554780"/>
            <a:ext cx="365760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DATASETS </a:t>
            </a:r>
            <a:endParaRPr/>
          </a:p>
        </p:txBody>
      </p:sp>
      <p:sp>
        <p:nvSpPr>
          <p:cNvPr id="176" name="Google Shape;176;p3"/>
          <p:cNvSpPr txBox="1"/>
          <p:nvPr/>
        </p:nvSpPr>
        <p:spPr>
          <a:xfrm>
            <a:off x="1164772" y="2013856"/>
            <a:ext cx="1904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routes</a:t>
            </a:r>
            <a:endParaRPr/>
          </a:p>
        </p:txBody>
      </p:sp>
      <p:sp>
        <p:nvSpPr>
          <p:cNvPr id="177" name="Google Shape;177;p3"/>
          <p:cNvSpPr txBox="1"/>
          <p:nvPr/>
        </p:nvSpPr>
        <p:spPr>
          <a:xfrm>
            <a:off x="1164772" y="2645227"/>
            <a:ext cx="280851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contains: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 no.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operator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direction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Stop sequence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Weekday First &amp; Last Bus no.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Saturday &amp; Sunday First &amp; Last Bus no.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930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5143500" y="1992083"/>
            <a:ext cx="19049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services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5143500" y="2645228"/>
            <a:ext cx="26289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contains: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 no.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operator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direction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category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origin bus stop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destination bus stop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Peak &amp; Off-peak timing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9122228" y="2002968"/>
            <a:ext cx="17144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stops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9122228" y="2645227"/>
            <a:ext cx="26289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contains: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stop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Road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Latitude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Longitude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2718706" y="734897"/>
            <a:ext cx="675458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TRANSPORT DATASET</a:t>
            </a:r>
            <a:endParaRPr/>
          </a:p>
        </p:txBody>
      </p:sp>
      <p:sp>
        <p:nvSpPr>
          <p:cNvPr id="187" name="Google Shape;187;p4"/>
          <p:cNvSpPr txBox="1"/>
          <p:nvPr/>
        </p:nvSpPr>
        <p:spPr>
          <a:xfrm>
            <a:off x="2326827" y="2096799"/>
            <a:ext cx="25173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Ridership</a:t>
            </a:r>
            <a:endParaRPr/>
          </a:p>
        </p:txBody>
      </p:sp>
      <p:sp>
        <p:nvSpPr>
          <p:cNvPr id="188" name="Google Shape;188;p4"/>
          <p:cNvSpPr txBox="1"/>
          <p:nvPr/>
        </p:nvSpPr>
        <p:spPr>
          <a:xfrm>
            <a:off x="2326827" y="3250995"/>
            <a:ext cx="3102429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contains: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of transport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ridership</a:t>
            </a:r>
            <a:endParaRPr/>
          </a:p>
        </p:txBody>
      </p:sp>
      <p:sp>
        <p:nvSpPr>
          <p:cNvPr id="189" name="Google Shape;189;p4"/>
          <p:cNvSpPr txBox="1"/>
          <p:nvPr/>
        </p:nvSpPr>
        <p:spPr>
          <a:xfrm>
            <a:off x="7347857" y="2103541"/>
            <a:ext cx="25173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Trip Distance</a:t>
            </a:r>
            <a:endParaRPr/>
          </a:p>
        </p:txBody>
      </p:sp>
      <p:sp>
        <p:nvSpPr>
          <p:cNvPr id="190" name="Google Shape;190;p4"/>
          <p:cNvSpPr txBox="1"/>
          <p:nvPr/>
        </p:nvSpPr>
        <p:spPr>
          <a:xfrm>
            <a:off x="7347856" y="3250995"/>
            <a:ext cx="3102429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contains: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of transport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trip distance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2718706" y="734897"/>
            <a:ext cx="675458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TRANSPORT DATASET</a:t>
            </a:r>
            <a:endParaRPr/>
          </a:p>
        </p:txBody>
      </p:sp>
      <p:sp>
        <p:nvSpPr>
          <p:cNvPr id="196" name="Google Shape;196;p5"/>
          <p:cNvSpPr txBox="1"/>
          <p:nvPr/>
        </p:nvSpPr>
        <p:spPr>
          <a:xfrm>
            <a:off x="2326827" y="2096799"/>
            <a:ext cx="27241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MRT &amp; LRT fare</a:t>
            </a:r>
            <a:endParaRPr/>
          </a:p>
        </p:txBody>
      </p:sp>
      <p:sp>
        <p:nvSpPr>
          <p:cNvPr id="197" name="Google Shape;197;p5"/>
          <p:cNvSpPr txBox="1"/>
          <p:nvPr/>
        </p:nvSpPr>
        <p:spPr>
          <a:xfrm>
            <a:off x="2326827" y="2946195"/>
            <a:ext cx="350791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contains: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of fare ( Adult, Child etc.)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Applicable Timing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Fare per ride</a:t>
            </a:r>
            <a:endParaRPr/>
          </a:p>
        </p:txBody>
      </p:sp>
      <p:sp>
        <p:nvSpPr>
          <p:cNvPr id="198" name="Google Shape;198;p5"/>
          <p:cNvSpPr txBox="1"/>
          <p:nvPr/>
        </p:nvSpPr>
        <p:spPr>
          <a:xfrm>
            <a:off x="7347857" y="2103541"/>
            <a:ext cx="25173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Trunk Bus fare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7347857" y="2946195"/>
            <a:ext cx="369025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dataset contains: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 of fare ( Adult, Child etc.)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 fare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7347857" y="5069853"/>
            <a:ext cx="35814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Note: I used trunk bus fare as trunk buses is the most common type judging from the histogram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/>
        </p:nvSpPr>
        <p:spPr>
          <a:xfrm>
            <a:off x="2558143" y="2890391"/>
            <a:ext cx="707571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OUT THE DIFFERENCE BETWEEN THE FOUR BUS OPERATORS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4756376" y="1839687"/>
            <a:ext cx="267924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/>
        </p:nvSpPr>
        <p:spPr>
          <a:xfrm>
            <a:off x="5061857" y="705692"/>
            <a:ext cx="20682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 1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4599214" y="1758787"/>
            <a:ext cx="2993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WRANGLING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6553202" y="3429000"/>
            <a:ext cx="418011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Concatenate all the variables back into one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Dropped all unwanted columns using the .drop function.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1839686" y="2873829"/>
            <a:ext cx="379911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FILTERING OUTLIERS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Filtered the four operators into their own separate variable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out the interquartile range and filtered outliers by filtering any data above the upper fence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8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0" name="Google Shape;220;p8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8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8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8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5" name="Google Shape;22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8505984" y="372532"/>
            <a:ext cx="1926976" cy="626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INSIGHTS</a:t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684212" y="641648"/>
            <a:ext cx="6575496" cy="5286838"/>
          </a:xfrm>
          <a:prstGeom prst="snip2DiagRect">
            <a:avLst>
              <a:gd fmla="val 874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217" y="1515412"/>
            <a:ext cx="5641063" cy="3497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 txBox="1"/>
          <p:nvPr/>
        </p:nvSpPr>
        <p:spPr>
          <a:xfrm>
            <a:off x="7729763" y="1217233"/>
            <a:ext cx="3479419" cy="4954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SMRT tend to travel further than the other operators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GAS has slightly more buses that travel in moderate distance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TTS and SBST has about the same distribution in travelling distance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9144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SBST has the greatest frequency in buses travelling short distance</a:t>
            </a:r>
            <a:endParaRPr/>
          </a:p>
        </p:txBody>
      </p:sp>
      <p:grpSp>
        <p:nvGrpSpPr>
          <p:cNvPr id="230" name="Google Shape;230;p8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1" name="Google Shape;231;p8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8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8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8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8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/>
        </p:nvSpPr>
        <p:spPr>
          <a:xfrm>
            <a:off x="5061857" y="705692"/>
            <a:ext cx="20682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 2</a:t>
            </a:r>
            <a:endParaRPr/>
          </a:p>
        </p:txBody>
      </p:sp>
      <p:sp>
        <p:nvSpPr>
          <p:cNvPr id="241" name="Google Shape;241;p9"/>
          <p:cNvSpPr txBox="1"/>
          <p:nvPr/>
        </p:nvSpPr>
        <p:spPr>
          <a:xfrm>
            <a:off x="4599214" y="1758787"/>
            <a:ext cx="2993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WRANGLING</a:t>
            </a:r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4196443" y="2688772"/>
            <a:ext cx="379911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Filtered out one direction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Filtered the operators into their own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Dropped all unwanted columns using the .drop function.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Plot 4 histograms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2023-02-03T08:15:12Z</dcterms:created>
  <dc:creator>Denzel See</dc:creator>
</cp:coreProperties>
</file>