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1" r:id="rId11"/>
    <p:sldId id="267" r:id="rId12"/>
    <p:sldId id="272" r:id="rId13"/>
    <p:sldId id="269" r:id="rId14"/>
    <p:sldId id="270" r:id="rId15"/>
    <p:sldId id="276" r:id="rId16"/>
    <p:sldId id="265" r:id="rId17"/>
    <p:sldId id="273" r:id="rId18"/>
    <p:sldId id="264" r:id="rId19"/>
    <p:sldId id="275" r:id="rId20"/>
    <p:sldId id="26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5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5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4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2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5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4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8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62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68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7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7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73D9EE-2B06-41F0-BF3D-D23C1F7A46AC}" type="datetimeFigureOut">
              <a:rPr lang="en-SG" smtClean="0"/>
              <a:t>11/8/2023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14EAC40-E50B-4EA0-8C7C-674D1848E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9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6D5-FF3E-35E0-0C59-C3F704B0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D282-D31F-4E44-5143-4D0D6586C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Denzel See P2222840 DAAA2A07</a:t>
            </a:r>
          </a:p>
        </p:txBody>
      </p:sp>
    </p:spTree>
    <p:extLst>
      <p:ext uri="{BB962C8B-B14F-4D97-AF65-F5344CB8AC3E}">
        <p14:creationId xmlns:p14="http://schemas.microsoft.com/office/powerpoint/2010/main" val="13778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2A6CD-0538-4B5D-7AE2-A1C007FE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Electricity Consumption stationary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79B3A-6175-95CA-A3FC-BA7CD054E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r="3" b="1942"/>
          <a:stretch/>
        </p:blipFill>
        <p:spPr>
          <a:xfrm>
            <a:off x="8129008" y="764211"/>
            <a:ext cx="3419524" cy="147074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9E3E0C-B12A-7233-CC41-25591B5F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time series for electricity consumption was not stationary so I had to differentiate it. After differentiating, the data was finally stationary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I logged the data, the data becomes stationary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E48BE-262E-523D-79E2-6A7C1ABEC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12" b="1"/>
          <a:stretch/>
        </p:blipFill>
        <p:spPr>
          <a:xfrm>
            <a:off x="8129008" y="2521376"/>
            <a:ext cx="3419524" cy="1470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2BB410-0F03-D7E8-7102-966E5A2E04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97" r="3" b="5959"/>
          <a:stretch/>
        </p:blipFill>
        <p:spPr>
          <a:xfrm>
            <a:off x="8129008" y="4518732"/>
            <a:ext cx="3419524" cy="14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B95A-A80D-985D-BEDB-0D7654F7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5" y="797429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 dirty="0"/>
              <a:t>Logged vs Original</a:t>
            </a:r>
            <a:br>
              <a:rPr lang="en-US" sz="3000" dirty="0"/>
            </a:br>
            <a:r>
              <a:rPr lang="en-US" sz="3000" dirty="0"/>
              <a:t>(ARIMA)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3A6BF-E517-9B61-7F92-44F32171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00" y="701538"/>
            <a:ext cx="4032147" cy="2923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EAADC-B7A9-3684-FE24-F3EA4395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29" y="4455087"/>
            <a:ext cx="4818890" cy="1987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B711B-BBCE-D51E-2C9A-B451C8374F51}"/>
              </a:ext>
            </a:extLst>
          </p:cNvPr>
          <p:cNvSpPr txBox="1"/>
          <p:nvPr/>
        </p:nvSpPr>
        <p:spPr>
          <a:xfrm>
            <a:off x="8697685" y="217714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73A6C-7998-CC0A-FEEE-AD73162530C9}"/>
              </a:ext>
            </a:extLst>
          </p:cNvPr>
          <p:cNvSpPr txBox="1"/>
          <p:nvPr/>
        </p:nvSpPr>
        <p:spPr>
          <a:xfrm>
            <a:off x="8697685" y="4039966"/>
            <a:ext cx="101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2653C-5603-3370-C1CA-9BEF7D7C9A14}"/>
              </a:ext>
            </a:extLst>
          </p:cNvPr>
          <p:cNvSpPr txBox="1"/>
          <p:nvPr/>
        </p:nvSpPr>
        <p:spPr>
          <a:xfrm>
            <a:off x="1572296" y="3429000"/>
            <a:ext cx="322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My logged ARIMA has a MAPE of 3.71% while my Original ARIMA has a MAPE of 4.45%</a:t>
            </a:r>
          </a:p>
        </p:txBody>
      </p:sp>
    </p:spTree>
    <p:extLst>
      <p:ext uri="{BB962C8B-B14F-4D97-AF65-F5344CB8AC3E}">
        <p14:creationId xmlns:p14="http://schemas.microsoft.com/office/powerpoint/2010/main" val="4289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FEB80-0A1A-340D-F007-858AD994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1240101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Seasonal ACF and PACF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3F6B8-84CA-6190-F60B-1365C39F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51905"/>
            <a:ext cx="6257544" cy="423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30FCC-AF4C-EABD-819D-A740CD6429B0}"/>
              </a:ext>
            </a:extLst>
          </p:cNvPr>
          <p:cNvSpPr txBox="1"/>
          <p:nvPr/>
        </p:nvSpPr>
        <p:spPr>
          <a:xfrm>
            <a:off x="996698" y="3271647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plotted the seasonal ACF and PACF by using the </a:t>
            </a:r>
            <a:r>
              <a:rPr lang="en-SG" dirty="0" err="1"/>
              <a:t>data.diff</a:t>
            </a:r>
            <a:r>
              <a:rPr lang="en-SG" dirty="0"/>
              <a:t>(12) where 12 is my seasonal period.</a:t>
            </a:r>
          </a:p>
        </p:txBody>
      </p:sp>
    </p:spTree>
    <p:extLst>
      <p:ext uri="{BB962C8B-B14F-4D97-AF65-F5344CB8AC3E}">
        <p14:creationId xmlns:p14="http://schemas.microsoft.com/office/powerpoint/2010/main" val="143583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B95A-A80D-985D-BEDB-0D7654F7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5" y="797429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 dirty="0"/>
              <a:t>Logged vs Original</a:t>
            </a:r>
            <a:br>
              <a:rPr lang="en-US" sz="3000" dirty="0"/>
            </a:br>
            <a:r>
              <a:rPr lang="en-US" sz="3000" dirty="0"/>
              <a:t>SARIMA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B711B-BBCE-D51E-2C9A-B451C8374F51}"/>
              </a:ext>
            </a:extLst>
          </p:cNvPr>
          <p:cNvSpPr txBox="1"/>
          <p:nvPr/>
        </p:nvSpPr>
        <p:spPr>
          <a:xfrm>
            <a:off x="8697685" y="217714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Logged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73A6C-7998-CC0A-FEEE-AD73162530C9}"/>
              </a:ext>
            </a:extLst>
          </p:cNvPr>
          <p:cNvSpPr txBox="1"/>
          <p:nvPr/>
        </p:nvSpPr>
        <p:spPr>
          <a:xfrm>
            <a:off x="8697685" y="4039966"/>
            <a:ext cx="101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2653C-5603-3370-C1CA-9BEF7D7C9A14}"/>
              </a:ext>
            </a:extLst>
          </p:cNvPr>
          <p:cNvSpPr txBox="1"/>
          <p:nvPr/>
        </p:nvSpPr>
        <p:spPr>
          <a:xfrm>
            <a:off x="1403912" y="3001697"/>
            <a:ext cx="322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My logged </a:t>
            </a:r>
            <a:r>
              <a:rPr lang="en-SG" dirty="0">
                <a:solidFill>
                  <a:schemeClr val="bg1"/>
                </a:solidFill>
                <a:latin typeface="Gill Sans MT" panose="020B0502020104020203"/>
              </a:rPr>
              <a:t>S</a:t>
            </a: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ARIMA has a MAPE of 2.69% while my Original SARIMA has a MAPE of 2.37%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4AC03-5759-E03F-E041-FE22CF42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45" y="687933"/>
            <a:ext cx="4486657" cy="3237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8568C-F7D1-76D2-12F1-D8BD76C7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85" y="4409298"/>
            <a:ext cx="5372376" cy="212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289F-1481-685E-3D4C-72F414E36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037" y="4091781"/>
            <a:ext cx="4013406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1EF05-73E6-88BE-E061-9313BFE6F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27" b="-2"/>
          <a:stretch/>
        </p:blipFill>
        <p:spPr>
          <a:xfrm>
            <a:off x="423762" y="2958438"/>
            <a:ext cx="4488964" cy="1458684"/>
          </a:xfrm>
          <a:prstGeom prst="rect">
            <a:avLst/>
          </a:prstGeom>
        </p:spPr>
      </p:pic>
      <p:sp>
        <p:nvSpPr>
          <p:cNvPr id="30" name="Rectangle 15">
            <a:extLst>
              <a:ext uri="{FF2B5EF4-FFF2-40B4-BE49-F238E27FC236}">
                <a16:creationId xmlns:a16="http://schemas.microsoft.com/office/drawing/2014/main" id="{98D49316-27CF-4C3D-BE8C-042F06B8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F3813-A357-C035-E694-007F6351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SG" sz="2600"/>
              <a:t>Water Consumption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96A01-39A5-8935-091E-508D7D13B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" t="1" r="1215" b="2"/>
          <a:stretch/>
        </p:blipFill>
        <p:spPr>
          <a:xfrm>
            <a:off x="361432" y="4727674"/>
            <a:ext cx="4684308" cy="174879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2B30C-A0A6-7B04-0941-496701789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2" r="3" b="18573"/>
          <a:stretch/>
        </p:blipFill>
        <p:spPr>
          <a:xfrm>
            <a:off x="413058" y="634978"/>
            <a:ext cx="4581056" cy="1970312"/>
          </a:xfrm>
          <a:prstGeom prst="rect">
            <a:avLst/>
          </a:prstGeom>
        </p:spPr>
      </p:pic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C5408F3D-D6F8-2A82-A20A-B13F327A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Just like Gas,  I plotted the graph with moving average to see the general trend. Then I check if the data is stationary and plotted the ACF and PACF to see if data has seasonality.</a:t>
            </a:r>
          </a:p>
        </p:txBody>
      </p:sp>
    </p:spTree>
    <p:extLst>
      <p:ext uri="{BB962C8B-B14F-4D97-AF65-F5344CB8AC3E}">
        <p14:creationId xmlns:p14="http://schemas.microsoft.com/office/powerpoint/2010/main" val="12325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F4BF5-C21F-9402-AFFC-F65DFF4E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6242719" cy="301413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Water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DFC76-BF0B-63B9-3553-E449472D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90" y="2883873"/>
            <a:ext cx="3877139" cy="1531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F743-1211-2E83-B7B0-054614C0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15" y="4263953"/>
            <a:ext cx="5556128" cy="15420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 plotted Holt Winters Linear Exponential Smoothing, ARIMA and SARIMA for Gas Consumption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780CB-E2BD-92B4-5DAB-C0BBF5D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94" y="4958927"/>
            <a:ext cx="3880711" cy="1494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D665A-14CA-6535-5CB5-1FF2AEB7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094" y="770156"/>
            <a:ext cx="3782463" cy="1494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C08BE8-250A-86D0-9E1C-798F9D4EB847}"/>
              </a:ext>
            </a:extLst>
          </p:cNvPr>
          <p:cNvSpPr txBox="1"/>
          <p:nvPr/>
        </p:nvSpPr>
        <p:spPr>
          <a:xfrm>
            <a:off x="9187544" y="251988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Holt Winters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6940A-7A63-F67E-DD64-0A1185B78A86}"/>
              </a:ext>
            </a:extLst>
          </p:cNvPr>
          <p:cNvSpPr txBox="1"/>
          <p:nvPr/>
        </p:nvSpPr>
        <p:spPr>
          <a:xfrm>
            <a:off x="9470574" y="2434737"/>
            <a:ext cx="102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ARIMA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3A185-31B8-1C74-6E46-BE378539A0D2}"/>
              </a:ext>
            </a:extLst>
          </p:cNvPr>
          <p:cNvSpPr txBox="1"/>
          <p:nvPr/>
        </p:nvSpPr>
        <p:spPr>
          <a:xfrm>
            <a:off x="9557658" y="4534847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18947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ABE5-05E8-12F6-5DED-D957880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098" y="2854422"/>
            <a:ext cx="3170878" cy="2163892"/>
          </a:xfrm>
        </p:spPr>
        <p:txBody>
          <a:bodyPr>
            <a:no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is the diagnostic models for ARIMA for all 3 consumptions </a:t>
            </a:r>
          </a:p>
          <a:p>
            <a:r>
              <a:rPr lang="en-SG" dirty="0">
                <a:solidFill>
                  <a:schemeClr val="bg1"/>
                </a:solidFill>
              </a:rPr>
              <a:t>For Electricity Consumption, the Correlogram has a significant spike thus showing that it isn’t a good fit.</a:t>
            </a:r>
          </a:p>
          <a:p>
            <a:pPr marL="0" indent="0">
              <a:buNone/>
            </a:pP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1884-CF42-3455-941E-8BA26A1F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001" y="489857"/>
            <a:ext cx="3363975" cy="1185793"/>
          </a:xfrm>
        </p:spPr>
        <p:txBody>
          <a:bodyPr>
            <a:normAutofit fontScale="90000"/>
          </a:bodyPr>
          <a:lstStyle/>
          <a:p>
            <a:r>
              <a:rPr lang="en-SG" dirty="0"/>
              <a:t>Diagnostic Model</a:t>
            </a:r>
            <a:br>
              <a:rPr lang="en-SG" dirty="0"/>
            </a:br>
            <a:r>
              <a:rPr lang="en-SG" dirty="0"/>
              <a:t>(ARIMA)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07289-09CF-48C2-BBC4-F6FDF8A3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1" y="46731"/>
            <a:ext cx="3657237" cy="249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E6115-5B2F-3806-5E45-8B7EA12420AF}"/>
              </a:ext>
            </a:extLst>
          </p:cNvPr>
          <p:cNvSpPr txBox="1"/>
          <p:nvPr/>
        </p:nvSpPr>
        <p:spPr>
          <a:xfrm>
            <a:off x="4786410" y="1029319"/>
            <a:ext cx="159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2316">
              <a:spcAft>
                <a:spcPts val="600"/>
              </a:spcAft>
            </a:pPr>
            <a:r>
              <a:rPr lang="en-S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 Consumption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F2799-F265-D9B9-83A0-5FACE030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68" y="2355490"/>
            <a:ext cx="3618110" cy="2391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0634D4-DAA9-AA26-5E77-FF71B214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" y="4363019"/>
            <a:ext cx="3618111" cy="2494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E45F8-6136-C38C-BB82-68C8D5DF6088}"/>
              </a:ext>
            </a:extLst>
          </p:cNvPr>
          <p:cNvSpPr txBox="1"/>
          <p:nvPr/>
        </p:nvSpPr>
        <p:spPr>
          <a:xfrm>
            <a:off x="1197428" y="2998213"/>
            <a:ext cx="177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Electricity Consumption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94FD8-D61A-8460-7FB7-40C25C39C1AA}"/>
              </a:ext>
            </a:extLst>
          </p:cNvPr>
          <p:cNvSpPr txBox="1"/>
          <p:nvPr/>
        </p:nvSpPr>
        <p:spPr>
          <a:xfrm>
            <a:off x="4326565" y="5472574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Water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27900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ABE5-05E8-12F6-5DED-D957880E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098" y="2854422"/>
            <a:ext cx="3170878" cy="2163892"/>
          </a:xfrm>
        </p:spPr>
        <p:txBody>
          <a:bodyPr>
            <a:no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is the diagnostic models for SARIMA for all 3 consumptions </a:t>
            </a:r>
          </a:p>
          <a:p>
            <a:r>
              <a:rPr lang="en-SG" dirty="0">
                <a:solidFill>
                  <a:schemeClr val="bg1"/>
                </a:solidFill>
              </a:rPr>
              <a:t>All three models have a good 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91884-CF42-3455-941E-8BA26A1F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001" y="489857"/>
            <a:ext cx="3363975" cy="1185793"/>
          </a:xfrm>
        </p:spPr>
        <p:txBody>
          <a:bodyPr>
            <a:normAutofit fontScale="90000"/>
          </a:bodyPr>
          <a:lstStyle/>
          <a:p>
            <a:r>
              <a:rPr lang="en-SG" dirty="0"/>
              <a:t>Diagnostic Model</a:t>
            </a:r>
            <a:br>
              <a:rPr lang="en-SG" dirty="0"/>
            </a:br>
            <a:r>
              <a:rPr lang="en-SG" dirty="0"/>
              <a:t>(SARIMA)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E6115-5B2F-3806-5E45-8B7EA12420AF}"/>
              </a:ext>
            </a:extLst>
          </p:cNvPr>
          <p:cNvSpPr txBox="1"/>
          <p:nvPr/>
        </p:nvSpPr>
        <p:spPr>
          <a:xfrm>
            <a:off x="4786410" y="1029319"/>
            <a:ext cx="159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423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Gas Consumption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E45F8-6136-C38C-BB82-68C8D5DF6088}"/>
              </a:ext>
            </a:extLst>
          </p:cNvPr>
          <p:cNvSpPr txBox="1"/>
          <p:nvPr/>
        </p:nvSpPr>
        <p:spPr>
          <a:xfrm>
            <a:off x="1197428" y="2998213"/>
            <a:ext cx="177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Electricity Consumption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94FD8-D61A-8460-7FB7-40C25C39C1AA}"/>
              </a:ext>
            </a:extLst>
          </p:cNvPr>
          <p:cNvSpPr txBox="1"/>
          <p:nvPr/>
        </p:nvSpPr>
        <p:spPr>
          <a:xfrm>
            <a:off x="4326565" y="5472574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Water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DB3A5-C1ED-4FDD-8B86-695ADD32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" y="4371850"/>
            <a:ext cx="3495788" cy="2335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0256C-6035-90B9-07F9-78E1A008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03" y="1775807"/>
            <a:ext cx="3875528" cy="269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A6444-9B1F-76DD-E9CC-2C98B2FA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01"/>
            <a:ext cx="3593630" cy="24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CAE097-D05A-3654-BADA-879863B8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0" y="3377509"/>
            <a:ext cx="4556740" cy="2734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18A18-08D2-74BD-39E9-659FCC5D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SG" dirty="0"/>
              <a:t>Model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561B-F35B-4C8D-ADFB-D78037AA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883485"/>
            <a:ext cx="4671595" cy="21722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0458A7-788E-DEF7-1E78-96057DD8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776" y="3107095"/>
            <a:ext cx="4681238" cy="177861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 used for loops to do a ‘manual’ GridSearch by looping through all the values and finding the best parameters. For ARIMA and SARIMA, I did this because the ACF and PACF is not reliable</a:t>
            </a:r>
          </a:p>
        </p:txBody>
      </p:sp>
    </p:spTree>
    <p:extLst>
      <p:ext uri="{BB962C8B-B14F-4D97-AF65-F5344CB8AC3E}">
        <p14:creationId xmlns:p14="http://schemas.microsoft.com/office/powerpoint/2010/main" val="317603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3A7-E065-B076-8A17-34FF9A5C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ARIMA VS SARIMA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D2F7D-1FEA-8229-7548-6C3B660D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958" y="5451693"/>
            <a:ext cx="4212071" cy="1106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2AC19-0181-37E1-40E0-BE04B261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" y="5451693"/>
            <a:ext cx="3676452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B4A98-23C5-8F98-8B3B-0324A9EE3210}"/>
              </a:ext>
            </a:extLst>
          </p:cNvPr>
          <p:cNvSpPr txBox="1"/>
          <p:nvPr/>
        </p:nvSpPr>
        <p:spPr>
          <a:xfrm>
            <a:off x="1458685" y="4709717"/>
            <a:ext cx="201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Logged Electricity Consumption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1E4F9-07F5-3CD8-0188-9DD2F931CBD6}"/>
              </a:ext>
            </a:extLst>
          </p:cNvPr>
          <p:cNvSpPr txBox="1"/>
          <p:nvPr/>
        </p:nvSpPr>
        <p:spPr>
          <a:xfrm>
            <a:off x="8490857" y="4986716"/>
            <a:ext cx="22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Water Consumption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C3289-8A3A-AE38-F4CB-3D7B1AEB1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28" y="3191401"/>
            <a:ext cx="4058278" cy="1260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E62F8E-3014-6E04-00AD-04CDABC62DB7}"/>
              </a:ext>
            </a:extLst>
          </p:cNvPr>
          <p:cNvSpPr txBox="1"/>
          <p:nvPr/>
        </p:nvSpPr>
        <p:spPr>
          <a:xfrm>
            <a:off x="8088085" y="2709541"/>
            <a:ext cx="26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Electricity Consumption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16F045-CCCD-A5EE-AE5E-3A2CD006B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94" y="3302054"/>
            <a:ext cx="3676451" cy="1043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98C90E-9209-EC83-2695-0E44AD8AF430}"/>
              </a:ext>
            </a:extLst>
          </p:cNvPr>
          <p:cNvSpPr txBox="1"/>
          <p:nvPr/>
        </p:nvSpPr>
        <p:spPr>
          <a:xfrm>
            <a:off x="1589312" y="2706153"/>
            <a:ext cx="188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Gas Consumption</a:t>
            </a:r>
          </a:p>
        </p:txBody>
      </p:sp>
    </p:spTree>
    <p:extLst>
      <p:ext uri="{BB962C8B-B14F-4D97-AF65-F5344CB8AC3E}">
        <p14:creationId xmlns:p14="http://schemas.microsoft.com/office/powerpoint/2010/main" val="27899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3BC24-782E-96F5-2875-8BC821D9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Data Import +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B21-4469-AA45-D45A-F099ECA5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4503381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 had to initialize the frequency of the data time column in the tim</a:t>
            </a:r>
            <a:r>
              <a:rPr lang="en-US" dirty="0">
                <a:solidFill>
                  <a:srgbClr val="FFFFFF"/>
                </a:solidFill>
              </a:rPr>
              <a:t>e series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6661A-8224-EB9D-409F-B4814B4F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345921"/>
            <a:ext cx="5925312" cy="38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6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34D9-7D63-6D77-596E-3A2F1063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Best Models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2A0F-74C8-F1B3-5547-E5FBB3F7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3554194"/>
            <a:ext cx="3516521" cy="518813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Overall, Holt winters was the best model for Gas Consumption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E9F84-4BBF-99C8-9216-DC3DD84A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0" y="4196122"/>
            <a:ext cx="3516520" cy="100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91EBC-CA8F-C72B-B32F-A4472AECC460}"/>
              </a:ext>
            </a:extLst>
          </p:cNvPr>
          <p:cNvSpPr txBox="1"/>
          <p:nvPr/>
        </p:nvSpPr>
        <p:spPr>
          <a:xfrm>
            <a:off x="4217996" y="3429000"/>
            <a:ext cx="37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Overall, SARIMA for the non-logged electricity consumption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AE808-5C0B-2731-DDE7-879D3ED6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93" y="4137405"/>
            <a:ext cx="3458213" cy="112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8DDD9-0F0D-E139-EFCA-4FBBD3E74B44}"/>
              </a:ext>
            </a:extLst>
          </p:cNvPr>
          <p:cNvSpPr txBox="1"/>
          <p:nvPr/>
        </p:nvSpPr>
        <p:spPr>
          <a:xfrm>
            <a:off x="8402924" y="3319831"/>
            <a:ext cx="378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Overall, SARIMA was the best model for Water Consumption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8E7A9-ADC4-61B5-AA89-EEEF1AD9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24" y="4073008"/>
            <a:ext cx="3691540" cy="11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7431F-9977-CC3F-85EE-2D3C79B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A799A-9FCA-E7B8-E826-5865A9C97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881" y="640078"/>
            <a:ext cx="733623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FA9C-7C43-92CF-469C-8CAF567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3D12-A4CA-3E25-D3A5-CAC5ED6E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05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 plotted the data with different graphs to understand the data better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3082CF57-BACC-4405-854D-2C9800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E69CA85F-3236-4EB5-953C-2906A29CC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2598D-20D6-4B93-9B18-AE4BDA8FA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54" y="967359"/>
            <a:ext cx="3641577" cy="2656863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C8BE6-0604-DA3E-53DD-3CD718B3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28" y="1408903"/>
            <a:ext cx="3331029" cy="177377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FB26C40-A7FF-4D98-8638-646FB86C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606" y="967359"/>
            <a:ext cx="2439356" cy="155257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DF8F3-9A3F-E230-E89B-24104112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02" y="1333878"/>
            <a:ext cx="2155371" cy="797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3F3233-8055-DD98-0A2F-9A3E1255C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28" y="4159242"/>
            <a:ext cx="3331029" cy="10576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B982C3-2812-4E22-871C-1EF461B8B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54" y="3794796"/>
            <a:ext cx="3641577" cy="179424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217FF3-F93E-097B-EB72-39DDA0090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902" y="3429000"/>
            <a:ext cx="2265751" cy="134812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2E3DBB9-BEC7-4B69-9EF7-4DB939BD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606" y="2697061"/>
            <a:ext cx="2439356" cy="287887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F937-9C91-639C-240B-25E713E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0831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Background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F5580-99BA-CC8A-3CBC-C5E951AEF221}"/>
              </a:ext>
            </a:extLst>
          </p:cNvPr>
          <p:cNvSpPr txBox="1"/>
          <p:nvPr/>
        </p:nvSpPr>
        <p:spPr>
          <a:xfrm>
            <a:off x="1515819" y="4094156"/>
            <a:ext cx="3763752" cy="1555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dirty="0">
                <a:solidFill>
                  <a:srgbClr val="FFFFFF"/>
                </a:solidFill>
              </a:rPr>
              <a:t>I found a website that showed a graph of EU monthly gas consumption and another article which talked about tells me why the data has that trend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blue and green chart with text&#10;&#10;Description automatically generated">
            <a:extLst>
              <a:ext uri="{FF2B5EF4-FFF2-40B4-BE49-F238E27FC236}">
                <a16:creationId xmlns:a16="http://schemas.microsoft.com/office/drawing/2014/main" id="{CAF4787E-C04C-18FC-DB0C-53327B9A5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0" b="2"/>
          <a:stretch/>
        </p:blipFill>
        <p:spPr>
          <a:xfrm>
            <a:off x="6876939" y="-2"/>
            <a:ext cx="5315061" cy="3429002"/>
          </a:xfrm>
          <a:prstGeom prst="rect">
            <a:avLst/>
          </a:prstGeom>
        </p:spPr>
      </p:pic>
      <p:pic>
        <p:nvPicPr>
          <p:cNvPr id="1028" name="Picture 4" descr="EU: monthly natural gas consumption 2021-2023 | Statista">
            <a:extLst>
              <a:ext uri="{FF2B5EF4-FFF2-40B4-BE49-F238E27FC236}">
                <a16:creationId xmlns:a16="http://schemas.microsoft.com/office/drawing/2014/main" id="{55E9128E-AA6F-BC96-90CB-2D2A3AF3C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r="3" b="3"/>
          <a:stretch/>
        </p:blipFill>
        <p:spPr bwMode="auto">
          <a:xfrm>
            <a:off x="6876939" y="3429001"/>
            <a:ext cx="53150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682BA-AA91-6F0B-3154-F1325B77BCE6}"/>
              </a:ext>
            </a:extLst>
          </p:cNvPr>
          <p:cNvSpPr txBox="1"/>
          <p:nvPr/>
        </p:nvSpPr>
        <p:spPr>
          <a:xfrm>
            <a:off x="1515819" y="334374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Gas Consumption</a:t>
            </a:r>
          </a:p>
        </p:txBody>
      </p:sp>
    </p:spTree>
    <p:extLst>
      <p:ext uri="{BB962C8B-B14F-4D97-AF65-F5344CB8AC3E}">
        <p14:creationId xmlns:p14="http://schemas.microsoft.com/office/powerpoint/2010/main" val="1504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F937-9C91-639C-240B-25E713E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0831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Background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F5580-99BA-CC8A-3CBC-C5E951AEF221}"/>
              </a:ext>
            </a:extLst>
          </p:cNvPr>
          <p:cNvSpPr txBox="1"/>
          <p:nvPr/>
        </p:nvSpPr>
        <p:spPr>
          <a:xfrm>
            <a:off x="1541920" y="4083270"/>
            <a:ext cx="4133867" cy="1773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Gill Sans MT" panose="020B0502020104020203"/>
              </a:rPr>
              <a:t>I found a website that talked about the seasonal trends of electricity consumption and found the yearly electricity consumption of countries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682BA-AA91-6F0B-3154-F1325B77BCE6}"/>
              </a:ext>
            </a:extLst>
          </p:cNvPr>
          <p:cNvSpPr txBox="1"/>
          <p:nvPr/>
        </p:nvSpPr>
        <p:spPr>
          <a:xfrm>
            <a:off x="1541920" y="3082132"/>
            <a:ext cx="374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Electricity Consumption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9A9F-57A4-A0DB-046A-1A7B3F48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15" y="509762"/>
            <a:ext cx="4858000" cy="2006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BED7E1-DF36-472A-170B-03A43B9E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59" y="3198818"/>
            <a:ext cx="5039827" cy="23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F937-9C91-639C-240B-25E713E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0831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Background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F5580-99BA-CC8A-3CBC-C5E951AEF221}"/>
              </a:ext>
            </a:extLst>
          </p:cNvPr>
          <p:cNvSpPr txBox="1"/>
          <p:nvPr/>
        </p:nvSpPr>
        <p:spPr>
          <a:xfrm>
            <a:off x="1541920" y="4039727"/>
            <a:ext cx="4133867" cy="1773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 found a website that talked about the seasonal trends of water consumption, saying that it peaks in August and dips in December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682BA-AA91-6F0B-3154-F1325B77BCE6}"/>
              </a:ext>
            </a:extLst>
          </p:cNvPr>
          <p:cNvSpPr txBox="1"/>
          <p:nvPr/>
        </p:nvSpPr>
        <p:spPr>
          <a:xfrm>
            <a:off x="1541920" y="3082132"/>
            <a:ext cx="374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800" dirty="0">
                <a:solidFill>
                  <a:srgbClr val="FFFFFF"/>
                </a:solidFill>
                <a:latin typeface="Gill Sans MT" panose="020B0502020104020203"/>
              </a:rPr>
              <a:t>Water</a:t>
            </a:r>
            <a:r>
              <a:rPr kumimoji="0" lang="en-SG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Consumption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7EB1-029F-A101-268A-49F282A0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63" y="2513096"/>
            <a:ext cx="5175516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A160-CF5C-5319-602A-538AC0A9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70" y="859536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Gas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C3D4-F43B-1C8D-BC64-4033A36B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70" y="3433395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 used moving average to get the general trend of the plot,  checked if data was stationary and plotted the ACF and PACF to see if data has seasonality.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BF3F599-7BAB-4905-977B-1E645D83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55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B206-119C-B1E3-BD6E-1A0C8E09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" y="248692"/>
            <a:ext cx="3837156" cy="2474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C0594-59DD-893C-968F-7ED5ACF3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55" y="4293366"/>
            <a:ext cx="4653148" cy="168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4C4EA-974C-F2D9-E3B7-28B0D9098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90"/>
          <a:stretch/>
        </p:blipFill>
        <p:spPr>
          <a:xfrm>
            <a:off x="313715" y="2723657"/>
            <a:ext cx="4070610" cy="11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2B95A-A80D-985D-BEDB-0D7654F7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Gas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2787-1145-4155-7B61-BE658408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 plotted Holt Winters Linear Exponential Smoothing, ARIMA and SARIMA for Gas Consumption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4AEEB-1CA3-7CA2-5C16-A545A056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15" y="1143733"/>
            <a:ext cx="3419524" cy="1359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5946C-98FB-1907-7108-A1064EF6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08" y="5178892"/>
            <a:ext cx="3681991" cy="143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D8B7E-3C22-6105-8044-A0AE427D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811" y="3113625"/>
            <a:ext cx="3574535" cy="1465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08CA7-4A8B-37C3-5AFA-EA9672B0F0A3}"/>
              </a:ext>
            </a:extLst>
          </p:cNvPr>
          <p:cNvSpPr txBox="1"/>
          <p:nvPr/>
        </p:nvSpPr>
        <p:spPr>
          <a:xfrm>
            <a:off x="9165514" y="828586"/>
            <a:ext cx="14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Holt Winters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EDD35-BC2B-35AB-4789-CC4D2B7E2722}"/>
              </a:ext>
            </a:extLst>
          </p:cNvPr>
          <p:cNvSpPr txBox="1"/>
          <p:nvPr/>
        </p:nvSpPr>
        <p:spPr>
          <a:xfrm>
            <a:off x="9373681" y="2744293"/>
            <a:ext cx="9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ARIMA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764D3-7177-E62E-A8B3-D0F1B58061AD}"/>
              </a:ext>
            </a:extLst>
          </p:cNvPr>
          <p:cNvSpPr txBox="1"/>
          <p:nvPr/>
        </p:nvSpPr>
        <p:spPr>
          <a:xfrm>
            <a:off x="9402546" y="4840148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36250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53D9A-CA0B-C769-251B-587B1A30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Electricity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CE1F-0BAD-55BC-A101-20C8F83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2848356"/>
          </a:xfrm>
        </p:spPr>
        <p:txBody>
          <a:bodyPr>
            <a:no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 electricity, after plotting the graph, I can tell that the time series is multiplicative since the amplitude of season increases with the trend.</a:t>
            </a:r>
          </a:p>
          <a:p>
            <a:r>
              <a:rPr lang="en-SG" dirty="0">
                <a:solidFill>
                  <a:schemeClr val="bg1"/>
                </a:solidFill>
              </a:rPr>
              <a:t>Thus, I decided to log to time series so that it becomes an additive time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1DF51-4A39-86D8-CA0B-05B5A962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4" y="1807619"/>
            <a:ext cx="6077262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105</TotalTime>
  <Words>560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Time Series</vt:lpstr>
      <vt:lpstr>Data Import + PRocessing</vt:lpstr>
      <vt:lpstr>Data Visualization</vt:lpstr>
      <vt:lpstr>Background Research</vt:lpstr>
      <vt:lpstr>Background Research</vt:lpstr>
      <vt:lpstr>Background Research</vt:lpstr>
      <vt:lpstr>Gas Consumption</vt:lpstr>
      <vt:lpstr>Gas Consumption</vt:lpstr>
      <vt:lpstr>Electricity Consumption</vt:lpstr>
      <vt:lpstr>Electricity Consumption stationary</vt:lpstr>
      <vt:lpstr>Logged vs Original (ARIMA)</vt:lpstr>
      <vt:lpstr>Seasonal ACF and PACF</vt:lpstr>
      <vt:lpstr>Logged vs Original SARIMA</vt:lpstr>
      <vt:lpstr>Water Consumption</vt:lpstr>
      <vt:lpstr>Water Consumption</vt:lpstr>
      <vt:lpstr>Diagnostic Model (ARIMA)</vt:lpstr>
      <vt:lpstr>Diagnostic Model (SARIMA)</vt:lpstr>
      <vt:lpstr>Model Optimization</vt:lpstr>
      <vt:lpstr>ARIMA VS SARIMA</vt:lpstr>
      <vt:lpstr>Best Models Overall</vt:lpstr>
      <vt:lpstr>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Denzel See</dc:creator>
  <cp:lastModifiedBy>Denzel See</cp:lastModifiedBy>
  <cp:revision>2</cp:revision>
  <dcterms:created xsi:type="dcterms:W3CDTF">2023-08-11T13:58:58Z</dcterms:created>
  <dcterms:modified xsi:type="dcterms:W3CDTF">2023-08-11T15:43:58Z</dcterms:modified>
</cp:coreProperties>
</file>