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B8DF1-7859-4864-8720-910A7D7B0F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7D67B68-5FEE-458D-85FD-034E7719EC8F}">
      <dgm:prSet/>
      <dgm:spPr/>
      <dgm:t>
        <a:bodyPr/>
        <a:lstStyle/>
        <a:p>
          <a:r>
            <a:rPr lang="en-IN" b="0" i="0"/>
            <a:t>Graphical Design company which considers itself a Consultant or Trusted advisor for a company.</a:t>
          </a:r>
          <a:endParaRPr lang="en-US"/>
        </a:p>
      </dgm:t>
    </dgm:pt>
    <dgm:pt modelId="{8818C358-FEE0-41B3-8A94-8174292697F8}" type="parTrans" cxnId="{9A1F17BF-ECB2-4424-BEAE-A579B93162F1}">
      <dgm:prSet/>
      <dgm:spPr/>
      <dgm:t>
        <a:bodyPr/>
        <a:lstStyle/>
        <a:p>
          <a:endParaRPr lang="en-US"/>
        </a:p>
      </dgm:t>
    </dgm:pt>
    <dgm:pt modelId="{81AE93F0-9ADD-450B-B204-FEED3A928485}" type="sibTrans" cxnId="{9A1F17BF-ECB2-4424-BEAE-A579B93162F1}">
      <dgm:prSet/>
      <dgm:spPr/>
      <dgm:t>
        <a:bodyPr/>
        <a:lstStyle/>
        <a:p>
          <a:endParaRPr lang="en-US"/>
        </a:p>
      </dgm:t>
    </dgm:pt>
    <dgm:pt modelId="{C7849EC7-6EB0-4477-8AA9-F87DFB5978DC}">
      <dgm:prSet/>
      <dgm:spPr/>
      <dgm:t>
        <a:bodyPr/>
        <a:lstStyle/>
        <a:p>
          <a:r>
            <a:rPr lang="en-IN" b="0" i="0"/>
            <a:t>We go deep into soul and strategy of the company and express ideas that relate to what the company themselves can't express.</a:t>
          </a:r>
          <a:endParaRPr lang="en-US"/>
        </a:p>
      </dgm:t>
    </dgm:pt>
    <dgm:pt modelId="{E3FD22F0-35B2-41F7-9B16-D7CC41AE1DA6}" type="parTrans" cxnId="{8DB56E68-04BB-4AB9-B248-F2FC795B5322}">
      <dgm:prSet/>
      <dgm:spPr/>
      <dgm:t>
        <a:bodyPr/>
        <a:lstStyle/>
        <a:p>
          <a:endParaRPr lang="en-US"/>
        </a:p>
      </dgm:t>
    </dgm:pt>
    <dgm:pt modelId="{F2972780-62B4-4B16-B769-6977D298B52A}" type="sibTrans" cxnId="{8DB56E68-04BB-4AB9-B248-F2FC795B5322}">
      <dgm:prSet/>
      <dgm:spPr/>
      <dgm:t>
        <a:bodyPr/>
        <a:lstStyle/>
        <a:p>
          <a:endParaRPr lang="en-US"/>
        </a:p>
      </dgm:t>
    </dgm:pt>
    <dgm:pt modelId="{3F1B3A91-7953-43D7-8BED-68FEF951E3AB}" type="pres">
      <dgm:prSet presAssocID="{B84B8DF1-7859-4864-8720-910A7D7B0F74}" presName="root" presStyleCnt="0">
        <dgm:presLayoutVars>
          <dgm:dir/>
          <dgm:resizeHandles val="exact"/>
        </dgm:presLayoutVars>
      </dgm:prSet>
      <dgm:spPr/>
    </dgm:pt>
    <dgm:pt modelId="{A1AF4C09-2ADE-49E8-B4FD-4066B0B262F2}" type="pres">
      <dgm:prSet presAssocID="{87D67B68-5FEE-458D-85FD-034E7719EC8F}" presName="compNode" presStyleCnt="0"/>
      <dgm:spPr/>
    </dgm:pt>
    <dgm:pt modelId="{761740AB-75E0-4C53-B0CF-4CC827A700D0}" type="pres">
      <dgm:prSet presAssocID="{87D67B68-5FEE-458D-85FD-034E7719EC8F}" presName="bgRect" presStyleLbl="bgShp" presStyleIdx="0" presStyleCnt="2"/>
      <dgm:spPr/>
    </dgm:pt>
    <dgm:pt modelId="{C0B8CC3B-82D3-4D99-85C7-06ABBA28EF06}" type="pres">
      <dgm:prSet presAssocID="{87D67B68-5FEE-458D-85FD-034E7719EC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69EFAAD3-B7C0-4845-97DF-205E7CB2245B}" type="pres">
      <dgm:prSet presAssocID="{87D67B68-5FEE-458D-85FD-034E7719EC8F}" presName="spaceRect" presStyleCnt="0"/>
      <dgm:spPr/>
    </dgm:pt>
    <dgm:pt modelId="{1B6C704C-CC8E-4807-9B8C-D1BFEF6D2DDF}" type="pres">
      <dgm:prSet presAssocID="{87D67B68-5FEE-458D-85FD-034E7719EC8F}" presName="parTx" presStyleLbl="revTx" presStyleIdx="0" presStyleCnt="2">
        <dgm:presLayoutVars>
          <dgm:chMax val="0"/>
          <dgm:chPref val="0"/>
        </dgm:presLayoutVars>
      </dgm:prSet>
      <dgm:spPr/>
    </dgm:pt>
    <dgm:pt modelId="{3089A126-026C-4C86-896B-E3D089C44CA4}" type="pres">
      <dgm:prSet presAssocID="{81AE93F0-9ADD-450B-B204-FEED3A928485}" presName="sibTrans" presStyleCnt="0"/>
      <dgm:spPr/>
    </dgm:pt>
    <dgm:pt modelId="{A8BE52A3-6C22-489C-835F-11238A4D4BBB}" type="pres">
      <dgm:prSet presAssocID="{C7849EC7-6EB0-4477-8AA9-F87DFB5978DC}" presName="compNode" presStyleCnt="0"/>
      <dgm:spPr/>
    </dgm:pt>
    <dgm:pt modelId="{9F49A045-1322-44D4-8305-17EF8308E3DC}" type="pres">
      <dgm:prSet presAssocID="{C7849EC7-6EB0-4477-8AA9-F87DFB5978DC}" presName="bgRect" presStyleLbl="bgShp" presStyleIdx="1" presStyleCnt="2"/>
      <dgm:spPr/>
    </dgm:pt>
    <dgm:pt modelId="{37B1DF1A-9ADC-44EC-8C00-11AE0ED1C2D4}" type="pres">
      <dgm:prSet presAssocID="{C7849EC7-6EB0-4477-8AA9-F87DFB5978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4011BE7-4D72-4FFC-AEF4-867CC804F675}" type="pres">
      <dgm:prSet presAssocID="{C7849EC7-6EB0-4477-8AA9-F87DFB5978DC}" presName="spaceRect" presStyleCnt="0"/>
      <dgm:spPr/>
    </dgm:pt>
    <dgm:pt modelId="{679EEFAB-C446-48F1-89F9-9C8ED4B3D2C4}" type="pres">
      <dgm:prSet presAssocID="{C7849EC7-6EB0-4477-8AA9-F87DFB5978D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2BBE85B-C365-4E12-A899-F8B5EEED89BE}" type="presOf" srcId="{B84B8DF1-7859-4864-8720-910A7D7B0F74}" destId="{3F1B3A91-7953-43D7-8BED-68FEF951E3AB}" srcOrd="0" destOrd="0" presId="urn:microsoft.com/office/officeart/2018/2/layout/IconVerticalSolidList"/>
    <dgm:cxn modelId="{0871A85D-5453-47EC-A5B6-ACD6AAD75299}" type="presOf" srcId="{87D67B68-5FEE-458D-85FD-034E7719EC8F}" destId="{1B6C704C-CC8E-4807-9B8C-D1BFEF6D2DDF}" srcOrd="0" destOrd="0" presId="urn:microsoft.com/office/officeart/2018/2/layout/IconVerticalSolidList"/>
    <dgm:cxn modelId="{8DB56E68-04BB-4AB9-B248-F2FC795B5322}" srcId="{B84B8DF1-7859-4864-8720-910A7D7B0F74}" destId="{C7849EC7-6EB0-4477-8AA9-F87DFB5978DC}" srcOrd="1" destOrd="0" parTransId="{E3FD22F0-35B2-41F7-9B16-D7CC41AE1DA6}" sibTransId="{F2972780-62B4-4B16-B769-6977D298B52A}"/>
    <dgm:cxn modelId="{88633785-E636-4A0B-950D-BEDD7D2B70F5}" type="presOf" srcId="{C7849EC7-6EB0-4477-8AA9-F87DFB5978DC}" destId="{679EEFAB-C446-48F1-89F9-9C8ED4B3D2C4}" srcOrd="0" destOrd="0" presId="urn:microsoft.com/office/officeart/2018/2/layout/IconVerticalSolidList"/>
    <dgm:cxn modelId="{9A1F17BF-ECB2-4424-BEAE-A579B93162F1}" srcId="{B84B8DF1-7859-4864-8720-910A7D7B0F74}" destId="{87D67B68-5FEE-458D-85FD-034E7719EC8F}" srcOrd="0" destOrd="0" parTransId="{8818C358-FEE0-41B3-8A94-8174292697F8}" sibTransId="{81AE93F0-9ADD-450B-B204-FEED3A928485}"/>
    <dgm:cxn modelId="{B4C7B5D1-9BA3-4E95-88C7-5FC07FE2BB8F}" type="presParOf" srcId="{3F1B3A91-7953-43D7-8BED-68FEF951E3AB}" destId="{A1AF4C09-2ADE-49E8-B4FD-4066B0B262F2}" srcOrd="0" destOrd="0" presId="urn:microsoft.com/office/officeart/2018/2/layout/IconVerticalSolidList"/>
    <dgm:cxn modelId="{F4DB3E7C-D3AB-4F49-A26C-D9EA7A812E6D}" type="presParOf" srcId="{A1AF4C09-2ADE-49E8-B4FD-4066B0B262F2}" destId="{761740AB-75E0-4C53-B0CF-4CC827A700D0}" srcOrd="0" destOrd="0" presId="urn:microsoft.com/office/officeart/2018/2/layout/IconVerticalSolidList"/>
    <dgm:cxn modelId="{3AC39018-CA95-4B2B-84BB-9B8E2887F34F}" type="presParOf" srcId="{A1AF4C09-2ADE-49E8-B4FD-4066B0B262F2}" destId="{C0B8CC3B-82D3-4D99-85C7-06ABBA28EF06}" srcOrd="1" destOrd="0" presId="urn:microsoft.com/office/officeart/2018/2/layout/IconVerticalSolidList"/>
    <dgm:cxn modelId="{381766CD-CE06-4F50-8222-1AE873EF7728}" type="presParOf" srcId="{A1AF4C09-2ADE-49E8-B4FD-4066B0B262F2}" destId="{69EFAAD3-B7C0-4845-97DF-205E7CB2245B}" srcOrd="2" destOrd="0" presId="urn:microsoft.com/office/officeart/2018/2/layout/IconVerticalSolidList"/>
    <dgm:cxn modelId="{EBB34762-0E82-4FC5-AA46-BEC488168964}" type="presParOf" srcId="{A1AF4C09-2ADE-49E8-B4FD-4066B0B262F2}" destId="{1B6C704C-CC8E-4807-9B8C-D1BFEF6D2DDF}" srcOrd="3" destOrd="0" presId="urn:microsoft.com/office/officeart/2018/2/layout/IconVerticalSolidList"/>
    <dgm:cxn modelId="{10AACE97-B721-4DC5-82B9-77DF84094194}" type="presParOf" srcId="{3F1B3A91-7953-43D7-8BED-68FEF951E3AB}" destId="{3089A126-026C-4C86-896B-E3D089C44CA4}" srcOrd="1" destOrd="0" presId="urn:microsoft.com/office/officeart/2018/2/layout/IconVerticalSolidList"/>
    <dgm:cxn modelId="{6CDAA338-7240-457F-9E05-67BF6C351726}" type="presParOf" srcId="{3F1B3A91-7953-43D7-8BED-68FEF951E3AB}" destId="{A8BE52A3-6C22-489C-835F-11238A4D4BBB}" srcOrd="2" destOrd="0" presId="urn:microsoft.com/office/officeart/2018/2/layout/IconVerticalSolidList"/>
    <dgm:cxn modelId="{33C18D13-1956-4353-B308-D7BC8879DB5F}" type="presParOf" srcId="{A8BE52A3-6C22-489C-835F-11238A4D4BBB}" destId="{9F49A045-1322-44D4-8305-17EF8308E3DC}" srcOrd="0" destOrd="0" presId="urn:microsoft.com/office/officeart/2018/2/layout/IconVerticalSolidList"/>
    <dgm:cxn modelId="{AEDE5609-ADCA-42A6-8C24-DC1CDBC0F312}" type="presParOf" srcId="{A8BE52A3-6C22-489C-835F-11238A4D4BBB}" destId="{37B1DF1A-9ADC-44EC-8C00-11AE0ED1C2D4}" srcOrd="1" destOrd="0" presId="urn:microsoft.com/office/officeart/2018/2/layout/IconVerticalSolidList"/>
    <dgm:cxn modelId="{8DC37A21-1892-40C7-93E8-AA7207D03EE4}" type="presParOf" srcId="{A8BE52A3-6C22-489C-835F-11238A4D4BBB}" destId="{24011BE7-4D72-4FFC-AEF4-867CC804F675}" srcOrd="2" destOrd="0" presId="urn:microsoft.com/office/officeart/2018/2/layout/IconVerticalSolidList"/>
    <dgm:cxn modelId="{52A75260-E86F-48EE-BE64-C592A986B0C6}" type="presParOf" srcId="{A8BE52A3-6C22-489C-835F-11238A4D4BBB}" destId="{679EEFAB-C446-48F1-89F9-9C8ED4B3D2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740AB-75E0-4C53-B0CF-4CC827A700D0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8CC3B-82D3-4D99-85C7-06ABBA28EF06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C704C-CC8E-4807-9B8C-D1BFEF6D2DDF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Graphical Design company which considers itself a Consultant or Trusted advisor for a company.</a:t>
          </a:r>
          <a:endParaRPr lang="en-US" sz="1900" kern="1200"/>
        </a:p>
      </dsp:txBody>
      <dsp:txXfrm>
        <a:off x="1817977" y="852586"/>
        <a:ext cx="4573297" cy="1574006"/>
      </dsp:txXfrm>
    </dsp:sp>
    <dsp:sp modelId="{9F49A045-1322-44D4-8305-17EF8308E3DC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1DF1A-9ADC-44EC-8C00-11AE0ED1C2D4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EEFAB-C446-48F1-89F9-9C8ED4B3D2C4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We go deep into soul and strategy of the company and express ideas that relate to what the company themselves can't express.</a:t>
          </a:r>
          <a:endParaRPr lang="en-US" sz="1900" kern="1200"/>
        </a:p>
      </dsp:txBody>
      <dsp:txXfrm>
        <a:off x="1817977" y="2820094"/>
        <a:ext cx="4573297" cy="157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6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8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5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70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5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08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03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0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4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5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6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8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6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771" y="437513"/>
            <a:ext cx="6232398" cy="5954325"/>
          </a:xfrm>
        </p:spPr>
        <p:txBody>
          <a:bodyPr anchor="ctr">
            <a:normAutofit/>
          </a:bodyPr>
          <a:lstStyle/>
          <a:p>
            <a:r>
              <a:rPr lang="en-IN" sz="6600"/>
              <a:t>E-types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257" y="1172776"/>
            <a:ext cx="3290257" cy="4512448"/>
          </a:xfrm>
        </p:spPr>
        <p:txBody>
          <a:bodyPr anchor="ctr">
            <a:normAutofit/>
          </a:bodyPr>
          <a:lstStyle/>
          <a:p>
            <a:r>
              <a:rPr lang="en-IN" sz="2400">
                <a:solidFill>
                  <a:schemeClr val="tx1"/>
                </a:solidFill>
              </a:rPr>
              <a:t>Team Denmark Decision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8B85D-8A6E-97AF-7E45-CC9935277CF8}"/>
              </a:ext>
            </a:extLst>
          </p:cNvPr>
          <p:cNvSpPr txBox="1"/>
          <p:nvPr/>
        </p:nvSpPr>
        <p:spPr>
          <a:xfrm>
            <a:off x="8256814" y="4871357"/>
            <a:ext cx="320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- Denzil Josteve Fernandes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44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What is e-type?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B1D515-0563-7041-852A-7B2737546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15859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072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EBEBEB"/>
                </a:solidFill>
              </a:rPr>
              <a:t>Points to consider :Winning the Design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Winning the design competition against two other very prominent companies may not be likely.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Winning implies cash flow growth, potential new clients, exposure and good public image.</a:t>
            </a:r>
          </a:p>
        </p:txBody>
      </p:sp>
    </p:spTree>
    <p:extLst>
      <p:ext uri="{BB962C8B-B14F-4D97-AF65-F5344CB8AC3E}">
        <p14:creationId xmlns:p14="http://schemas.microsoft.com/office/powerpoint/2010/main" val="228319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IN" sz="3200">
                <a:solidFill>
                  <a:schemeClr val="tx1"/>
                </a:solidFill>
              </a:rPr>
              <a:t>Design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Edgy designs reflect e-types core values.</a:t>
            </a:r>
          </a:p>
          <a:p>
            <a:pPr marL="1828800" lvl="4" indent="0">
              <a:buNone/>
            </a:pPr>
            <a:r>
              <a:rPr lang="en-IN">
                <a:solidFill>
                  <a:schemeClr val="tx1"/>
                </a:solidFill>
              </a:rPr>
              <a:t>	OR</a:t>
            </a:r>
          </a:p>
          <a:p>
            <a:r>
              <a:rPr lang="en-IN">
                <a:solidFill>
                  <a:schemeClr val="tx1"/>
                </a:solidFill>
              </a:rPr>
              <a:t>Classical design has more chance of winning.</a:t>
            </a:r>
          </a:p>
          <a:p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4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we really have to win the competition?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Winning the competition does imply a good public image , but e-types core believes have always been to create edgy designs that help the customers of the company understand more about the company.</a:t>
            </a:r>
          </a:p>
          <a:p>
            <a:r>
              <a:rPr lang="en-IN" dirty="0"/>
              <a:t>It has an image of being unconventional ,  understanding companies better than companies  themselves. </a:t>
            </a:r>
          </a:p>
          <a:p>
            <a:r>
              <a:rPr lang="en-IN" dirty="0"/>
              <a:t>Opting for a classical design  makes it highly likely to win the competition  but under this circumstance we must choose to stick to our ideals because that is how we can  actually win.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04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should try to win the competition and give as much of exposure to the company.</a:t>
            </a:r>
          </a:p>
          <a:p>
            <a:r>
              <a:rPr lang="en-IN" dirty="0"/>
              <a:t>Given that the company is in the growth phase hence attracting more clients is in the best interest of the company.</a:t>
            </a:r>
          </a:p>
          <a:p>
            <a:r>
              <a:rPr lang="en-IN" dirty="0"/>
              <a:t>This exposure will help them attract clients that are more receptive to their modern eddy approach.</a:t>
            </a:r>
          </a:p>
        </p:txBody>
      </p:sp>
    </p:spTree>
    <p:extLst>
      <p:ext uri="{BB962C8B-B14F-4D97-AF65-F5344CB8AC3E}">
        <p14:creationId xmlns:p14="http://schemas.microsoft.com/office/powerpoint/2010/main" val="303980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do we gain from this decision?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a high chance of winning the competition and get the most needed exposure for the growth of the company.</a:t>
            </a:r>
          </a:p>
          <a:p>
            <a:r>
              <a:rPr lang="en-IN" dirty="0"/>
              <a:t>The exposure will help us gain more customers and help us grow a strong reputation.</a:t>
            </a:r>
          </a:p>
          <a:p>
            <a:r>
              <a:rPr lang="en-IN" dirty="0"/>
              <a:t>Winning will open more doors for the company and help attract customers that align with the core beliefs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4238958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</TotalTime>
  <Words>325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E-types</vt:lpstr>
      <vt:lpstr>What is e-type?</vt:lpstr>
      <vt:lpstr>Points to consider :Winning the Design Competition</vt:lpstr>
      <vt:lpstr>Design</vt:lpstr>
      <vt:lpstr>Do we really have to win the competition?</vt:lpstr>
      <vt:lpstr>My recommendation</vt:lpstr>
      <vt:lpstr>What do we gain from this decision?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E-types</dc:title>
  <dc:creator>Bulletproof</dc:creator>
  <cp:lastModifiedBy>Denzil Josteve Fernandes</cp:lastModifiedBy>
  <cp:revision>10</cp:revision>
  <dcterms:created xsi:type="dcterms:W3CDTF">2021-01-02T14:32:38Z</dcterms:created>
  <dcterms:modified xsi:type="dcterms:W3CDTF">2024-07-02T17:05:12Z</dcterms:modified>
</cp:coreProperties>
</file>