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 id="2147483928" r:id="rId2"/>
  </p:sldMasterIdLst>
  <p:notesMasterIdLst>
    <p:notesMasterId r:id="rId33"/>
  </p:notesMasterIdLst>
  <p:sldIdLst>
    <p:sldId id="256" r:id="rId3"/>
    <p:sldId id="257" r:id="rId4"/>
    <p:sldId id="258" r:id="rId5"/>
    <p:sldId id="260" r:id="rId6"/>
    <p:sldId id="262" r:id="rId7"/>
    <p:sldId id="263" r:id="rId8"/>
    <p:sldId id="264" r:id="rId9"/>
    <p:sldId id="265" r:id="rId10"/>
    <p:sldId id="266" r:id="rId11"/>
    <p:sldId id="267" r:id="rId12"/>
    <p:sldId id="268" r:id="rId13"/>
    <p:sldId id="270" r:id="rId14"/>
    <p:sldId id="272" r:id="rId15"/>
    <p:sldId id="273" r:id="rId16"/>
    <p:sldId id="274" r:id="rId17"/>
    <p:sldId id="275" r:id="rId18"/>
    <p:sldId id="277" r:id="rId19"/>
    <p:sldId id="280" r:id="rId20"/>
    <p:sldId id="288" r:id="rId21"/>
    <p:sldId id="289" r:id="rId22"/>
    <p:sldId id="290" r:id="rId23"/>
    <p:sldId id="291" r:id="rId24"/>
    <p:sldId id="292" r:id="rId25"/>
    <p:sldId id="293" r:id="rId26"/>
    <p:sldId id="294" r:id="rId27"/>
    <p:sldId id="295" r:id="rId28"/>
    <p:sldId id="282" r:id="rId29"/>
    <p:sldId id="283" r:id="rId30"/>
    <p:sldId id="28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278C3-9825-0246-A6A0-D0653F861C74}"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EC832-03B6-6B40-ADAD-07CE7C6357D5}" type="slidenum">
              <a:rPr lang="en-US" smtClean="0"/>
              <a:t>‹#›</a:t>
            </a:fld>
            <a:endParaRPr lang="en-US"/>
          </a:p>
        </p:txBody>
      </p:sp>
    </p:spTree>
    <p:extLst>
      <p:ext uri="{BB962C8B-B14F-4D97-AF65-F5344CB8AC3E}">
        <p14:creationId xmlns:p14="http://schemas.microsoft.com/office/powerpoint/2010/main" val="7352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D0C0744-8B4F-EC43-86BD-5FB95B9A616A}" type="datetime6">
              <a:rPr lang="en-US" smtClean="0"/>
              <a:t>August 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7D00416-2618-4ACC-AA07-9E45F139F44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941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2E34-5842-FC40-B592-C6E6EC1C3595}"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266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97573-E508-6240-B597-38D79B1061A9}"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77045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C0744-8B4F-EC43-86BD-5FB95B9A616A}"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4261751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DAF92-44BE-5A4E-A6C7-46C77E7ECA64}"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70399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3BD6F-35C5-2B4C-8B83-19584A90423C}"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5212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FF83D7-76B4-BA44-88F4-4C43C95926B9}"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02899385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36A21-4DB1-614C-A5D9-475ABA6675A1}" type="datetime6">
              <a:rPr lang="en-US" smtClean="0"/>
              <a:t>August 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1097267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4199C-465A-5543-9511-70123F127F1B}" type="datetime6">
              <a:rPr lang="en-US" smtClean="0"/>
              <a:t>August 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173296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548F46D-DF4B-4E44-8824-A1A3A3329E18}" type="datetime6">
              <a:rPr lang="en-US" smtClean="0"/>
              <a:t>August 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248227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56C6C-B73A-0346-AC20-E10CDA204F53}"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1544852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DAF92-44BE-5A4E-A6C7-46C77E7ECA64}"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53675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BACDEF-39AF-5844-B305-7CD79DB1DDBB}"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941038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78C85-BF9A-F64A-B20C-7378575AC89B}"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870987337"/>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78C85-BF9A-F64A-B20C-7378575AC89B}"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2282545938"/>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78C85-BF9A-F64A-B20C-7378575AC89B}"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7D00416-2618-4ACC-AA07-9E45F139F44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56178673"/>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78C85-BF9A-F64A-B20C-7378575AC89B}"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936801278"/>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C78C85-BF9A-F64A-B20C-7378575AC89B}" type="datetime6">
              <a:rPr lang="en-US" smtClean="0"/>
              <a:t>August 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553669029"/>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C78C85-BF9A-F64A-B20C-7378575AC89B}" type="datetime6">
              <a:rPr lang="en-US" smtClean="0"/>
              <a:t>August 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2057261326"/>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2E34-5842-FC40-B592-C6E6EC1C3595}" type="datetime6">
              <a:rPr lang="en-US" smtClean="0"/>
              <a:t>August 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704245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D097573-E508-6240-B597-38D79B1061A9}" type="datetime6">
              <a:rPr lang="en-US" smtClean="0"/>
              <a:t>August 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7D00416-2618-4ACC-AA07-9E45F139F44A}" type="slidenum">
              <a:rPr lang="en-US" smtClean="0"/>
              <a:t>‹#›</a:t>
            </a:fld>
            <a:endParaRPr lang="en-US"/>
          </a:p>
        </p:txBody>
      </p:sp>
    </p:spTree>
    <p:extLst>
      <p:ext uri="{BB962C8B-B14F-4D97-AF65-F5344CB8AC3E}">
        <p14:creationId xmlns:p14="http://schemas.microsoft.com/office/powerpoint/2010/main" val="61393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53BD6F-35C5-2B4C-8B83-19584A90423C}" type="datetime6">
              <a:rPr lang="en-US" smtClean="0"/>
              <a:t>August 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7D00416-2618-4ACC-AA07-9E45F139F44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16046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FF83D7-76B4-BA44-88F4-4C43C95926B9}" type="datetime6">
              <a:rPr lang="en-US" smtClean="0"/>
              <a:t>August 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9700123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36A21-4DB1-614C-A5D9-475ABA6675A1}" type="datetime6">
              <a:rPr lang="en-US" smtClean="0"/>
              <a:t>August 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2773413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4199C-465A-5543-9511-70123F127F1B}" type="datetime6">
              <a:rPr lang="en-US" smtClean="0"/>
              <a:t>August 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197223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8F46D-DF4B-4E44-8824-A1A3A3329E18}" type="datetime6">
              <a:rPr lang="en-US" smtClean="0"/>
              <a:t>August 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45874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CC56C6C-B73A-0346-AC20-E10CDA204F53}" type="datetime6">
              <a:rPr lang="en-US" smtClean="0"/>
              <a:t>August 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7D00416-2618-4ACC-AA07-9E45F139F44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049116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FBACDEF-39AF-5844-B305-7CD79DB1DDBB}" type="datetime6">
              <a:rPr lang="en-US" smtClean="0"/>
              <a:t>August 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7D00416-2618-4ACC-AA07-9E45F139F44A}" type="slidenum">
              <a:rPr lang="en-US" smtClean="0"/>
              <a:t>‹#›</a:t>
            </a:fld>
            <a:endParaRPr lang="en-US"/>
          </a:p>
        </p:txBody>
      </p:sp>
    </p:spTree>
    <p:extLst>
      <p:ext uri="{BB962C8B-B14F-4D97-AF65-F5344CB8AC3E}">
        <p14:creationId xmlns:p14="http://schemas.microsoft.com/office/powerpoint/2010/main" val="320902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1C78C85-BF9A-F64A-B20C-7378575AC89B}" type="datetime6">
              <a:rPr lang="en-US" smtClean="0"/>
              <a:t>August 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7D00416-2618-4ACC-AA07-9E45F139F44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016641"/>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C78C85-BF9A-F64A-B20C-7378575AC89B}" type="datetime6">
              <a:rPr lang="en-US" smtClean="0"/>
              <a:t>August 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7D00416-2618-4ACC-AA07-9E45F139F44A}" type="slidenum">
              <a:rPr lang="en-US" smtClean="0"/>
              <a:t>‹#›</a:t>
            </a:fld>
            <a:endParaRPr lang="en-US"/>
          </a:p>
        </p:txBody>
      </p:sp>
    </p:spTree>
    <p:extLst>
      <p:ext uri="{BB962C8B-B14F-4D97-AF65-F5344CB8AC3E}">
        <p14:creationId xmlns:p14="http://schemas.microsoft.com/office/powerpoint/2010/main" val="287949441"/>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A8C6-06CE-234E-A8E1-2487E4A9C75C}"/>
              </a:ext>
            </a:extLst>
          </p:cNvPr>
          <p:cNvSpPr>
            <a:spLocks noGrp="1"/>
          </p:cNvSpPr>
          <p:nvPr>
            <p:ph type="ctrTitle"/>
          </p:nvPr>
        </p:nvSpPr>
        <p:spPr/>
        <p:txBody>
          <a:bodyPr/>
          <a:lstStyle/>
          <a:p>
            <a:r>
              <a:rPr lang="en-US" dirty="0"/>
              <a:t>Data Management</a:t>
            </a:r>
          </a:p>
        </p:txBody>
      </p:sp>
      <p:sp>
        <p:nvSpPr>
          <p:cNvPr id="3" name="Subtitle 2">
            <a:extLst>
              <a:ext uri="{FF2B5EF4-FFF2-40B4-BE49-F238E27FC236}">
                <a16:creationId xmlns:a16="http://schemas.microsoft.com/office/drawing/2014/main" id="{D4F8F5A8-35B7-C58C-EF10-6DFE40192D77}"/>
              </a:ext>
            </a:extLst>
          </p:cNvPr>
          <p:cNvSpPr>
            <a:spLocks noGrp="1"/>
          </p:cNvSpPr>
          <p:nvPr>
            <p:ph type="subTitle" idx="1"/>
          </p:nvPr>
        </p:nvSpPr>
        <p:spPr/>
        <p:txBody>
          <a:bodyPr>
            <a:normAutofit lnSpcReduction="10000"/>
          </a:bodyPr>
          <a:lstStyle/>
          <a:p>
            <a:r>
              <a:rPr lang="en-US" dirty="0"/>
              <a:t>Assignment 1&amp; 2 </a:t>
            </a:r>
          </a:p>
          <a:p>
            <a:r>
              <a:rPr lang="en-US" dirty="0"/>
              <a:t>Lecturer- Deepak Karna</a:t>
            </a:r>
          </a:p>
          <a:p>
            <a:endParaRPr lang="en-US" dirty="0"/>
          </a:p>
        </p:txBody>
      </p:sp>
      <p:sp>
        <p:nvSpPr>
          <p:cNvPr id="4" name="Subtitle 2">
            <a:extLst>
              <a:ext uri="{FF2B5EF4-FFF2-40B4-BE49-F238E27FC236}">
                <a16:creationId xmlns:a16="http://schemas.microsoft.com/office/drawing/2014/main" id="{AB935DE7-FC92-6122-9975-36B98AB36D31}"/>
              </a:ext>
            </a:extLst>
          </p:cNvPr>
          <p:cNvSpPr txBox="1">
            <a:spLocks/>
          </p:cNvSpPr>
          <p:nvPr/>
        </p:nvSpPr>
        <p:spPr>
          <a:xfrm>
            <a:off x="607255" y="4907756"/>
            <a:ext cx="262831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Surya Raj Bista</a:t>
            </a:r>
          </a:p>
          <a:p>
            <a:pPr algn="l"/>
            <a:r>
              <a:rPr lang="en-US" dirty="0"/>
              <a:t>NP000689</a:t>
            </a:r>
          </a:p>
          <a:p>
            <a:pPr algn="l"/>
            <a:r>
              <a:rPr lang="en-US" dirty="0"/>
              <a:t>July 2022</a:t>
            </a:r>
          </a:p>
          <a:p>
            <a:endParaRPr lang="en-US" dirty="0"/>
          </a:p>
        </p:txBody>
      </p:sp>
      <p:sp>
        <p:nvSpPr>
          <p:cNvPr id="5" name="Date Placeholder 4">
            <a:extLst>
              <a:ext uri="{FF2B5EF4-FFF2-40B4-BE49-F238E27FC236}">
                <a16:creationId xmlns:a16="http://schemas.microsoft.com/office/drawing/2014/main" id="{8C781A50-BF86-8AE8-6609-8019DA620C92}"/>
              </a:ext>
            </a:extLst>
          </p:cNvPr>
          <p:cNvSpPr>
            <a:spLocks noGrp="1"/>
          </p:cNvSpPr>
          <p:nvPr>
            <p:ph type="dt" sz="half" idx="10"/>
          </p:nvPr>
        </p:nvSpPr>
        <p:spPr>
          <a:xfrm>
            <a:off x="5876544" y="4733525"/>
            <a:ext cx="2329722" cy="348462"/>
          </a:xfrm>
        </p:spPr>
        <p:txBody>
          <a:bodyPr/>
          <a:lstStyle/>
          <a:p>
            <a:fld id="{ADE64FF7-5E8E-E04D-B937-40660014A6F7}" type="datetime6">
              <a:rPr lang="en-US" smtClean="0"/>
              <a:t>August 22</a:t>
            </a:fld>
            <a:endParaRPr lang="en-US" dirty="0"/>
          </a:p>
        </p:txBody>
      </p:sp>
      <p:sp>
        <p:nvSpPr>
          <p:cNvPr id="6" name="Slide Number Placeholder 5">
            <a:extLst>
              <a:ext uri="{FF2B5EF4-FFF2-40B4-BE49-F238E27FC236}">
                <a16:creationId xmlns:a16="http://schemas.microsoft.com/office/drawing/2014/main" id="{A016EA02-9035-62A6-CFB9-045CD06E099B}"/>
              </a:ext>
            </a:extLst>
          </p:cNvPr>
          <p:cNvSpPr>
            <a:spLocks noGrp="1"/>
          </p:cNvSpPr>
          <p:nvPr>
            <p:ph type="sldNum" sz="quarter" idx="12"/>
          </p:nvPr>
        </p:nvSpPr>
        <p:spPr/>
        <p:txBody>
          <a:bodyPr/>
          <a:lstStyle/>
          <a:p>
            <a:fld id="{F7D00416-2618-4ACC-AA07-9E45F139F44A}" type="slidenum">
              <a:rPr lang="en-US" smtClean="0"/>
              <a:t>1</a:t>
            </a:fld>
            <a:endParaRPr lang="en-US"/>
          </a:p>
        </p:txBody>
      </p:sp>
      <p:pic>
        <p:nvPicPr>
          <p:cNvPr id="8" name="Picture 7">
            <a:extLst>
              <a:ext uri="{FF2B5EF4-FFF2-40B4-BE49-F238E27FC236}">
                <a16:creationId xmlns:a16="http://schemas.microsoft.com/office/drawing/2014/main" id="{828973EE-79D2-F5A4-81D5-F1BFFF8F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241" y="0"/>
            <a:ext cx="2081759" cy="2081759"/>
          </a:xfrm>
          <a:prstGeom prst="rect">
            <a:avLst/>
          </a:prstGeom>
        </p:spPr>
      </p:pic>
    </p:spTree>
    <p:extLst>
      <p:ext uri="{BB962C8B-B14F-4D97-AF65-F5344CB8AC3E}">
        <p14:creationId xmlns:p14="http://schemas.microsoft.com/office/powerpoint/2010/main" val="51974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a:xfrm>
            <a:off x="838200" y="2290581"/>
            <a:ext cx="3454400" cy="3886381"/>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LOAN_APPROVAL_STATUS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183C5C5D-F4BF-4D20-A2BC-55D53271A524}"/>
              </a:ext>
            </a:extLst>
          </p:cNvPr>
          <p:cNvSpPr txBox="1"/>
          <p:nvPr/>
        </p:nvSpPr>
        <p:spPr>
          <a:xfrm>
            <a:off x="6594231" y="2290582"/>
            <a:ext cx="4575517" cy="1709892"/>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CANDIDATE_INCOME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GUARANTEE_INCOME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LOAN_AMOUNT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LOAN_DURATION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Quantitative vs Qualitative Data- Definition, 13 Differences, Examples">
            <a:extLst>
              <a:ext uri="{FF2B5EF4-FFF2-40B4-BE49-F238E27FC236}">
                <a16:creationId xmlns:a16="http://schemas.microsoft.com/office/drawing/2014/main" id="{8B6DBC6A-5387-A593-0F48-DDE5162E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391" y="279400"/>
            <a:ext cx="3454400" cy="19522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7A6CFC0-0A8A-8B18-73E0-5B63A63C3A84}"/>
              </a:ext>
            </a:extLst>
          </p:cNvPr>
          <p:cNvSpPr>
            <a:spLocks noGrp="1"/>
          </p:cNvSpPr>
          <p:nvPr>
            <p:ph type="dt" sz="half" idx="10"/>
          </p:nvPr>
        </p:nvSpPr>
        <p:spPr/>
        <p:txBody>
          <a:bodyPr/>
          <a:lstStyle/>
          <a:p>
            <a:fld id="{80340593-C337-F04F-BC63-5632369DC879}" type="datetime6">
              <a:rPr lang="en-US" smtClean="0"/>
              <a:t>August 22</a:t>
            </a:fld>
            <a:endParaRPr lang="en-US"/>
          </a:p>
        </p:txBody>
      </p:sp>
      <p:sp>
        <p:nvSpPr>
          <p:cNvPr id="4" name="Slide Number Placeholder 3">
            <a:extLst>
              <a:ext uri="{FF2B5EF4-FFF2-40B4-BE49-F238E27FC236}">
                <a16:creationId xmlns:a16="http://schemas.microsoft.com/office/drawing/2014/main" id="{97823F2D-D58A-0063-37A7-4965CB14DC53}"/>
              </a:ext>
            </a:extLst>
          </p:cNvPr>
          <p:cNvSpPr>
            <a:spLocks noGrp="1"/>
          </p:cNvSpPr>
          <p:nvPr>
            <p:ph type="sldNum" sz="quarter" idx="12"/>
          </p:nvPr>
        </p:nvSpPr>
        <p:spPr/>
        <p:txBody>
          <a:bodyPr/>
          <a:lstStyle/>
          <a:p>
            <a:fld id="{F7D00416-2618-4ACC-AA07-9E45F139F44A}" type="slidenum">
              <a:rPr lang="en-US" smtClean="0"/>
              <a:t>10</a:t>
            </a:fld>
            <a:endParaRPr lang="en-US"/>
          </a:p>
        </p:txBody>
      </p:sp>
    </p:spTree>
    <p:extLst>
      <p:ext uri="{BB962C8B-B14F-4D97-AF65-F5344CB8AC3E}">
        <p14:creationId xmlns:p14="http://schemas.microsoft.com/office/powerpoint/2010/main" val="424866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normAutofit/>
          </a:bodyPr>
          <a:lstStyle/>
          <a:p>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Initial Data Exploration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Import in SAS)</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7907EF19-C3E3-55C9-8392-1EA7D7FBF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769" y="2286000"/>
            <a:ext cx="9781411" cy="3594100"/>
          </a:xfrm>
          <a:prstGeom prst="rect">
            <a:avLst/>
          </a:prstGeom>
        </p:spPr>
      </p:pic>
      <p:sp>
        <p:nvSpPr>
          <p:cNvPr id="3" name="Date Placeholder 2">
            <a:extLst>
              <a:ext uri="{FF2B5EF4-FFF2-40B4-BE49-F238E27FC236}">
                <a16:creationId xmlns:a16="http://schemas.microsoft.com/office/drawing/2014/main" id="{9BC4E427-F9C7-0CB7-DC00-6B2CE9FC76A0}"/>
              </a:ext>
            </a:extLst>
          </p:cNvPr>
          <p:cNvSpPr>
            <a:spLocks noGrp="1"/>
          </p:cNvSpPr>
          <p:nvPr>
            <p:ph type="dt" sz="half" idx="10"/>
          </p:nvPr>
        </p:nvSpPr>
        <p:spPr/>
        <p:txBody>
          <a:bodyPr/>
          <a:lstStyle/>
          <a:p>
            <a:fld id="{135A7D9E-6F4D-9244-8673-D6B454083E78}" type="datetime6">
              <a:rPr lang="en-US" smtClean="0"/>
              <a:t>August 22</a:t>
            </a:fld>
            <a:endParaRPr lang="en-US"/>
          </a:p>
        </p:txBody>
      </p:sp>
      <p:sp>
        <p:nvSpPr>
          <p:cNvPr id="5" name="Slide Number Placeholder 4">
            <a:extLst>
              <a:ext uri="{FF2B5EF4-FFF2-40B4-BE49-F238E27FC236}">
                <a16:creationId xmlns:a16="http://schemas.microsoft.com/office/drawing/2014/main" id="{96E9FAC8-8B57-4A75-4C10-B8BFDC8197EE}"/>
              </a:ext>
            </a:extLst>
          </p:cNvPr>
          <p:cNvSpPr>
            <a:spLocks noGrp="1"/>
          </p:cNvSpPr>
          <p:nvPr>
            <p:ph type="sldNum" sz="quarter" idx="12"/>
          </p:nvPr>
        </p:nvSpPr>
        <p:spPr/>
        <p:txBody>
          <a:bodyPr/>
          <a:lstStyle/>
          <a:p>
            <a:fld id="{F7D00416-2618-4ACC-AA07-9E45F139F44A}" type="slidenum">
              <a:rPr lang="en-US" smtClean="0"/>
              <a:t>11</a:t>
            </a:fld>
            <a:endParaRPr lang="en-US"/>
          </a:p>
        </p:txBody>
      </p:sp>
    </p:spTree>
    <p:extLst>
      <p:ext uri="{BB962C8B-B14F-4D97-AF65-F5344CB8AC3E}">
        <p14:creationId xmlns:p14="http://schemas.microsoft.com/office/powerpoint/2010/main" val="218456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838200" y="365125"/>
            <a:ext cx="5257800" cy="1673031"/>
          </a:xfrm>
        </p:spPr>
        <p:txBody>
          <a:bodyPr/>
          <a:lstStyle/>
          <a:p>
            <a:pPr>
              <a:lnSpc>
                <a:spcPct val="107000"/>
              </a:lnSpc>
              <a:spcBef>
                <a:spcPts val="200"/>
              </a:spcBef>
            </a:pP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Outliers, Missing Values, and Outliers Treatment</a:t>
            </a:r>
            <a:b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ED8DB71-1C55-34BE-4F8A-99CAF2FC5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0704"/>
            <a:ext cx="7616483" cy="2781688"/>
          </a:xfrm>
          <a:prstGeom prst="rect">
            <a:avLst/>
          </a:prstGeom>
        </p:spPr>
      </p:pic>
      <p:pic>
        <p:nvPicPr>
          <p:cNvPr id="5" name="Content Placeholder 3">
            <a:extLst>
              <a:ext uri="{FF2B5EF4-FFF2-40B4-BE49-F238E27FC236}">
                <a16:creationId xmlns:a16="http://schemas.microsoft.com/office/drawing/2014/main" id="{085271D0-6F43-4F53-287D-7DA700A15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50268"/>
            <a:ext cx="8657492" cy="2542607"/>
          </a:xfrm>
          <a:prstGeom prst="rect">
            <a:avLst/>
          </a:prstGeom>
        </p:spPr>
      </p:pic>
      <p:sp>
        <p:nvSpPr>
          <p:cNvPr id="3" name="Date Placeholder 2">
            <a:extLst>
              <a:ext uri="{FF2B5EF4-FFF2-40B4-BE49-F238E27FC236}">
                <a16:creationId xmlns:a16="http://schemas.microsoft.com/office/drawing/2014/main" id="{EBC7016D-D48F-B921-B959-B5839E7EDCF2}"/>
              </a:ext>
            </a:extLst>
          </p:cNvPr>
          <p:cNvSpPr>
            <a:spLocks noGrp="1"/>
          </p:cNvSpPr>
          <p:nvPr>
            <p:ph type="dt" sz="half" idx="10"/>
          </p:nvPr>
        </p:nvSpPr>
        <p:spPr/>
        <p:txBody>
          <a:bodyPr/>
          <a:lstStyle/>
          <a:p>
            <a:fld id="{38E469DB-0428-1D44-B595-8C76CECE8B8F}" type="datetime6">
              <a:rPr lang="en-US" smtClean="0"/>
              <a:t>August 22</a:t>
            </a:fld>
            <a:endParaRPr lang="en-US"/>
          </a:p>
        </p:txBody>
      </p:sp>
      <p:sp>
        <p:nvSpPr>
          <p:cNvPr id="6" name="Slide Number Placeholder 5">
            <a:extLst>
              <a:ext uri="{FF2B5EF4-FFF2-40B4-BE49-F238E27FC236}">
                <a16:creationId xmlns:a16="http://schemas.microsoft.com/office/drawing/2014/main" id="{939A4BAB-9500-984F-27EF-895623AF5CB3}"/>
              </a:ext>
            </a:extLst>
          </p:cNvPr>
          <p:cNvSpPr>
            <a:spLocks noGrp="1"/>
          </p:cNvSpPr>
          <p:nvPr>
            <p:ph type="sldNum" sz="quarter" idx="12"/>
          </p:nvPr>
        </p:nvSpPr>
        <p:spPr/>
        <p:txBody>
          <a:bodyPr/>
          <a:lstStyle/>
          <a:p>
            <a:fld id="{F7D00416-2618-4ACC-AA07-9E45F139F44A}" type="slidenum">
              <a:rPr lang="en-US" smtClean="0"/>
              <a:t>12</a:t>
            </a:fld>
            <a:endParaRPr lang="en-US"/>
          </a:p>
        </p:txBody>
      </p:sp>
    </p:spTree>
    <p:extLst>
      <p:ext uri="{BB962C8B-B14F-4D97-AF65-F5344CB8AC3E}">
        <p14:creationId xmlns:p14="http://schemas.microsoft.com/office/powerpoint/2010/main" val="18640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normAutofit fontScale="90000"/>
          </a:bodyPr>
          <a:lstStyle/>
          <a:p>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b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Handling incomplete, noisy and inconsistent data )</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8A85C44F-DA43-8698-A0EE-C76BC5B24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51" y="2306622"/>
            <a:ext cx="9093667" cy="1727289"/>
          </a:xfrm>
          <a:prstGeom prst="rect">
            <a:avLst/>
          </a:prstGeom>
        </p:spPr>
      </p:pic>
      <p:pic>
        <p:nvPicPr>
          <p:cNvPr id="5" name="Picture 4">
            <a:extLst>
              <a:ext uri="{FF2B5EF4-FFF2-40B4-BE49-F238E27FC236}">
                <a16:creationId xmlns:a16="http://schemas.microsoft.com/office/drawing/2014/main" id="{9D4B0287-CC86-9777-6912-B9FA649D2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412069"/>
            <a:ext cx="5943600" cy="1488440"/>
          </a:xfrm>
          <a:prstGeom prst="rect">
            <a:avLst/>
          </a:prstGeom>
        </p:spPr>
      </p:pic>
      <p:sp>
        <p:nvSpPr>
          <p:cNvPr id="3" name="Date Placeholder 2">
            <a:extLst>
              <a:ext uri="{FF2B5EF4-FFF2-40B4-BE49-F238E27FC236}">
                <a16:creationId xmlns:a16="http://schemas.microsoft.com/office/drawing/2014/main" id="{18821743-ADFD-A69D-60D6-32CC73E29D55}"/>
              </a:ext>
            </a:extLst>
          </p:cNvPr>
          <p:cNvSpPr>
            <a:spLocks noGrp="1"/>
          </p:cNvSpPr>
          <p:nvPr>
            <p:ph type="dt" sz="half" idx="10"/>
          </p:nvPr>
        </p:nvSpPr>
        <p:spPr/>
        <p:txBody>
          <a:bodyPr/>
          <a:lstStyle/>
          <a:p>
            <a:fld id="{F5A339FD-DDF2-A64D-973D-136B9EF7A43D}" type="datetime6">
              <a:rPr lang="en-US" smtClean="0"/>
              <a:t>August 22</a:t>
            </a:fld>
            <a:endParaRPr lang="en-US"/>
          </a:p>
        </p:txBody>
      </p:sp>
      <p:sp>
        <p:nvSpPr>
          <p:cNvPr id="6" name="Slide Number Placeholder 5">
            <a:extLst>
              <a:ext uri="{FF2B5EF4-FFF2-40B4-BE49-F238E27FC236}">
                <a16:creationId xmlns:a16="http://schemas.microsoft.com/office/drawing/2014/main" id="{D6425B09-568D-F999-D1CC-7D6711B41E03}"/>
              </a:ext>
            </a:extLst>
          </p:cNvPr>
          <p:cNvSpPr>
            <a:spLocks noGrp="1"/>
          </p:cNvSpPr>
          <p:nvPr>
            <p:ph type="sldNum" sz="quarter" idx="12"/>
          </p:nvPr>
        </p:nvSpPr>
        <p:spPr/>
        <p:txBody>
          <a:bodyPr/>
          <a:lstStyle/>
          <a:p>
            <a:fld id="{F7D00416-2618-4ACC-AA07-9E45F139F44A}" type="slidenum">
              <a:rPr lang="en-US" smtClean="0"/>
              <a:t>13</a:t>
            </a:fld>
            <a:endParaRPr lang="en-US"/>
          </a:p>
        </p:txBody>
      </p:sp>
    </p:spTree>
    <p:extLst>
      <p:ext uri="{BB962C8B-B14F-4D97-AF65-F5344CB8AC3E}">
        <p14:creationId xmlns:p14="http://schemas.microsoft.com/office/powerpoint/2010/main" val="380836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normAutofit/>
          </a:bodyPr>
          <a:lstStyle/>
          <a:p>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 Graph</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Descriptive Analysis:</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BD014695-7B9C-9B51-7C40-E38BAA17E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9283"/>
            <a:ext cx="10515600" cy="2446821"/>
          </a:xfrm>
          <a:prstGeom prst="rect">
            <a:avLst/>
          </a:prstGeom>
        </p:spPr>
      </p:pic>
      <p:pic>
        <p:nvPicPr>
          <p:cNvPr id="5" name="Picture 4">
            <a:extLst>
              <a:ext uri="{FF2B5EF4-FFF2-40B4-BE49-F238E27FC236}">
                <a16:creationId xmlns:a16="http://schemas.microsoft.com/office/drawing/2014/main" id="{5DB78E17-A179-E156-05B4-AA5FB6922C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429000"/>
            <a:ext cx="10317480" cy="3428999"/>
          </a:xfrm>
          <a:prstGeom prst="rect">
            <a:avLst/>
          </a:prstGeom>
        </p:spPr>
      </p:pic>
      <p:pic>
        <p:nvPicPr>
          <p:cNvPr id="3074" name="Picture 2" descr="Free vector graphics of Info">
            <a:extLst>
              <a:ext uri="{FF2B5EF4-FFF2-40B4-BE49-F238E27FC236}">
                <a16:creationId xmlns:a16="http://schemas.microsoft.com/office/drawing/2014/main" id="{67FC76E5-4B7F-3320-832D-B89955CC0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7800" y="0"/>
            <a:ext cx="1608138" cy="207896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7B56007-AE24-B59E-EA47-09B61C12BD15}"/>
              </a:ext>
            </a:extLst>
          </p:cNvPr>
          <p:cNvSpPr>
            <a:spLocks noGrp="1"/>
          </p:cNvSpPr>
          <p:nvPr>
            <p:ph type="dt" sz="half" idx="10"/>
          </p:nvPr>
        </p:nvSpPr>
        <p:spPr/>
        <p:txBody>
          <a:bodyPr/>
          <a:lstStyle/>
          <a:p>
            <a:fld id="{B9D7D160-B4D9-8A4A-A5E1-E656EFE48BBC}" type="datetime6">
              <a:rPr lang="en-US" smtClean="0"/>
              <a:t>August 22</a:t>
            </a:fld>
            <a:endParaRPr lang="en-US"/>
          </a:p>
        </p:txBody>
      </p:sp>
      <p:sp>
        <p:nvSpPr>
          <p:cNvPr id="6" name="Slide Number Placeholder 5">
            <a:extLst>
              <a:ext uri="{FF2B5EF4-FFF2-40B4-BE49-F238E27FC236}">
                <a16:creationId xmlns:a16="http://schemas.microsoft.com/office/drawing/2014/main" id="{43639796-5F4D-531F-EC9A-09DA20BBD732}"/>
              </a:ext>
            </a:extLst>
          </p:cNvPr>
          <p:cNvSpPr>
            <a:spLocks noGrp="1"/>
          </p:cNvSpPr>
          <p:nvPr>
            <p:ph type="sldNum" sz="quarter" idx="12"/>
          </p:nvPr>
        </p:nvSpPr>
        <p:spPr/>
        <p:txBody>
          <a:bodyPr/>
          <a:lstStyle/>
          <a:p>
            <a:fld id="{F7D00416-2618-4ACC-AA07-9E45F139F44A}" type="slidenum">
              <a:rPr lang="en-US" smtClean="0"/>
              <a:t>14</a:t>
            </a:fld>
            <a:endParaRPr lang="en-US"/>
          </a:p>
        </p:txBody>
      </p:sp>
    </p:spTree>
    <p:extLst>
      <p:ext uri="{BB962C8B-B14F-4D97-AF65-F5344CB8AC3E}">
        <p14:creationId xmlns:p14="http://schemas.microsoft.com/office/powerpoint/2010/main" val="142313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lstStyle/>
          <a:p>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6.2 Correlation:</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77BCD88B-F0D3-E5A3-514A-3E73FCF66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71205"/>
            <a:ext cx="9608234" cy="4086795"/>
          </a:xfrm>
          <a:prstGeom prst="rect">
            <a:avLst/>
          </a:prstGeom>
        </p:spPr>
      </p:pic>
      <p:pic>
        <p:nvPicPr>
          <p:cNvPr id="5" name="Picture 4">
            <a:extLst>
              <a:ext uri="{FF2B5EF4-FFF2-40B4-BE49-F238E27FC236}">
                <a16:creationId xmlns:a16="http://schemas.microsoft.com/office/drawing/2014/main" id="{8DD8C67B-35FE-AC3C-0F53-2CF99121B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42" y="1227368"/>
            <a:ext cx="8165123" cy="1908175"/>
          </a:xfrm>
          <a:prstGeom prst="rect">
            <a:avLst/>
          </a:prstGeom>
        </p:spPr>
      </p:pic>
      <p:sp>
        <p:nvSpPr>
          <p:cNvPr id="3" name="Date Placeholder 2">
            <a:extLst>
              <a:ext uri="{FF2B5EF4-FFF2-40B4-BE49-F238E27FC236}">
                <a16:creationId xmlns:a16="http://schemas.microsoft.com/office/drawing/2014/main" id="{0DCE9E8C-AF00-4207-A739-AA500B7D0127}"/>
              </a:ext>
            </a:extLst>
          </p:cNvPr>
          <p:cNvSpPr>
            <a:spLocks noGrp="1"/>
          </p:cNvSpPr>
          <p:nvPr>
            <p:ph type="dt" sz="half" idx="10"/>
          </p:nvPr>
        </p:nvSpPr>
        <p:spPr/>
        <p:txBody>
          <a:bodyPr/>
          <a:lstStyle/>
          <a:p>
            <a:fld id="{9B60F6AB-B55C-E44D-9E8A-989C2FB26CCF}" type="datetime6">
              <a:rPr lang="en-US" smtClean="0"/>
              <a:t>August 22</a:t>
            </a:fld>
            <a:endParaRPr lang="en-US"/>
          </a:p>
        </p:txBody>
      </p:sp>
      <p:sp>
        <p:nvSpPr>
          <p:cNvPr id="6" name="Slide Number Placeholder 5">
            <a:extLst>
              <a:ext uri="{FF2B5EF4-FFF2-40B4-BE49-F238E27FC236}">
                <a16:creationId xmlns:a16="http://schemas.microsoft.com/office/drawing/2014/main" id="{04FCF46C-FF18-E7FC-0EF8-CB1CDCA60141}"/>
              </a:ext>
            </a:extLst>
          </p:cNvPr>
          <p:cNvSpPr>
            <a:spLocks noGrp="1"/>
          </p:cNvSpPr>
          <p:nvPr>
            <p:ph type="sldNum" sz="quarter" idx="12"/>
          </p:nvPr>
        </p:nvSpPr>
        <p:spPr/>
        <p:txBody>
          <a:bodyPr/>
          <a:lstStyle/>
          <a:p>
            <a:fld id="{F7D00416-2618-4ACC-AA07-9E45F139F44A}" type="slidenum">
              <a:rPr lang="en-US" smtClean="0"/>
              <a:t>15</a:t>
            </a:fld>
            <a:endParaRPr lang="en-US"/>
          </a:p>
        </p:txBody>
      </p:sp>
    </p:spTree>
    <p:extLst>
      <p:ext uri="{BB962C8B-B14F-4D97-AF65-F5344CB8AC3E}">
        <p14:creationId xmlns:p14="http://schemas.microsoft.com/office/powerpoint/2010/main" val="312603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838200" y="336989"/>
            <a:ext cx="10515600" cy="1325563"/>
          </a:xfrm>
        </p:spPr>
        <p:txBody>
          <a:bodyPr>
            <a:normAutofit/>
          </a:bodyPr>
          <a:lstStyle/>
          <a:p>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Univariate Analysis</a:t>
            </a:r>
            <a:br>
              <a:rPr lang="en-US" sz="1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Using a Single variable)</a:t>
            </a: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429A09DC-A0CD-9026-D300-9805D78CB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83" y="1027906"/>
            <a:ext cx="6646652" cy="2800741"/>
          </a:xfrm>
          <a:prstGeom prst="rect">
            <a:avLst/>
          </a:prstGeom>
        </p:spPr>
      </p:pic>
      <p:pic>
        <p:nvPicPr>
          <p:cNvPr id="5" name="Picture 4">
            <a:extLst>
              <a:ext uri="{FF2B5EF4-FFF2-40B4-BE49-F238E27FC236}">
                <a16:creationId xmlns:a16="http://schemas.microsoft.com/office/drawing/2014/main" id="{8645C5C9-D2D3-66BF-D0ED-030DD3BDA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034" y="1166905"/>
            <a:ext cx="4178103" cy="2522741"/>
          </a:xfrm>
          <a:prstGeom prst="rect">
            <a:avLst/>
          </a:prstGeom>
        </p:spPr>
      </p:pic>
      <p:sp>
        <p:nvSpPr>
          <p:cNvPr id="6" name="Title 1">
            <a:extLst>
              <a:ext uri="{FF2B5EF4-FFF2-40B4-BE49-F238E27FC236}">
                <a16:creationId xmlns:a16="http://schemas.microsoft.com/office/drawing/2014/main" id="{72A364D4-C16C-3F29-2DF3-0DE6DC0CC3EA}"/>
              </a:ext>
            </a:extLst>
          </p:cNvPr>
          <p:cNvSpPr txBox="1">
            <a:spLocks/>
          </p:cNvSpPr>
          <p:nvPr/>
        </p:nvSpPr>
        <p:spPr>
          <a:xfrm>
            <a:off x="638908" y="3429000"/>
            <a:ext cx="33141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 Using Multiple Variable	</a:t>
            </a:r>
            <a:br>
              <a:rPr lang="en-US" sz="1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7" name="Content Placeholder 3">
            <a:extLst>
              <a:ext uri="{FF2B5EF4-FFF2-40B4-BE49-F238E27FC236}">
                <a16:creationId xmlns:a16="http://schemas.microsoft.com/office/drawing/2014/main" id="{1F5AF22E-EC16-B44A-4B9E-F7355655D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19633"/>
            <a:ext cx="7990449" cy="2210108"/>
          </a:xfrm>
          <a:prstGeom prst="rect">
            <a:avLst/>
          </a:prstGeom>
        </p:spPr>
      </p:pic>
      <p:pic>
        <p:nvPicPr>
          <p:cNvPr id="8" name="Picture 7">
            <a:extLst>
              <a:ext uri="{FF2B5EF4-FFF2-40B4-BE49-F238E27FC236}">
                <a16:creationId xmlns:a16="http://schemas.microsoft.com/office/drawing/2014/main" id="{A3FD37ED-BD15-E8D8-5DD2-CBCB62F87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1067" y="3828646"/>
            <a:ext cx="4178103" cy="2522741"/>
          </a:xfrm>
          <a:prstGeom prst="rect">
            <a:avLst/>
          </a:prstGeom>
        </p:spPr>
      </p:pic>
      <p:sp>
        <p:nvSpPr>
          <p:cNvPr id="3" name="Date Placeholder 2">
            <a:extLst>
              <a:ext uri="{FF2B5EF4-FFF2-40B4-BE49-F238E27FC236}">
                <a16:creationId xmlns:a16="http://schemas.microsoft.com/office/drawing/2014/main" id="{F933892C-2717-2936-D766-1B3B222E1D00}"/>
              </a:ext>
            </a:extLst>
          </p:cNvPr>
          <p:cNvSpPr>
            <a:spLocks noGrp="1"/>
          </p:cNvSpPr>
          <p:nvPr>
            <p:ph type="dt" sz="half" idx="10"/>
          </p:nvPr>
        </p:nvSpPr>
        <p:spPr/>
        <p:txBody>
          <a:bodyPr/>
          <a:lstStyle/>
          <a:p>
            <a:fld id="{D8BD041D-8566-7945-B2B6-2F52267C949C}" type="datetime6">
              <a:rPr lang="en-US" smtClean="0"/>
              <a:t>August 22</a:t>
            </a:fld>
            <a:endParaRPr lang="en-US"/>
          </a:p>
        </p:txBody>
      </p:sp>
      <p:sp>
        <p:nvSpPr>
          <p:cNvPr id="9" name="Slide Number Placeholder 8">
            <a:extLst>
              <a:ext uri="{FF2B5EF4-FFF2-40B4-BE49-F238E27FC236}">
                <a16:creationId xmlns:a16="http://schemas.microsoft.com/office/drawing/2014/main" id="{A02A9524-A9FA-E5B7-9BDC-CF959405F4CE}"/>
              </a:ext>
            </a:extLst>
          </p:cNvPr>
          <p:cNvSpPr>
            <a:spLocks noGrp="1"/>
          </p:cNvSpPr>
          <p:nvPr>
            <p:ph type="sldNum" sz="quarter" idx="12"/>
          </p:nvPr>
        </p:nvSpPr>
        <p:spPr/>
        <p:txBody>
          <a:bodyPr/>
          <a:lstStyle/>
          <a:p>
            <a:fld id="{F7D00416-2618-4ACC-AA07-9E45F139F44A}" type="slidenum">
              <a:rPr lang="en-US" smtClean="0"/>
              <a:t>16</a:t>
            </a:fld>
            <a:endParaRPr lang="en-US"/>
          </a:p>
        </p:txBody>
      </p:sp>
    </p:spTree>
    <p:extLst>
      <p:ext uri="{BB962C8B-B14F-4D97-AF65-F5344CB8AC3E}">
        <p14:creationId xmlns:p14="http://schemas.microsoft.com/office/powerpoint/2010/main" val="56200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lstStyle/>
          <a:p>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6.4 Identify Outliers in the data</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D8795ED2-0F15-1928-3F3C-BBC9ABE63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382" y="4188656"/>
            <a:ext cx="5153744" cy="1600423"/>
          </a:xfrm>
          <a:prstGeom prst="rect">
            <a:avLst/>
          </a:prstGeom>
        </p:spPr>
      </p:pic>
      <p:pic>
        <p:nvPicPr>
          <p:cNvPr id="5" name="Picture 4">
            <a:extLst>
              <a:ext uri="{FF2B5EF4-FFF2-40B4-BE49-F238E27FC236}">
                <a16:creationId xmlns:a16="http://schemas.microsoft.com/office/drawing/2014/main" id="{16848DDF-AFE3-546D-0ED6-6CC83D656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82" y="1407734"/>
            <a:ext cx="5943600" cy="1631315"/>
          </a:xfrm>
          <a:prstGeom prst="rect">
            <a:avLst/>
          </a:prstGeom>
        </p:spPr>
      </p:pic>
      <p:pic>
        <p:nvPicPr>
          <p:cNvPr id="6" name="Content Placeholder 3">
            <a:extLst>
              <a:ext uri="{FF2B5EF4-FFF2-40B4-BE49-F238E27FC236}">
                <a16:creationId xmlns:a16="http://schemas.microsoft.com/office/drawing/2014/main" id="{55E3CA06-B0B1-E35C-1787-82022B9D7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742" y="945372"/>
            <a:ext cx="4316493" cy="2750915"/>
          </a:xfrm>
          <a:prstGeom prst="rect">
            <a:avLst/>
          </a:prstGeom>
        </p:spPr>
      </p:pic>
      <p:pic>
        <p:nvPicPr>
          <p:cNvPr id="7" name="Content Placeholder 3">
            <a:extLst>
              <a:ext uri="{FF2B5EF4-FFF2-40B4-BE49-F238E27FC236}">
                <a16:creationId xmlns:a16="http://schemas.microsoft.com/office/drawing/2014/main" id="{9A9B6BD8-39DE-7A3B-CE03-00EE896F64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7742" y="4188656"/>
            <a:ext cx="3798276" cy="2209874"/>
          </a:xfrm>
          <a:prstGeom prst="rect">
            <a:avLst/>
          </a:prstGeom>
        </p:spPr>
      </p:pic>
      <p:sp>
        <p:nvSpPr>
          <p:cNvPr id="3" name="Date Placeholder 2">
            <a:extLst>
              <a:ext uri="{FF2B5EF4-FFF2-40B4-BE49-F238E27FC236}">
                <a16:creationId xmlns:a16="http://schemas.microsoft.com/office/drawing/2014/main" id="{A2A9BAE8-A594-5601-EDE5-C348B2EB057F}"/>
              </a:ext>
            </a:extLst>
          </p:cNvPr>
          <p:cNvSpPr>
            <a:spLocks noGrp="1"/>
          </p:cNvSpPr>
          <p:nvPr>
            <p:ph type="dt" sz="half" idx="10"/>
          </p:nvPr>
        </p:nvSpPr>
        <p:spPr/>
        <p:txBody>
          <a:bodyPr/>
          <a:lstStyle/>
          <a:p>
            <a:fld id="{4E979467-05BB-6E4D-A282-1F5D22EDA8C6}" type="datetime6">
              <a:rPr lang="en-US" smtClean="0"/>
              <a:t>August 22</a:t>
            </a:fld>
            <a:endParaRPr lang="en-US"/>
          </a:p>
        </p:txBody>
      </p:sp>
      <p:sp>
        <p:nvSpPr>
          <p:cNvPr id="8" name="Slide Number Placeholder 7">
            <a:extLst>
              <a:ext uri="{FF2B5EF4-FFF2-40B4-BE49-F238E27FC236}">
                <a16:creationId xmlns:a16="http://schemas.microsoft.com/office/drawing/2014/main" id="{555463C5-D833-22E4-387A-96E98C730C3B}"/>
              </a:ext>
            </a:extLst>
          </p:cNvPr>
          <p:cNvSpPr>
            <a:spLocks noGrp="1"/>
          </p:cNvSpPr>
          <p:nvPr>
            <p:ph type="sldNum" sz="quarter" idx="12"/>
          </p:nvPr>
        </p:nvSpPr>
        <p:spPr/>
        <p:txBody>
          <a:bodyPr/>
          <a:lstStyle/>
          <a:p>
            <a:fld id="{F7D00416-2618-4ACC-AA07-9E45F139F44A}" type="slidenum">
              <a:rPr lang="en-US" smtClean="0"/>
              <a:t>17</a:t>
            </a:fld>
            <a:endParaRPr lang="en-US"/>
          </a:p>
        </p:txBody>
      </p:sp>
    </p:spTree>
    <p:extLst>
      <p:ext uri="{BB962C8B-B14F-4D97-AF65-F5344CB8AC3E}">
        <p14:creationId xmlns:p14="http://schemas.microsoft.com/office/powerpoint/2010/main" val="412707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18DD-BB75-C57E-2688-2BCA0392E5C6}"/>
              </a:ext>
            </a:extLst>
          </p:cNvPr>
          <p:cNvSpPr>
            <a:spLocks noGrp="1"/>
          </p:cNvSpPr>
          <p:nvPr>
            <p:ph type="title"/>
          </p:nvPr>
        </p:nvSpPr>
        <p:spPr/>
        <p:txBody>
          <a:bodyPr/>
          <a:lstStyle/>
          <a:p>
            <a:r>
              <a:rPr lang="en-US" dirty="0"/>
              <a:t>Scatter plot</a:t>
            </a:r>
          </a:p>
        </p:txBody>
      </p:sp>
      <p:pic>
        <p:nvPicPr>
          <p:cNvPr id="4" name="Content Placeholder 3">
            <a:extLst>
              <a:ext uri="{FF2B5EF4-FFF2-40B4-BE49-F238E27FC236}">
                <a16:creationId xmlns:a16="http://schemas.microsoft.com/office/drawing/2014/main" id="{C029858B-658E-CD19-C68B-E67FCC4396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322363"/>
            <a:ext cx="4919272" cy="3066757"/>
          </a:xfrm>
          <a:prstGeom prst="rect">
            <a:avLst/>
          </a:prstGeom>
          <a:noFill/>
          <a:ln>
            <a:noFill/>
          </a:ln>
        </p:spPr>
      </p:pic>
      <p:pic>
        <p:nvPicPr>
          <p:cNvPr id="5" name="Picture 4">
            <a:extLst>
              <a:ext uri="{FF2B5EF4-FFF2-40B4-BE49-F238E27FC236}">
                <a16:creationId xmlns:a16="http://schemas.microsoft.com/office/drawing/2014/main" id="{76EA0977-0596-46C4-EAA3-E24830ECB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67" y="4011808"/>
            <a:ext cx="3567796" cy="2481067"/>
          </a:xfrm>
          <a:prstGeom prst="rect">
            <a:avLst/>
          </a:prstGeom>
        </p:spPr>
      </p:pic>
      <p:sp>
        <p:nvSpPr>
          <p:cNvPr id="6" name="Title 1">
            <a:extLst>
              <a:ext uri="{FF2B5EF4-FFF2-40B4-BE49-F238E27FC236}">
                <a16:creationId xmlns:a16="http://schemas.microsoft.com/office/drawing/2014/main" id="{4113CCAD-26EB-5246-057F-1A8884C660E5}"/>
              </a:ext>
            </a:extLst>
          </p:cNvPr>
          <p:cNvSpPr txBox="1">
            <a:spLocks/>
          </p:cNvSpPr>
          <p:nvPr/>
        </p:nvSpPr>
        <p:spPr>
          <a:xfrm>
            <a:off x="6210644" y="517525"/>
            <a:ext cx="52955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Calibri" panose="020F0502020204030204" pitchFamily="34" charset="0"/>
                <a:ea typeface="Calibri" panose="020F0502020204030204" pitchFamily="34" charset="0"/>
                <a:cs typeface="Times New Roman" panose="02020603050405020304" pitchFamily="18" charset="0"/>
              </a:rPr>
              <a:t>Simple Linear Regression:</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Content Placeholder 3">
            <a:extLst>
              <a:ext uri="{FF2B5EF4-FFF2-40B4-BE49-F238E27FC236}">
                <a16:creationId xmlns:a16="http://schemas.microsoft.com/office/drawing/2014/main" id="{94566144-C19A-591C-7070-F01397CEAE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6005" y="1322363"/>
            <a:ext cx="6751765" cy="5170512"/>
          </a:xfrm>
          <a:prstGeom prst="rect">
            <a:avLst/>
          </a:prstGeom>
        </p:spPr>
      </p:pic>
      <p:sp>
        <p:nvSpPr>
          <p:cNvPr id="3" name="Date Placeholder 2">
            <a:extLst>
              <a:ext uri="{FF2B5EF4-FFF2-40B4-BE49-F238E27FC236}">
                <a16:creationId xmlns:a16="http://schemas.microsoft.com/office/drawing/2014/main" id="{CE6A8FFE-32DD-EDC7-E8BB-2396D6E3181A}"/>
              </a:ext>
            </a:extLst>
          </p:cNvPr>
          <p:cNvSpPr>
            <a:spLocks noGrp="1"/>
          </p:cNvSpPr>
          <p:nvPr>
            <p:ph type="dt" sz="half" idx="10"/>
          </p:nvPr>
        </p:nvSpPr>
        <p:spPr/>
        <p:txBody>
          <a:bodyPr/>
          <a:lstStyle/>
          <a:p>
            <a:fld id="{D6168E9D-9508-2643-B986-4EB505D0E565}" type="datetime6">
              <a:rPr lang="en-US" smtClean="0"/>
              <a:t>August 22</a:t>
            </a:fld>
            <a:endParaRPr lang="en-US"/>
          </a:p>
        </p:txBody>
      </p:sp>
      <p:sp>
        <p:nvSpPr>
          <p:cNvPr id="8" name="Slide Number Placeholder 7">
            <a:extLst>
              <a:ext uri="{FF2B5EF4-FFF2-40B4-BE49-F238E27FC236}">
                <a16:creationId xmlns:a16="http://schemas.microsoft.com/office/drawing/2014/main" id="{E96E1740-653A-5F86-1E24-4B1B351071A0}"/>
              </a:ext>
            </a:extLst>
          </p:cNvPr>
          <p:cNvSpPr>
            <a:spLocks noGrp="1"/>
          </p:cNvSpPr>
          <p:nvPr>
            <p:ph type="sldNum" sz="quarter" idx="12"/>
          </p:nvPr>
        </p:nvSpPr>
        <p:spPr/>
        <p:txBody>
          <a:bodyPr/>
          <a:lstStyle/>
          <a:p>
            <a:fld id="{F7D00416-2618-4ACC-AA07-9E45F139F44A}" type="slidenum">
              <a:rPr lang="en-US" smtClean="0"/>
              <a:t>18</a:t>
            </a:fld>
            <a:endParaRPr lang="en-US"/>
          </a:p>
        </p:txBody>
      </p:sp>
    </p:spTree>
    <p:extLst>
      <p:ext uri="{BB962C8B-B14F-4D97-AF65-F5344CB8AC3E}">
        <p14:creationId xmlns:p14="http://schemas.microsoft.com/office/powerpoint/2010/main" val="71085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B091-59F1-AD4B-926D-8AE23D44E585}"/>
              </a:ext>
            </a:extLst>
          </p:cNvPr>
          <p:cNvSpPr>
            <a:spLocks noGrp="1"/>
          </p:cNvSpPr>
          <p:nvPr>
            <p:ph type="title"/>
          </p:nvPr>
        </p:nvSpPr>
        <p:spPr/>
        <p:txBody>
          <a:bodyPr/>
          <a:lstStyle/>
          <a:p>
            <a:r>
              <a:rPr lang="en-US" dirty="0"/>
              <a:t>Apache Hadoop</a:t>
            </a:r>
          </a:p>
        </p:txBody>
      </p:sp>
      <p:sp>
        <p:nvSpPr>
          <p:cNvPr id="3" name="Content Placeholder 2">
            <a:extLst>
              <a:ext uri="{FF2B5EF4-FFF2-40B4-BE49-F238E27FC236}">
                <a16:creationId xmlns:a16="http://schemas.microsoft.com/office/drawing/2014/main" id="{5A009760-B7EC-E02D-6335-97D1C3613980}"/>
              </a:ext>
            </a:extLst>
          </p:cNvPr>
          <p:cNvSpPr>
            <a:spLocks noGrp="1"/>
          </p:cNvSpPr>
          <p:nvPr>
            <p:ph idx="1"/>
          </p:nvPr>
        </p:nvSpPr>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I will use AWS EMR for Hadoop in this project. Amazon web services is a cloud-based application whereas EMR stands for Amazon Elastic MapReduce, which is an important tool of AWS used in big data analysis and processing. </a:t>
            </a:r>
            <a:endParaRPr lang="en-US" dirty="0"/>
          </a:p>
        </p:txBody>
      </p:sp>
      <p:sp>
        <p:nvSpPr>
          <p:cNvPr id="4" name="Date Placeholder 3">
            <a:extLst>
              <a:ext uri="{FF2B5EF4-FFF2-40B4-BE49-F238E27FC236}">
                <a16:creationId xmlns:a16="http://schemas.microsoft.com/office/drawing/2014/main" id="{854C7A16-F3C2-ACEA-C120-218EE4687C91}"/>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FD24FE48-2851-D27D-840D-34DE3A989BD1}"/>
              </a:ext>
            </a:extLst>
          </p:cNvPr>
          <p:cNvSpPr>
            <a:spLocks noGrp="1"/>
          </p:cNvSpPr>
          <p:nvPr>
            <p:ph type="sldNum" sz="quarter" idx="12"/>
          </p:nvPr>
        </p:nvSpPr>
        <p:spPr/>
        <p:txBody>
          <a:bodyPr/>
          <a:lstStyle/>
          <a:p>
            <a:fld id="{F7D00416-2618-4ACC-AA07-9E45F139F44A}" type="slidenum">
              <a:rPr lang="en-US" smtClean="0"/>
              <a:t>19</a:t>
            </a:fld>
            <a:endParaRPr lang="en-US"/>
          </a:p>
        </p:txBody>
      </p:sp>
    </p:spTree>
    <p:extLst>
      <p:ext uri="{BB962C8B-B14F-4D97-AF65-F5344CB8AC3E}">
        <p14:creationId xmlns:p14="http://schemas.microsoft.com/office/powerpoint/2010/main" val="227864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normAutofit/>
          </a:bodyPr>
          <a:lstStyle/>
          <a:p>
            <a:pPr algn="ctr"/>
            <a:r>
              <a:rPr lang="en-US" sz="3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br>
              <a:rPr lang="en-US"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a:xfrm>
            <a:off x="1251678" y="1488559"/>
            <a:ext cx="10178322" cy="4391034"/>
          </a:xfrm>
        </p:spPr>
        <p:txBody>
          <a:bodyPr>
            <a:normAutofit/>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Feature Creation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Feature Transformation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rPr>
              <a:t>Benchmark</a:t>
            </a:r>
            <a:endParaRPr lang="en-US" dirty="0"/>
          </a:p>
        </p:txBody>
      </p:sp>
      <p:pic>
        <p:nvPicPr>
          <p:cNvPr id="1026" name="Picture 2" descr="Free illustrations of Artificial intelligence">
            <a:extLst>
              <a:ext uri="{FF2B5EF4-FFF2-40B4-BE49-F238E27FC236}">
                <a16:creationId xmlns:a16="http://schemas.microsoft.com/office/drawing/2014/main" id="{0A1125B6-DB05-815E-F111-59FDDB202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822" y="3726694"/>
            <a:ext cx="7459557" cy="251381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3F26B42-7977-7375-5539-851781DA1DBD}"/>
              </a:ext>
            </a:extLst>
          </p:cNvPr>
          <p:cNvSpPr>
            <a:spLocks noGrp="1"/>
          </p:cNvSpPr>
          <p:nvPr>
            <p:ph type="dt" sz="half" idx="10"/>
          </p:nvPr>
        </p:nvSpPr>
        <p:spPr/>
        <p:txBody>
          <a:bodyPr/>
          <a:lstStyle/>
          <a:p>
            <a:fld id="{AF63D1DD-ABE4-5742-BF00-0AAC20BDE6AC}" type="datetime6">
              <a:rPr lang="en-US" smtClean="0"/>
              <a:t>August 22</a:t>
            </a:fld>
            <a:endParaRPr lang="en-US"/>
          </a:p>
        </p:txBody>
      </p:sp>
      <p:sp>
        <p:nvSpPr>
          <p:cNvPr id="5" name="Slide Number Placeholder 4">
            <a:extLst>
              <a:ext uri="{FF2B5EF4-FFF2-40B4-BE49-F238E27FC236}">
                <a16:creationId xmlns:a16="http://schemas.microsoft.com/office/drawing/2014/main" id="{667AE682-D28A-5080-14E5-C8D5E2108B90}"/>
              </a:ext>
            </a:extLst>
          </p:cNvPr>
          <p:cNvSpPr>
            <a:spLocks noGrp="1"/>
          </p:cNvSpPr>
          <p:nvPr>
            <p:ph type="sldNum" sz="quarter" idx="12"/>
          </p:nvPr>
        </p:nvSpPr>
        <p:spPr>
          <a:xfrm>
            <a:off x="8610601" y="6387871"/>
            <a:ext cx="2819399" cy="345796"/>
          </a:xfrm>
        </p:spPr>
        <p:txBody>
          <a:bodyPr/>
          <a:lstStyle/>
          <a:p>
            <a:fld id="{F7D00416-2618-4ACC-AA07-9E45F139F44A}" type="slidenum">
              <a:rPr lang="en-US" smtClean="0"/>
              <a:t>2</a:t>
            </a:fld>
            <a:endParaRPr lang="en-US"/>
          </a:p>
        </p:txBody>
      </p:sp>
    </p:spTree>
    <p:extLst>
      <p:ext uri="{BB962C8B-B14F-4D97-AF65-F5344CB8AC3E}">
        <p14:creationId xmlns:p14="http://schemas.microsoft.com/office/powerpoint/2010/main" val="175370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BE87-D197-F06E-7FF9-EF4EB41FA825}"/>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Architecture of Hadoop using the AWS services</a:t>
            </a:r>
            <a:endParaRPr lang="en-US" sz="2800" b="1" dirty="0"/>
          </a:p>
        </p:txBody>
      </p:sp>
      <p:pic>
        <p:nvPicPr>
          <p:cNvPr id="6" name="Content Placeholder 5">
            <a:extLst>
              <a:ext uri="{FF2B5EF4-FFF2-40B4-BE49-F238E27FC236}">
                <a16:creationId xmlns:a16="http://schemas.microsoft.com/office/drawing/2014/main" id="{5A85D273-F4F9-8F48-63AB-C5E0E06962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73757" y="1406768"/>
            <a:ext cx="8156507" cy="4887057"/>
          </a:xfrm>
          <a:prstGeom prst="rect">
            <a:avLst/>
          </a:prstGeom>
          <a:noFill/>
          <a:ln>
            <a:noFill/>
          </a:ln>
        </p:spPr>
      </p:pic>
      <p:sp>
        <p:nvSpPr>
          <p:cNvPr id="4" name="Date Placeholder 3">
            <a:extLst>
              <a:ext uri="{FF2B5EF4-FFF2-40B4-BE49-F238E27FC236}">
                <a16:creationId xmlns:a16="http://schemas.microsoft.com/office/drawing/2014/main" id="{565A1D94-D9F6-5FBF-3259-90080B38A061}"/>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F15BC313-A923-F503-30FD-A7CFE967DDAA}"/>
              </a:ext>
            </a:extLst>
          </p:cNvPr>
          <p:cNvSpPr>
            <a:spLocks noGrp="1"/>
          </p:cNvSpPr>
          <p:nvPr>
            <p:ph type="sldNum" sz="quarter" idx="12"/>
          </p:nvPr>
        </p:nvSpPr>
        <p:spPr/>
        <p:txBody>
          <a:bodyPr/>
          <a:lstStyle/>
          <a:p>
            <a:fld id="{F7D00416-2618-4ACC-AA07-9E45F139F44A}" type="slidenum">
              <a:rPr lang="en-US" smtClean="0"/>
              <a:t>20</a:t>
            </a:fld>
            <a:endParaRPr lang="en-US"/>
          </a:p>
        </p:txBody>
      </p:sp>
    </p:spTree>
    <p:extLst>
      <p:ext uri="{BB962C8B-B14F-4D97-AF65-F5344CB8AC3E}">
        <p14:creationId xmlns:p14="http://schemas.microsoft.com/office/powerpoint/2010/main" val="335319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A0296-F860-0AAA-E0E3-E8BF52C32A3A}"/>
              </a:ext>
            </a:extLst>
          </p:cNvPr>
          <p:cNvSpPr>
            <a:spLocks noGrp="1"/>
          </p:cNvSpPr>
          <p:nvPr>
            <p:ph idx="1"/>
          </p:nvPr>
        </p:nvSpPr>
        <p:spPr>
          <a:xfrm>
            <a:off x="1251678" y="1448973"/>
            <a:ext cx="10178322" cy="4430620"/>
          </a:xfrm>
        </p:spPr>
        <p:txBody>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of all, the S3 bucket will be created, then our cleaned data will be uploaded to the S3 bucket using the AWS CLI. Now, a 1 m5* large EMR instance will be created. The next step is to create an aggregate table using the HiveQL in EMR, and the result is now stored back to S3. Athena is now used to read the result from the aggregate table. Finally, AWS Quick Sight is used to generate the chart from Aggregated table.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services used are the S3 bucket, EMR, Glue, Athena and Quick Sight. S3 is used for storage purposes, EMR to read and process the data, Glue to store hive metadata, Athena to access S3 and Quick sight for analytics.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65A1D94-D9F6-5FBF-3259-90080B38A061}"/>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F15BC313-A923-F503-30FD-A7CFE967DDAA}"/>
              </a:ext>
            </a:extLst>
          </p:cNvPr>
          <p:cNvSpPr>
            <a:spLocks noGrp="1"/>
          </p:cNvSpPr>
          <p:nvPr>
            <p:ph type="sldNum" sz="quarter" idx="12"/>
          </p:nvPr>
        </p:nvSpPr>
        <p:spPr/>
        <p:txBody>
          <a:bodyPr/>
          <a:lstStyle/>
          <a:p>
            <a:fld id="{F7D00416-2618-4ACC-AA07-9E45F139F44A}" type="slidenum">
              <a:rPr lang="en-US" smtClean="0"/>
              <a:t>21</a:t>
            </a:fld>
            <a:endParaRPr lang="en-US"/>
          </a:p>
        </p:txBody>
      </p:sp>
    </p:spTree>
    <p:extLst>
      <p:ext uri="{BB962C8B-B14F-4D97-AF65-F5344CB8AC3E}">
        <p14:creationId xmlns:p14="http://schemas.microsoft.com/office/powerpoint/2010/main" val="2085548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BE87-D197-F06E-7FF9-EF4EB41FA825}"/>
              </a:ext>
            </a:extLst>
          </p:cNvPr>
          <p:cNvSpPr>
            <a:spLocks noGrp="1"/>
          </p:cNvSpPr>
          <p:nvPr>
            <p:ph type="title"/>
          </p:nvPr>
        </p:nvSpPr>
        <p:spPr/>
        <p:txBody>
          <a:bodyPr/>
          <a:lstStyle/>
          <a:p>
            <a:r>
              <a:rPr lang="en-US" dirty="0"/>
              <a:t>Screenshots of the process</a:t>
            </a:r>
          </a:p>
        </p:txBody>
      </p:sp>
      <p:sp>
        <p:nvSpPr>
          <p:cNvPr id="4" name="Date Placeholder 3">
            <a:extLst>
              <a:ext uri="{FF2B5EF4-FFF2-40B4-BE49-F238E27FC236}">
                <a16:creationId xmlns:a16="http://schemas.microsoft.com/office/drawing/2014/main" id="{565A1D94-D9F6-5FBF-3259-90080B38A061}"/>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F15BC313-A923-F503-30FD-A7CFE967DDAA}"/>
              </a:ext>
            </a:extLst>
          </p:cNvPr>
          <p:cNvSpPr>
            <a:spLocks noGrp="1"/>
          </p:cNvSpPr>
          <p:nvPr>
            <p:ph type="sldNum" sz="quarter" idx="12"/>
          </p:nvPr>
        </p:nvSpPr>
        <p:spPr/>
        <p:txBody>
          <a:bodyPr/>
          <a:lstStyle/>
          <a:p>
            <a:fld id="{F7D00416-2618-4ACC-AA07-9E45F139F44A}" type="slidenum">
              <a:rPr lang="en-US" smtClean="0"/>
              <a:t>22</a:t>
            </a:fld>
            <a:endParaRPr lang="en-US"/>
          </a:p>
        </p:txBody>
      </p:sp>
      <p:pic>
        <p:nvPicPr>
          <p:cNvPr id="6" name="Content Placeholder 5">
            <a:extLst>
              <a:ext uri="{FF2B5EF4-FFF2-40B4-BE49-F238E27FC236}">
                <a16:creationId xmlns:a16="http://schemas.microsoft.com/office/drawing/2014/main" id="{4AB41C1B-0EAC-0993-B8DA-DB3B2B6B05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1678" y="1874517"/>
            <a:ext cx="5573874" cy="1492133"/>
          </a:xfrm>
          <a:prstGeom prst="rect">
            <a:avLst/>
          </a:prstGeom>
          <a:noFill/>
          <a:ln>
            <a:noFill/>
          </a:ln>
        </p:spPr>
      </p:pic>
      <p:pic>
        <p:nvPicPr>
          <p:cNvPr id="7" name="Picture 6">
            <a:extLst>
              <a:ext uri="{FF2B5EF4-FFF2-40B4-BE49-F238E27FC236}">
                <a16:creationId xmlns:a16="http://schemas.microsoft.com/office/drawing/2014/main" id="{E1413349-7CFF-BD2D-AD22-9FB2DDD118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605" y="3914322"/>
            <a:ext cx="4176395" cy="2216785"/>
          </a:xfrm>
          <a:prstGeom prst="rect">
            <a:avLst/>
          </a:prstGeom>
          <a:noFill/>
          <a:ln>
            <a:noFill/>
          </a:ln>
        </p:spPr>
      </p:pic>
      <p:pic>
        <p:nvPicPr>
          <p:cNvPr id="8" name="Picture 7">
            <a:extLst>
              <a:ext uri="{FF2B5EF4-FFF2-40B4-BE49-F238E27FC236}">
                <a16:creationId xmlns:a16="http://schemas.microsoft.com/office/drawing/2014/main" id="{A834F9C3-3736-266A-64A7-6D4F880E3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1855" y="4328164"/>
            <a:ext cx="4208145" cy="1310640"/>
          </a:xfrm>
          <a:prstGeom prst="rect">
            <a:avLst/>
          </a:prstGeom>
        </p:spPr>
      </p:pic>
    </p:spTree>
    <p:extLst>
      <p:ext uri="{BB962C8B-B14F-4D97-AF65-F5344CB8AC3E}">
        <p14:creationId xmlns:p14="http://schemas.microsoft.com/office/powerpoint/2010/main" val="271346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BE87-D197-F06E-7FF9-EF4EB41FA82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65A1D94-D9F6-5FBF-3259-90080B38A061}"/>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F15BC313-A923-F503-30FD-A7CFE967DDAA}"/>
              </a:ext>
            </a:extLst>
          </p:cNvPr>
          <p:cNvSpPr>
            <a:spLocks noGrp="1"/>
          </p:cNvSpPr>
          <p:nvPr>
            <p:ph type="sldNum" sz="quarter" idx="12"/>
          </p:nvPr>
        </p:nvSpPr>
        <p:spPr/>
        <p:txBody>
          <a:bodyPr/>
          <a:lstStyle/>
          <a:p>
            <a:fld id="{F7D00416-2618-4ACC-AA07-9E45F139F44A}" type="slidenum">
              <a:rPr lang="en-US" smtClean="0"/>
              <a:t>23</a:t>
            </a:fld>
            <a:endParaRPr lang="en-US"/>
          </a:p>
        </p:txBody>
      </p:sp>
      <p:pic>
        <p:nvPicPr>
          <p:cNvPr id="6" name="Content Placeholder 5">
            <a:extLst>
              <a:ext uri="{FF2B5EF4-FFF2-40B4-BE49-F238E27FC236}">
                <a16:creationId xmlns:a16="http://schemas.microsoft.com/office/drawing/2014/main" id="{A708012B-90F4-8C94-95AE-CDE372189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874517"/>
            <a:ext cx="3500746" cy="3594100"/>
          </a:xfrm>
          <a:prstGeom prst="rect">
            <a:avLst/>
          </a:prstGeom>
        </p:spPr>
      </p:pic>
      <p:pic>
        <p:nvPicPr>
          <p:cNvPr id="7" name="Picture 6">
            <a:extLst>
              <a:ext uri="{FF2B5EF4-FFF2-40B4-BE49-F238E27FC236}">
                <a16:creationId xmlns:a16="http://schemas.microsoft.com/office/drawing/2014/main" id="{68FA979D-8B10-F049-E822-6F0A23050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2424" y="1874517"/>
            <a:ext cx="4198620" cy="2070100"/>
          </a:xfrm>
          <a:prstGeom prst="rect">
            <a:avLst/>
          </a:prstGeom>
          <a:noFill/>
          <a:ln>
            <a:noFill/>
          </a:ln>
        </p:spPr>
      </p:pic>
      <p:pic>
        <p:nvPicPr>
          <p:cNvPr id="8" name="Picture 7">
            <a:extLst>
              <a:ext uri="{FF2B5EF4-FFF2-40B4-BE49-F238E27FC236}">
                <a16:creationId xmlns:a16="http://schemas.microsoft.com/office/drawing/2014/main" id="{0946A270-52D6-A720-2267-1070FA8EE0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2815" y="4305579"/>
            <a:ext cx="4073525" cy="1538605"/>
          </a:xfrm>
          <a:prstGeom prst="rect">
            <a:avLst/>
          </a:prstGeom>
          <a:noFill/>
          <a:ln>
            <a:noFill/>
          </a:ln>
        </p:spPr>
      </p:pic>
    </p:spTree>
    <p:extLst>
      <p:ext uri="{BB962C8B-B14F-4D97-AF65-F5344CB8AC3E}">
        <p14:creationId xmlns:p14="http://schemas.microsoft.com/office/powerpoint/2010/main" val="101155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3649-1FFC-09BE-7B67-052300BA9267}"/>
              </a:ext>
            </a:extLst>
          </p:cNvPr>
          <p:cNvSpPr>
            <a:spLocks noGrp="1"/>
          </p:cNvSpPr>
          <p:nvPr>
            <p:ph type="title"/>
          </p:nvPr>
        </p:nvSpPr>
        <p:spPr/>
        <p:txBody>
          <a:bodyPr/>
          <a:lstStyle/>
          <a:p>
            <a:r>
              <a:rPr lang="en-US" dirty="0"/>
              <a:t>Making DNS connection in EMR</a:t>
            </a:r>
          </a:p>
        </p:txBody>
      </p:sp>
      <p:sp>
        <p:nvSpPr>
          <p:cNvPr id="4" name="Date Placeholder 3">
            <a:extLst>
              <a:ext uri="{FF2B5EF4-FFF2-40B4-BE49-F238E27FC236}">
                <a16:creationId xmlns:a16="http://schemas.microsoft.com/office/drawing/2014/main" id="{EFB2D4F6-88B0-698A-22BF-A28B267F7DAD}"/>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DB2C8836-6EE2-5A74-E7FF-D80DAEE1B5A0}"/>
              </a:ext>
            </a:extLst>
          </p:cNvPr>
          <p:cNvSpPr>
            <a:spLocks noGrp="1"/>
          </p:cNvSpPr>
          <p:nvPr>
            <p:ph type="sldNum" sz="quarter" idx="12"/>
          </p:nvPr>
        </p:nvSpPr>
        <p:spPr/>
        <p:txBody>
          <a:bodyPr/>
          <a:lstStyle/>
          <a:p>
            <a:fld id="{F7D00416-2618-4ACC-AA07-9E45F139F44A}" type="slidenum">
              <a:rPr lang="en-US" smtClean="0"/>
              <a:t>24</a:t>
            </a:fld>
            <a:endParaRPr lang="en-US"/>
          </a:p>
        </p:txBody>
      </p:sp>
      <p:pic>
        <p:nvPicPr>
          <p:cNvPr id="6" name="Content Placeholder 5">
            <a:extLst>
              <a:ext uri="{FF2B5EF4-FFF2-40B4-BE49-F238E27FC236}">
                <a16:creationId xmlns:a16="http://schemas.microsoft.com/office/drawing/2014/main" id="{B9CD2E69-90FF-1BB4-8501-8FE0FED943F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678" y="1874517"/>
            <a:ext cx="5187817" cy="4244728"/>
          </a:xfrm>
          <a:prstGeom prst="rect">
            <a:avLst/>
          </a:prstGeom>
        </p:spPr>
      </p:pic>
      <p:pic>
        <p:nvPicPr>
          <p:cNvPr id="7" name="Picture 6">
            <a:extLst>
              <a:ext uri="{FF2B5EF4-FFF2-40B4-BE49-F238E27FC236}">
                <a16:creationId xmlns:a16="http://schemas.microsoft.com/office/drawing/2014/main" id="{73C6BDA8-C822-8188-8622-C053285C4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96" y="1874517"/>
            <a:ext cx="4977130" cy="4165423"/>
          </a:xfrm>
          <a:prstGeom prst="rect">
            <a:avLst/>
          </a:prstGeom>
        </p:spPr>
      </p:pic>
    </p:spTree>
    <p:extLst>
      <p:ext uri="{BB962C8B-B14F-4D97-AF65-F5344CB8AC3E}">
        <p14:creationId xmlns:p14="http://schemas.microsoft.com/office/powerpoint/2010/main" val="410033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82C3-0EAF-C73D-76FD-3E25535DA02C}"/>
              </a:ext>
            </a:extLst>
          </p:cNvPr>
          <p:cNvSpPr>
            <a:spLocks noGrp="1"/>
          </p:cNvSpPr>
          <p:nvPr>
            <p:ph type="title"/>
          </p:nvPr>
        </p:nvSpPr>
        <p:spPr/>
        <p:txBody>
          <a:bodyPr/>
          <a:lstStyle/>
          <a:p>
            <a:r>
              <a:rPr lang="en-US" dirty="0"/>
              <a:t>Adding Codes into Putty</a:t>
            </a:r>
          </a:p>
        </p:txBody>
      </p:sp>
      <p:sp>
        <p:nvSpPr>
          <p:cNvPr id="4" name="Date Placeholder 3">
            <a:extLst>
              <a:ext uri="{FF2B5EF4-FFF2-40B4-BE49-F238E27FC236}">
                <a16:creationId xmlns:a16="http://schemas.microsoft.com/office/drawing/2014/main" id="{4D5ACFC6-2B60-730A-8CD7-857A7CB6C04C}"/>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20F189CB-93F0-1899-F88B-B6CF772108CA}"/>
              </a:ext>
            </a:extLst>
          </p:cNvPr>
          <p:cNvSpPr>
            <a:spLocks noGrp="1"/>
          </p:cNvSpPr>
          <p:nvPr>
            <p:ph type="sldNum" sz="quarter" idx="12"/>
          </p:nvPr>
        </p:nvSpPr>
        <p:spPr/>
        <p:txBody>
          <a:bodyPr/>
          <a:lstStyle/>
          <a:p>
            <a:fld id="{F7D00416-2618-4ACC-AA07-9E45F139F44A}" type="slidenum">
              <a:rPr lang="en-US" smtClean="0"/>
              <a:t>25</a:t>
            </a:fld>
            <a:endParaRPr lang="en-US"/>
          </a:p>
        </p:txBody>
      </p:sp>
      <p:pic>
        <p:nvPicPr>
          <p:cNvPr id="6" name="Content Placeholder 5">
            <a:extLst>
              <a:ext uri="{FF2B5EF4-FFF2-40B4-BE49-F238E27FC236}">
                <a16:creationId xmlns:a16="http://schemas.microsoft.com/office/drawing/2014/main" id="{32DBCA07-9F0D-A669-DC58-9386FF30B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415" y="1925001"/>
            <a:ext cx="4236236" cy="4081903"/>
          </a:xfrm>
          <a:prstGeom prst="rect">
            <a:avLst/>
          </a:prstGeom>
        </p:spPr>
      </p:pic>
      <p:pic>
        <p:nvPicPr>
          <p:cNvPr id="7" name="Picture 6">
            <a:extLst>
              <a:ext uri="{FF2B5EF4-FFF2-40B4-BE49-F238E27FC236}">
                <a16:creationId xmlns:a16="http://schemas.microsoft.com/office/drawing/2014/main" id="{45E2F8E8-CCEF-F1D8-9F85-FF52AE603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191" y="1603718"/>
            <a:ext cx="5155809" cy="4557932"/>
          </a:xfrm>
          <a:prstGeom prst="rect">
            <a:avLst/>
          </a:prstGeom>
        </p:spPr>
      </p:pic>
    </p:spTree>
    <p:extLst>
      <p:ext uri="{BB962C8B-B14F-4D97-AF65-F5344CB8AC3E}">
        <p14:creationId xmlns:p14="http://schemas.microsoft.com/office/powerpoint/2010/main" val="174372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0500-A89E-6C54-AB4F-A23604429A24}"/>
              </a:ext>
            </a:extLst>
          </p:cNvPr>
          <p:cNvSpPr>
            <a:spLocks noGrp="1"/>
          </p:cNvSpPr>
          <p:nvPr>
            <p:ph type="title"/>
          </p:nvPr>
        </p:nvSpPr>
        <p:spPr/>
        <p:txBody>
          <a:bodyPr/>
          <a:lstStyle/>
          <a:p>
            <a:r>
              <a:rPr lang="en-US" dirty="0"/>
              <a:t>Visualizations using AWS </a:t>
            </a:r>
            <a:r>
              <a:rPr lang="en-US" dirty="0" err="1"/>
              <a:t>QuickSight</a:t>
            </a:r>
            <a:endParaRPr lang="en-US" dirty="0"/>
          </a:p>
        </p:txBody>
      </p:sp>
      <p:sp>
        <p:nvSpPr>
          <p:cNvPr id="4" name="Date Placeholder 3">
            <a:extLst>
              <a:ext uri="{FF2B5EF4-FFF2-40B4-BE49-F238E27FC236}">
                <a16:creationId xmlns:a16="http://schemas.microsoft.com/office/drawing/2014/main" id="{AA35A84A-5A1C-C7FD-0E36-B4B00D08538A}"/>
              </a:ext>
            </a:extLst>
          </p:cNvPr>
          <p:cNvSpPr>
            <a:spLocks noGrp="1"/>
          </p:cNvSpPr>
          <p:nvPr>
            <p:ph type="dt" sz="half" idx="10"/>
          </p:nvPr>
        </p:nvSpPr>
        <p:spPr/>
        <p:txBody>
          <a:bodyPr/>
          <a:lstStyle/>
          <a:p>
            <a:fld id="{C19DAF92-44BE-5A4E-A6C7-46C77E7ECA64}" type="datetime6">
              <a:rPr lang="en-US" smtClean="0"/>
              <a:t>August 22</a:t>
            </a:fld>
            <a:endParaRPr lang="en-US"/>
          </a:p>
        </p:txBody>
      </p:sp>
      <p:sp>
        <p:nvSpPr>
          <p:cNvPr id="5" name="Slide Number Placeholder 4">
            <a:extLst>
              <a:ext uri="{FF2B5EF4-FFF2-40B4-BE49-F238E27FC236}">
                <a16:creationId xmlns:a16="http://schemas.microsoft.com/office/drawing/2014/main" id="{6E53F96A-E9F3-C3B0-7052-0D6F652A266D}"/>
              </a:ext>
            </a:extLst>
          </p:cNvPr>
          <p:cNvSpPr>
            <a:spLocks noGrp="1"/>
          </p:cNvSpPr>
          <p:nvPr>
            <p:ph type="sldNum" sz="quarter" idx="12"/>
          </p:nvPr>
        </p:nvSpPr>
        <p:spPr/>
        <p:txBody>
          <a:bodyPr/>
          <a:lstStyle/>
          <a:p>
            <a:fld id="{F7D00416-2618-4ACC-AA07-9E45F139F44A}" type="slidenum">
              <a:rPr lang="en-US" smtClean="0"/>
              <a:t>26</a:t>
            </a:fld>
            <a:endParaRPr lang="en-US"/>
          </a:p>
        </p:txBody>
      </p:sp>
      <p:pic>
        <p:nvPicPr>
          <p:cNvPr id="6" name="Content Placeholder 5">
            <a:extLst>
              <a:ext uri="{FF2B5EF4-FFF2-40B4-BE49-F238E27FC236}">
                <a16:creationId xmlns:a16="http://schemas.microsoft.com/office/drawing/2014/main" id="{DABF2878-07FE-1458-A974-55EB42CB84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970" y="2286000"/>
            <a:ext cx="5191009" cy="3594100"/>
          </a:xfrm>
          <a:prstGeom prst="rect">
            <a:avLst/>
          </a:prstGeom>
          <a:noFill/>
          <a:ln>
            <a:noFill/>
          </a:ln>
        </p:spPr>
      </p:pic>
    </p:spTree>
    <p:extLst>
      <p:ext uri="{BB962C8B-B14F-4D97-AF65-F5344CB8AC3E}">
        <p14:creationId xmlns:p14="http://schemas.microsoft.com/office/powerpoint/2010/main" val="157298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18DD-BB75-C57E-2688-2BCA0392E5C6}"/>
              </a:ext>
            </a:extLst>
          </p:cNvPr>
          <p:cNvSpPr>
            <a:spLocks noGrp="1"/>
          </p:cNvSpPr>
          <p:nvPr>
            <p:ph type="title"/>
          </p:nvPr>
        </p:nvSpPr>
        <p:spPr/>
        <p:txBody>
          <a:bodyPr/>
          <a:lstStyle/>
          <a:p>
            <a:r>
              <a:rPr lang="en-US" dirty="0"/>
              <a:t>Hypothesis</a:t>
            </a:r>
          </a:p>
        </p:txBody>
      </p:sp>
      <p:graphicFrame>
        <p:nvGraphicFramePr>
          <p:cNvPr id="4" name="Content Placeholder 3">
            <a:extLst>
              <a:ext uri="{FF2B5EF4-FFF2-40B4-BE49-F238E27FC236}">
                <a16:creationId xmlns:a16="http://schemas.microsoft.com/office/drawing/2014/main" id="{0A7773BD-618B-8F6C-18B5-55A2F2FDE79F}"/>
              </a:ext>
            </a:extLst>
          </p:cNvPr>
          <p:cNvGraphicFramePr>
            <a:graphicFrameLocks noGrp="1"/>
          </p:cNvGraphicFramePr>
          <p:nvPr>
            <p:ph idx="1"/>
            <p:extLst>
              <p:ext uri="{D42A27DB-BD31-4B8C-83A1-F6EECF244321}">
                <p14:modId xmlns:p14="http://schemas.microsoft.com/office/powerpoint/2010/main" val="1440218437"/>
              </p:ext>
            </p:extLst>
          </p:nvPr>
        </p:nvGraphicFramePr>
        <p:xfrm>
          <a:off x="2053882" y="1350498"/>
          <a:ext cx="8088923" cy="5317587"/>
        </p:xfrm>
        <a:graphic>
          <a:graphicData uri="http://schemas.openxmlformats.org/drawingml/2006/table">
            <a:tbl>
              <a:tblPr firstRow="1" firstCol="1" bandRow="1">
                <a:tableStyleId>{5C22544A-7EE6-4342-B048-85BDC9FD1C3A}</a:tableStyleId>
              </a:tblPr>
              <a:tblGrid>
                <a:gridCol w="2695731">
                  <a:extLst>
                    <a:ext uri="{9D8B030D-6E8A-4147-A177-3AD203B41FA5}">
                      <a16:colId xmlns:a16="http://schemas.microsoft.com/office/drawing/2014/main" val="3908273092"/>
                    </a:ext>
                  </a:extLst>
                </a:gridCol>
                <a:gridCol w="2696596">
                  <a:extLst>
                    <a:ext uri="{9D8B030D-6E8A-4147-A177-3AD203B41FA5}">
                      <a16:colId xmlns:a16="http://schemas.microsoft.com/office/drawing/2014/main" val="547610595"/>
                    </a:ext>
                  </a:extLst>
                </a:gridCol>
                <a:gridCol w="2696596">
                  <a:extLst>
                    <a:ext uri="{9D8B030D-6E8A-4147-A177-3AD203B41FA5}">
                      <a16:colId xmlns:a16="http://schemas.microsoft.com/office/drawing/2014/main" val="1886769353"/>
                    </a:ext>
                  </a:extLst>
                </a:gridCol>
              </a:tblGrid>
              <a:tr h="307973">
                <a:tc>
                  <a:txBody>
                    <a:bodyPr/>
                    <a:lstStyle/>
                    <a:p>
                      <a:pPr marL="0" marR="0">
                        <a:lnSpc>
                          <a:spcPct val="150000"/>
                        </a:lnSpc>
                        <a:spcBef>
                          <a:spcPts val="0"/>
                        </a:spcBef>
                        <a:spcAft>
                          <a:spcPts val="0"/>
                        </a:spcAft>
                      </a:pPr>
                      <a:r>
                        <a:rPr lang="en-US" sz="1200">
                          <a:effectLst/>
                        </a:rPr>
                        <a:t>SAS PROC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Application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833644"/>
                  </a:ext>
                </a:extLst>
              </a:tr>
              <a:tr h="1681690">
                <a:tc>
                  <a:txBody>
                    <a:bodyPr/>
                    <a:lstStyle/>
                    <a:p>
                      <a:pPr marL="0" marR="0">
                        <a:lnSpc>
                          <a:spcPct val="150000"/>
                        </a:lnSpc>
                        <a:spcBef>
                          <a:spcPts val="0"/>
                        </a:spcBef>
                        <a:spcAft>
                          <a:spcPts val="0"/>
                        </a:spcAft>
                      </a:pPr>
                      <a:r>
                        <a:rPr lang="en-US" sz="1200">
                          <a:effectLst/>
                        </a:rPr>
                        <a:t>PROC 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Checks if the mean value is different from the hypothesis value. The mean value includes both the paired and independent groups.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8756315"/>
                  </a:ext>
                </a:extLst>
              </a:tr>
              <a:tr h="994832">
                <a:tc>
                  <a:txBody>
                    <a:bodyPr/>
                    <a:lstStyle/>
                    <a:p>
                      <a:pPr marL="0" marR="0">
                        <a:lnSpc>
                          <a:spcPct val="150000"/>
                        </a:lnSpc>
                        <a:spcBef>
                          <a:spcPts val="0"/>
                        </a:spcBef>
                        <a:spcAft>
                          <a:spcPts val="0"/>
                        </a:spcAft>
                      </a:pPr>
                      <a:r>
                        <a:rPr lang="en-US" sz="1200">
                          <a:effectLst/>
                        </a:rPr>
                        <a:t>PROC FREQ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Chi-Square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To find the probability of frequency occurring by chance.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192414"/>
                  </a:ext>
                </a:extLst>
              </a:tr>
              <a:tr h="1681690">
                <a:tc>
                  <a:txBody>
                    <a:bodyPr/>
                    <a:lstStyle/>
                    <a:p>
                      <a:pPr marL="0" marR="0">
                        <a:lnSpc>
                          <a:spcPct val="150000"/>
                        </a:lnSpc>
                        <a:spcBef>
                          <a:spcPts val="0"/>
                        </a:spcBef>
                        <a:spcAft>
                          <a:spcPts val="0"/>
                        </a:spcAft>
                      </a:pPr>
                      <a:r>
                        <a:rPr lang="en-US" sz="1200">
                          <a:effectLst/>
                        </a:rPr>
                        <a:t>PROC ANOVA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ANOVA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They compare and evaluate if the means of an independent and categorical variable are different from the interval-dependent 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4838249"/>
                  </a:ext>
                </a:extLst>
              </a:tr>
              <a:tr h="651402">
                <a:tc>
                  <a:txBody>
                    <a:bodyPr/>
                    <a:lstStyle/>
                    <a:p>
                      <a:pPr marL="0" marR="0">
                        <a:lnSpc>
                          <a:spcPct val="150000"/>
                        </a:lnSpc>
                        <a:spcBef>
                          <a:spcPts val="0"/>
                        </a:spcBef>
                        <a:spcAft>
                          <a:spcPts val="0"/>
                        </a:spcAft>
                      </a:pPr>
                      <a:r>
                        <a:rPr lang="en-US" sz="1200">
                          <a:effectLst/>
                        </a:rPr>
                        <a:t>PROC REG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Linear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It tells how one variable predicts another.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6512576"/>
                  </a:ext>
                </a:extLst>
              </a:tr>
            </a:tbl>
          </a:graphicData>
        </a:graphic>
      </p:graphicFrame>
      <p:sp>
        <p:nvSpPr>
          <p:cNvPr id="3" name="Date Placeholder 2">
            <a:extLst>
              <a:ext uri="{FF2B5EF4-FFF2-40B4-BE49-F238E27FC236}">
                <a16:creationId xmlns:a16="http://schemas.microsoft.com/office/drawing/2014/main" id="{DBE1BE70-E412-C4BE-A429-7DF993194018}"/>
              </a:ext>
            </a:extLst>
          </p:cNvPr>
          <p:cNvSpPr>
            <a:spLocks noGrp="1"/>
          </p:cNvSpPr>
          <p:nvPr>
            <p:ph type="dt" sz="half" idx="10"/>
          </p:nvPr>
        </p:nvSpPr>
        <p:spPr/>
        <p:txBody>
          <a:bodyPr/>
          <a:lstStyle/>
          <a:p>
            <a:fld id="{9BECD013-F445-E44A-B7C6-D89DFE05153F}" type="datetime6">
              <a:rPr lang="en-US" smtClean="0"/>
              <a:t>August 22</a:t>
            </a:fld>
            <a:endParaRPr lang="en-US"/>
          </a:p>
        </p:txBody>
      </p:sp>
      <p:sp>
        <p:nvSpPr>
          <p:cNvPr id="5" name="Slide Number Placeholder 4">
            <a:extLst>
              <a:ext uri="{FF2B5EF4-FFF2-40B4-BE49-F238E27FC236}">
                <a16:creationId xmlns:a16="http://schemas.microsoft.com/office/drawing/2014/main" id="{7FCBCBB4-4CCD-075C-D115-0BC866C9482E}"/>
              </a:ext>
            </a:extLst>
          </p:cNvPr>
          <p:cNvSpPr>
            <a:spLocks noGrp="1"/>
          </p:cNvSpPr>
          <p:nvPr>
            <p:ph type="sldNum" sz="quarter" idx="12"/>
          </p:nvPr>
        </p:nvSpPr>
        <p:spPr/>
        <p:txBody>
          <a:bodyPr/>
          <a:lstStyle/>
          <a:p>
            <a:fld id="{F7D00416-2618-4ACC-AA07-9E45F139F44A}" type="slidenum">
              <a:rPr lang="en-US" smtClean="0"/>
              <a:t>27</a:t>
            </a:fld>
            <a:endParaRPr lang="en-US"/>
          </a:p>
        </p:txBody>
      </p:sp>
    </p:spTree>
    <p:extLst>
      <p:ext uri="{BB962C8B-B14F-4D97-AF65-F5344CB8AC3E}">
        <p14:creationId xmlns:p14="http://schemas.microsoft.com/office/powerpoint/2010/main" val="267130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1E42E-C6D3-5684-D929-F751A7876C00}"/>
              </a:ext>
            </a:extLst>
          </p:cNvPr>
          <p:cNvSpPr>
            <a:spLocks noGrp="1"/>
          </p:cNvSpPr>
          <p:nvPr>
            <p:ph idx="1"/>
          </p:nvPr>
        </p:nvSpPr>
        <p:spPr>
          <a:xfrm>
            <a:off x="1251677" y="193773"/>
            <a:ext cx="3995571" cy="6446178"/>
          </a:xfrm>
        </p:spPr>
        <p:txBody>
          <a:bodyPr/>
          <a:lstStyle/>
          <a:p>
            <a:pPr marL="0" marR="0" indent="0" algn="just">
              <a:lnSpc>
                <a:spcPct val="150000"/>
              </a:lnSpc>
              <a:spcBef>
                <a:spcPts val="0"/>
              </a:spcBef>
              <a:spcAft>
                <a:spcPts val="800"/>
              </a:spcAft>
              <a:buNone/>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Hypothesis 1</a:t>
            </a:r>
          </a:p>
          <a:p>
            <a:pPr marL="0" marR="0" indent="0" algn="just">
              <a:lnSpc>
                <a:spcPct val="150000"/>
              </a:lnSpc>
              <a:spcBef>
                <a:spcPts val="0"/>
              </a:spcBef>
              <a:spcAft>
                <a:spcPts val="800"/>
              </a:spcAft>
              <a:buNone/>
            </a:pPr>
            <a:endPar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Null Hypothesis: Male population has a low chance of loan approval than the female population.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Alternate Hypothesis: Male population has a high chance of loan approval than the female population.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Chi-Square Test = 0.6264</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Alpha = 0.6514</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P&lt;Alpha, therefore, the Null Hypothesis is rejected.</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2">
            <a:extLst>
              <a:ext uri="{FF2B5EF4-FFF2-40B4-BE49-F238E27FC236}">
                <a16:creationId xmlns:a16="http://schemas.microsoft.com/office/drawing/2014/main" id="{ECF07A7D-254C-D9B4-C4FC-47C7F936387F}"/>
              </a:ext>
            </a:extLst>
          </p:cNvPr>
          <p:cNvSpPr txBox="1">
            <a:spLocks/>
          </p:cNvSpPr>
          <p:nvPr/>
        </p:nvSpPr>
        <p:spPr>
          <a:xfrm>
            <a:off x="5866228" y="193773"/>
            <a:ext cx="6064347" cy="53488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8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Hypothesis 2</a:t>
            </a:r>
          </a:p>
          <a:p>
            <a:pPr marL="0" indent="0">
              <a:lnSpc>
                <a:spcPct val="150000"/>
              </a:lnSpc>
              <a:spcBef>
                <a:spcPts val="0"/>
              </a:spcBef>
              <a:spcAft>
                <a:spcPts val="800"/>
              </a:spcAft>
              <a:buNone/>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Null Hypothesis: The married population has a high chance of loan approval.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Alternate Hypothesis: The married population has a low chance of loan approval.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Chi-Square Test = 0.0273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Alpha = -0.0893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P&gt;Alpha therefore, NULL Hypothesis is accepted.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Similarly, the other hypothesis set in the data is shown below.</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07CEB3C5-E9EE-5F3B-71EE-347E43DEA914}"/>
              </a:ext>
            </a:extLst>
          </p:cNvPr>
          <p:cNvSpPr>
            <a:spLocks noGrp="1"/>
          </p:cNvSpPr>
          <p:nvPr>
            <p:ph type="dt" sz="half" idx="10"/>
          </p:nvPr>
        </p:nvSpPr>
        <p:spPr/>
        <p:txBody>
          <a:bodyPr/>
          <a:lstStyle/>
          <a:p>
            <a:fld id="{8179778F-90D0-1B46-8373-CA4FAC0DDBF6}" type="datetime6">
              <a:rPr lang="en-US" smtClean="0"/>
              <a:t>August 22</a:t>
            </a:fld>
            <a:endParaRPr lang="en-US"/>
          </a:p>
        </p:txBody>
      </p:sp>
      <p:sp>
        <p:nvSpPr>
          <p:cNvPr id="5" name="Slide Number Placeholder 4">
            <a:extLst>
              <a:ext uri="{FF2B5EF4-FFF2-40B4-BE49-F238E27FC236}">
                <a16:creationId xmlns:a16="http://schemas.microsoft.com/office/drawing/2014/main" id="{72AFC685-6684-D8FD-9656-41E4F1ED5376}"/>
              </a:ext>
            </a:extLst>
          </p:cNvPr>
          <p:cNvSpPr>
            <a:spLocks noGrp="1"/>
          </p:cNvSpPr>
          <p:nvPr>
            <p:ph type="sldNum" sz="quarter" idx="12"/>
          </p:nvPr>
        </p:nvSpPr>
        <p:spPr/>
        <p:txBody>
          <a:bodyPr/>
          <a:lstStyle/>
          <a:p>
            <a:fld id="{F7D00416-2618-4ACC-AA07-9E45F139F44A}" type="slidenum">
              <a:rPr lang="en-US" smtClean="0"/>
              <a:t>28</a:t>
            </a:fld>
            <a:endParaRPr lang="en-US"/>
          </a:p>
        </p:txBody>
      </p:sp>
    </p:spTree>
    <p:extLst>
      <p:ext uri="{BB962C8B-B14F-4D97-AF65-F5344CB8AC3E}">
        <p14:creationId xmlns:p14="http://schemas.microsoft.com/office/powerpoint/2010/main" val="1670159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5DAA4-4799-4E91-A625-03300FAFA03D}"/>
              </a:ext>
            </a:extLst>
          </p:cNvPr>
          <p:cNvSpPr>
            <a:spLocks noGrp="1"/>
          </p:cNvSpPr>
          <p:nvPr>
            <p:ph idx="1"/>
          </p:nvPr>
        </p:nvSpPr>
        <p:spPr>
          <a:xfrm>
            <a:off x="1390357" y="133859"/>
            <a:ext cx="10039643" cy="5767754"/>
          </a:xfrm>
        </p:spPr>
        <p:txBody>
          <a:bodyPr>
            <a:noAutofit/>
          </a:bodyPr>
          <a:lstStyle/>
          <a:p>
            <a:pPr marL="0" marR="0" indent="0" algn="just">
              <a:lnSpc>
                <a:spcPct val="150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Hypothesis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Null Hypothesis: Population with High Incomes have more chances of approval for loans.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Alternate Hypothesis: Population with high incomes have low chances of approval for the loan.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Hypothesis 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Null Hypothesis: A population with less loan amount has a high chance of loan approval.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Alternate Hypothesis: A population with less loan amount has a low chance of loan approval</a:t>
            </a:r>
          </a:p>
          <a:p>
            <a:endParaRPr lang="en-US" sz="2000" dirty="0">
              <a:latin typeface="Times New Roman" panose="02020603050405020304" pitchFamily="18" charset="0"/>
            </a:endParaRPr>
          </a:p>
          <a:p>
            <a:pPr marL="0" marR="0" indent="0" algn="just">
              <a:lnSpc>
                <a:spcPct val="150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Hypothesis 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Null Hypothesis: A population with a high guarantee income has a high chance of loan approval.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Alternate Hypothesis: A population with a high guarantee income has a low chance of loan approval</a:t>
            </a:r>
            <a:endParaRPr lang="en-US" sz="2000" dirty="0"/>
          </a:p>
        </p:txBody>
      </p:sp>
      <p:sp>
        <p:nvSpPr>
          <p:cNvPr id="2" name="Date Placeholder 1">
            <a:extLst>
              <a:ext uri="{FF2B5EF4-FFF2-40B4-BE49-F238E27FC236}">
                <a16:creationId xmlns:a16="http://schemas.microsoft.com/office/drawing/2014/main" id="{A2EF79CF-DD4B-60BD-86C4-284F99AA0D41}"/>
              </a:ext>
            </a:extLst>
          </p:cNvPr>
          <p:cNvSpPr>
            <a:spLocks noGrp="1"/>
          </p:cNvSpPr>
          <p:nvPr>
            <p:ph type="dt" sz="half" idx="10"/>
          </p:nvPr>
        </p:nvSpPr>
        <p:spPr>
          <a:xfrm>
            <a:off x="0" y="6509538"/>
            <a:ext cx="2329722" cy="348462"/>
          </a:xfrm>
        </p:spPr>
        <p:txBody>
          <a:bodyPr/>
          <a:lstStyle/>
          <a:p>
            <a:fld id="{F9B8B2A0-3D76-A047-BAA9-F39CC9C36816}" type="datetime6">
              <a:rPr lang="en-US" smtClean="0"/>
              <a:t>August 22</a:t>
            </a:fld>
            <a:endParaRPr lang="en-US" dirty="0"/>
          </a:p>
        </p:txBody>
      </p:sp>
      <p:sp>
        <p:nvSpPr>
          <p:cNvPr id="4" name="Slide Number Placeholder 3">
            <a:extLst>
              <a:ext uri="{FF2B5EF4-FFF2-40B4-BE49-F238E27FC236}">
                <a16:creationId xmlns:a16="http://schemas.microsoft.com/office/drawing/2014/main" id="{75C07A12-94FB-0E79-3747-02ECBA28CB45}"/>
              </a:ext>
            </a:extLst>
          </p:cNvPr>
          <p:cNvSpPr>
            <a:spLocks noGrp="1"/>
          </p:cNvSpPr>
          <p:nvPr>
            <p:ph type="sldNum" sz="quarter" idx="12"/>
          </p:nvPr>
        </p:nvSpPr>
        <p:spPr/>
        <p:txBody>
          <a:bodyPr/>
          <a:lstStyle/>
          <a:p>
            <a:fld id="{F7D00416-2618-4ACC-AA07-9E45F139F44A}" type="slidenum">
              <a:rPr lang="en-US" smtClean="0"/>
              <a:t>29</a:t>
            </a:fld>
            <a:endParaRPr lang="en-US"/>
          </a:p>
        </p:txBody>
      </p:sp>
    </p:spTree>
    <p:extLst>
      <p:ext uri="{BB962C8B-B14F-4D97-AF65-F5344CB8AC3E}">
        <p14:creationId xmlns:p14="http://schemas.microsoft.com/office/powerpoint/2010/main" val="23868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Principal Component Analysis</a:t>
            </a:r>
            <a:endParaRPr lang="en-US" dirty="0"/>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a:xfrm>
            <a:off x="933983" y="1558337"/>
            <a:ext cx="5030719" cy="5151951"/>
          </a:xfrm>
        </p:spPr>
        <p:txBody>
          <a:bodyPr>
            <a:normAutofit/>
          </a:bodyPr>
          <a:lstStyle/>
          <a:p>
            <a:r>
              <a:rPr lang="en-US" sz="1800" dirty="0">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sed in machine learning for the reduction of dimension, analysis of the exploratory data as well as prediction of the models</a:t>
            </a: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processing of the images, building a system for a recommendation of movies, and optimization of information.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lgorithms in the principal component analysis include the covariance matrix, correlation, and Orthogonal, and the most popular steps include standardizing, calculating covariance, sorting, and removing less important features soon after the dataset has been collected.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82F97B2F-B661-25D2-0E11-166B0F0F001B}"/>
              </a:ext>
            </a:extLst>
          </p:cNvPr>
          <p:cNvSpPr txBox="1">
            <a:spLocks/>
          </p:cNvSpPr>
          <p:nvPr/>
        </p:nvSpPr>
        <p:spPr>
          <a:xfrm>
            <a:off x="6107722" y="365125"/>
            <a:ext cx="56399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Times New Roman" panose="02020603050405020304" pitchFamily="18" charset="0"/>
                <a:ea typeface="Times New Roman" panose="02020603050405020304" pitchFamily="18" charset="0"/>
              </a:rPr>
              <a:t>Feature extraction </a:t>
            </a:r>
            <a:endParaRPr lang="en-US" dirty="0"/>
          </a:p>
        </p:txBody>
      </p:sp>
      <p:sp>
        <p:nvSpPr>
          <p:cNvPr id="7" name="TextBox 6">
            <a:extLst>
              <a:ext uri="{FF2B5EF4-FFF2-40B4-BE49-F238E27FC236}">
                <a16:creationId xmlns:a16="http://schemas.microsoft.com/office/drawing/2014/main" id="{732DBF1B-2387-EB67-4FE5-B65A7A171B62}"/>
              </a:ext>
            </a:extLst>
          </p:cNvPr>
          <p:cNvSpPr txBox="1"/>
          <p:nvPr/>
        </p:nvSpPr>
        <p:spPr>
          <a:xfrm>
            <a:off x="6199751" y="1312541"/>
            <a:ext cx="5520396" cy="2031325"/>
          </a:xfrm>
          <a:prstGeom prst="rect">
            <a:avLst/>
          </a:prstGeom>
          <a:noFill/>
        </p:spPr>
        <p:txBody>
          <a:bodyPr wrap="square">
            <a:spAutoFit/>
          </a:bodyPr>
          <a:lstStyle/>
          <a:p>
            <a:pPr marL="0" indent="0">
              <a:buNone/>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This technique transforms the dataset into more smaller and meaningful features by reducing the dimensions of the data. The most important application of feature extraction includes the recognition of patterns, processing of images, and unsupervised learning of machine learning. Furthermore, it improves speed and accuracy and improves the visualization of data.  (Malik, 2021)</a:t>
            </a:r>
            <a:endPar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FAE33B0-D0E9-3DC9-5DAA-5225986DA820}"/>
              </a:ext>
            </a:extLst>
          </p:cNvPr>
          <p:cNvSpPr>
            <a:spLocks noGrp="1"/>
          </p:cNvSpPr>
          <p:nvPr>
            <p:ph type="dt" sz="half" idx="10"/>
          </p:nvPr>
        </p:nvSpPr>
        <p:spPr/>
        <p:txBody>
          <a:bodyPr/>
          <a:lstStyle/>
          <a:p>
            <a:fld id="{29071598-E2B8-0344-95C6-5B49568D9C84}" type="datetime6">
              <a:rPr lang="en-US" smtClean="0"/>
              <a:t>August 22</a:t>
            </a:fld>
            <a:endParaRPr lang="en-US"/>
          </a:p>
        </p:txBody>
      </p:sp>
      <p:sp>
        <p:nvSpPr>
          <p:cNvPr id="6" name="Slide Number Placeholder 5">
            <a:extLst>
              <a:ext uri="{FF2B5EF4-FFF2-40B4-BE49-F238E27FC236}">
                <a16:creationId xmlns:a16="http://schemas.microsoft.com/office/drawing/2014/main" id="{60FED8A4-EF6B-E19E-2163-D85B11C1ADC7}"/>
              </a:ext>
            </a:extLst>
          </p:cNvPr>
          <p:cNvSpPr>
            <a:spLocks noGrp="1"/>
          </p:cNvSpPr>
          <p:nvPr>
            <p:ph type="sldNum" sz="quarter" idx="12"/>
          </p:nvPr>
        </p:nvSpPr>
        <p:spPr/>
        <p:txBody>
          <a:bodyPr/>
          <a:lstStyle/>
          <a:p>
            <a:fld id="{F7D00416-2618-4ACC-AA07-9E45F139F44A}" type="slidenum">
              <a:rPr lang="en-US" smtClean="0"/>
              <a:t>3</a:t>
            </a:fld>
            <a:endParaRPr lang="en-US"/>
          </a:p>
        </p:txBody>
      </p:sp>
    </p:spTree>
    <p:extLst>
      <p:ext uri="{BB962C8B-B14F-4D97-AF65-F5344CB8AC3E}">
        <p14:creationId xmlns:p14="http://schemas.microsoft.com/office/powerpoint/2010/main" val="2678343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57C0-1AF5-9682-78EB-CA2A0D4E984D}"/>
              </a:ext>
            </a:extLst>
          </p:cNvPr>
          <p:cNvSpPr>
            <a:spLocks noGrp="1"/>
          </p:cNvSpPr>
          <p:nvPr>
            <p:ph type="title"/>
          </p:nvPr>
        </p:nvSpPr>
        <p:spPr>
          <a:xfrm>
            <a:off x="3374136" y="1390743"/>
            <a:ext cx="7684008" cy="1452924"/>
          </a:xfrm>
        </p:spPr>
        <p:txBody>
          <a:bodyPr/>
          <a:lstStyle/>
          <a:p>
            <a:r>
              <a:rPr lang="en-US" dirty="0"/>
              <a:t>Thank You 	</a:t>
            </a:r>
          </a:p>
        </p:txBody>
      </p:sp>
      <p:sp>
        <p:nvSpPr>
          <p:cNvPr id="3" name="Content Placeholder 2">
            <a:extLst>
              <a:ext uri="{FF2B5EF4-FFF2-40B4-BE49-F238E27FC236}">
                <a16:creationId xmlns:a16="http://schemas.microsoft.com/office/drawing/2014/main" id="{0685DAA4-4799-4E91-A625-03300FAFA03D}"/>
              </a:ext>
            </a:extLst>
          </p:cNvPr>
          <p:cNvSpPr>
            <a:spLocks noGrp="1"/>
          </p:cNvSpPr>
          <p:nvPr>
            <p:ph idx="1"/>
          </p:nvPr>
        </p:nvSpPr>
        <p:spPr>
          <a:xfrm>
            <a:off x="4157472" y="2365248"/>
            <a:ext cx="7272528" cy="3514344"/>
          </a:xfrm>
        </p:spPr>
        <p:txBody>
          <a:bodyPr/>
          <a:lstStyle/>
          <a:p>
            <a:pPr marL="0" indent="0">
              <a:buNone/>
            </a:pPr>
            <a:r>
              <a:rPr lang="en-US" dirty="0"/>
              <a:t>Any Questions</a:t>
            </a:r>
          </a:p>
        </p:txBody>
      </p:sp>
      <p:sp>
        <p:nvSpPr>
          <p:cNvPr id="4" name="Date Placeholder 3">
            <a:extLst>
              <a:ext uri="{FF2B5EF4-FFF2-40B4-BE49-F238E27FC236}">
                <a16:creationId xmlns:a16="http://schemas.microsoft.com/office/drawing/2014/main" id="{8F6690C6-E010-BC8A-1B05-ACC3FCF6C44A}"/>
              </a:ext>
            </a:extLst>
          </p:cNvPr>
          <p:cNvSpPr>
            <a:spLocks noGrp="1"/>
          </p:cNvSpPr>
          <p:nvPr>
            <p:ph type="dt" sz="half" idx="10"/>
          </p:nvPr>
        </p:nvSpPr>
        <p:spPr/>
        <p:txBody>
          <a:bodyPr/>
          <a:lstStyle/>
          <a:p>
            <a:fld id="{40B3CB4D-CB84-5140-A70A-DF594ADF3E2B}" type="datetime6">
              <a:rPr lang="en-US" smtClean="0"/>
              <a:t>August 22</a:t>
            </a:fld>
            <a:endParaRPr lang="en-US"/>
          </a:p>
        </p:txBody>
      </p:sp>
      <p:sp>
        <p:nvSpPr>
          <p:cNvPr id="5" name="Slide Number Placeholder 4">
            <a:extLst>
              <a:ext uri="{FF2B5EF4-FFF2-40B4-BE49-F238E27FC236}">
                <a16:creationId xmlns:a16="http://schemas.microsoft.com/office/drawing/2014/main" id="{879471CF-E518-67B8-AC30-EF054AEF1469}"/>
              </a:ext>
            </a:extLst>
          </p:cNvPr>
          <p:cNvSpPr>
            <a:spLocks noGrp="1"/>
          </p:cNvSpPr>
          <p:nvPr>
            <p:ph type="sldNum" sz="quarter" idx="12"/>
          </p:nvPr>
        </p:nvSpPr>
        <p:spPr/>
        <p:txBody>
          <a:bodyPr/>
          <a:lstStyle/>
          <a:p>
            <a:fld id="{F7D00416-2618-4ACC-AA07-9E45F139F44A}" type="slidenum">
              <a:rPr lang="en-US" smtClean="0"/>
              <a:t>30</a:t>
            </a:fld>
            <a:endParaRPr lang="en-US"/>
          </a:p>
        </p:txBody>
      </p:sp>
    </p:spTree>
    <p:extLst>
      <p:ext uri="{BB962C8B-B14F-4D97-AF65-F5344CB8AC3E}">
        <p14:creationId xmlns:p14="http://schemas.microsoft.com/office/powerpoint/2010/main" val="27661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1251678" y="382385"/>
            <a:ext cx="10178322" cy="3350166"/>
          </a:xfrm>
        </p:spPr>
        <p:txBody>
          <a:bodyPr>
            <a:normAutofit/>
          </a:bodyPr>
          <a:lstStyle/>
          <a:p>
            <a:b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  </a:t>
            </a: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a:xfrm>
            <a:off x="1064302" y="1536695"/>
            <a:ext cx="4092314" cy="4069626"/>
          </a:xfrm>
        </p:spPr>
        <p:txBody>
          <a:bodyPr>
            <a:normAutofit/>
          </a:bodyPr>
          <a:lstStyle/>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Label encoding involves the conversion of labels into a readable form of a number, which the machine can understand.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51E60C2C-599E-90DD-803D-1A577A8304BC}"/>
              </a:ext>
            </a:extLst>
          </p:cNvPr>
          <p:cNvSpPr txBox="1"/>
          <p:nvPr/>
        </p:nvSpPr>
        <p:spPr>
          <a:xfrm>
            <a:off x="6340839" y="1536695"/>
            <a:ext cx="5246557" cy="1477328"/>
          </a:xfrm>
          <a:prstGeom prst="rect">
            <a:avLst/>
          </a:prstGeom>
          <a:noFill/>
        </p:spPr>
        <p:txBody>
          <a:bodyPr wrap="square">
            <a:spAutoFit/>
          </a:bodyPr>
          <a:lstStyle/>
          <a:p>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Categorical variables can be better solved with the one-hot encoding, which creates dummy-like variables before the actual encoding is performed for prediction purposes. The one-hot encoding process is usually carried out when the categorical variable is not ordinal.</a:t>
            </a:r>
            <a:endPar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7F48600-B14C-59FB-CF4B-424138C1DD7C}"/>
              </a:ext>
            </a:extLst>
          </p:cNvPr>
          <p:cNvSpPr txBox="1">
            <a:spLocks/>
          </p:cNvSpPr>
          <p:nvPr/>
        </p:nvSpPr>
        <p:spPr>
          <a:xfrm>
            <a:off x="8078191" y="136525"/>
            <a:ext cx="3222087" cy="1709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One-hot encoding  </a:t>
            </a:r>
            <a:br>
              <a:rPr lang="en-US"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4" name="Date Placeholder 3">
            <a:extLst>
              <a:ext uri="{FF2B5EF4-FFF2-40B4-BE49-F238E27FC236}">
                <a16:creationId xmlns:a16="http://schemas.microsoft.com/office/drawing/2014/main" id="{42343597-DC75-43C4-0729-F3C2B7CFAC44}"/>
              </a:ext>
            </a:extLst>
          </p:cNvPr>
          <p:cNvSpPr>
            <a:spLocks noGrp="1"/>
          </p:cNvSpPr>
          <p:nvPr>
            <p:ph type="dt" sz="half" idx="10"/>
          </p:nvPr>
        </p:nvSpPr>
        <p:spPr/>
        <p:txBody>
          <a:bodyPr/>
          <a:lstStyle/>
          <a:p>
            <a:fld id="{2F7A57FE-F89F-A646-90A2-909D8D13C167}" type="datetime6">
              <a:rPr lang="en-US" smtClean="0"/>
              <a:t>August 22</a:t>
            </a:fld>
            <a:endParaRPr lang="en-US"/>
          </a:p>
        </p:txBody>
      </p:sp>
      <p:sp>
        <p:nvSpPr>
          <p:cNvPr id="7" name="Slide Number Placeholder 6">
            <a:extLst>
              <a:ext uri="{FF2B5EF4-FFF2-40B4-BE49-F238E27FC236}">
                <a16:creationId xmlns:a16="http://schemas.microsoft.com/office/drawing/2014/main" id="{6253B6D6-6A3A-C610-E924-B068D2D266B7}"/>
              </a:ext>
            </a:extLst>
          </p:cNvPr>
          <p:cNvSpPr>
            <a:spLocks noGrp="1"/>
          </p:cNvSpPr>
          <p:nvPr>
            <p:ph type="sldNum" sz="quarter" idx="12"/>
          </p:nvPr>
        </p:nvSpPr>
        <p:spPr/>
        <p:txBody>
          <a:bodyPr/>
          <a:lstStyle/>
          <a:p>
            <a:fld id="{F7D00416-2618-4ACC-AA07-9E45F139F44A}" type="slidenum">
              <a:rPr lang="en-US" smtClean="0"/>
              <a:t>4</a:t>
            </a:fld>
            <a:endParaRPr lang="en-US"/>
          </a:p>
        </p:txBody>
      </p:sp>
    </p:spTree>
    <p:extLst>
      <p:ext uri="{BB962C8B-B14F-4D97-AF65-F5344CB8AC3E}">
        <p14:creationId xmlns:p14="http://schemas.microsoft.com/office/powerpoint/2010/main" val="39211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10216896" y="2425574"/>
            <a:ext cx="1636776" cy="1829434"/>
          </a:xfrm>
        </p:spPr>
        <p:txBody>
          <a:bodyPr>
            <a:normAutofit/>
          </a:bodyPr>
          <a:lstStyle/>
          <a:p>
            <a:r>
              <a:rPr lang="en-US" sz="1800" dirty="0">
                <a:effectLst/>
                <a:latin typeface="Times New Roman" panose="02020603050405020304" pitchFamily="18" charset="0"/>
                <a:ea typeface="Times New Roman" panose="02020603050405020304" pitchFamily="18" charset="0"/>
              </a:rPr>
              <a:t>Metadata - Exploration </a:t>
            </a:r>
            <a:endParaRPr lang="en-US" dirty="0"/>
          </a:p>
        </p:txBody>
      </p:sp>
      <p:graphicFrame>
        <p:nvGraphicFramePr>
          <p:cNvPr id="4" name="Content Placeholder 3">
            <a:extLst>
              <a:ext uri="{FF2B5EF4-FFF2-40B4-BE49-F238E27FC236}">
                <a16:creationId xmlns:a16="http://schemas.microsoft.com/office/drawing/2014/main" id="{6F318E0E-347D-6A60-2C9C-C6F7BE8A7B4C}"/>
              </a:ext>
            </a:extLst>
          </p:cNvPr>
          <p:cNvGraphicFramePr>
            <a:graphicFrameLocks noGrp="1"/>
          </p:cNvGraphicFramePr>
          <p:nvPr>
            <p:ph idx="1"/>
            <p:extLst>
              <p:ext uri="{D42A27DB-BD31-4B8C-83A1-F6EECF244321}">
                <p14:modId xmlns:p14="http://schemas.microsoft.com/office/powerpoint/2010/main" val="985383827"/>
              </p:ext>
            </p:extLst>
          </p:nvPr>
        </p:nvGraphicFramePr>
        <p:xfrm>
          <a:off x="722378" y="88416"/>
          <a:ext cx="9409174" cy="6769580"/>
        </p:xfrm>
        <a:graphic>
          <a:graphicData uri="http://schemas.openxmlformats.org/drawingml/2006/table">
            <a:tbl>
              <a:tblPr firstRow="1" firstCol="1" bandRow="1">
                <a:tableStyleId>{5C22544A-7EE6-4342-B048-85BDC9FD1C3A}</a:tableStyleId>
              </a:tblPr>
              <a:tblGrid>
                <a:gridCol w="991013">
                  <a:extLst>
                    <a:ext uri="{9D8B030D-6E8A-4147-A177-3AD203B41FA5}">
                      <a16:colId xmlns:a16="http://schemas.microsoft.com/office/drawing/2014/main" val="2665212307"/>
                    </a:ext>
                  </a:extLst>
                </a:gridCol>
                <a:gridCol w="2856216">
                  <a:extLst>
                    <a:ext uri="{9D8B030D-6E8A-4147-A177-3AD203B41FA5}">
                      <a16:colId xmlns:a16="http://schemas.microsoft.com/office/drawing/2014/main" val="757385372"/>
                    </a:ext>
                  </a:extLst>
                </a:gridCol>
                <a:gridCol w="1728580">
                  <a:extLst>
                    <a:ext uri="{9D8B030D-6E8A-4147-A177-3AD203B41FA5}">
                      <a16:colId xmlns:a16="http://schemas.microsoft.com/office/drawing/2014/main" val="3403381774"/>
                    </a:ext>
                  </a:extLst>
                </a:gridCol>
                <a:gridCol w="1135556">
                  <a:extLst>
                    <a:ext uri="{9D8B030D-6E8A-4147-A177-3AD203B41FA5}">
                      <a16:colId xmlns:a16="http://schemas.microsoft.com/office/drawing/2014/main" val="1464754715"/>
                    </a:ext>
                  </a:extLst>
                </a:gridCol>
                <a:gridCol w="1279107">
                  <a:extLst>
                    <a:ext uri="{9D8B030D-6E8A-4147-A177-3AD203B41FA5}">
                      <a16:colId xmlns:a16="http://schemas.microsoft.com/office/drawing/2014/main" val="215839914"/>
                    </a:ext>
                  </a:extLst>
                </a:gridCol>
                <a:gridCol w="1418702">
                  <a:extLst>
                    <a:ext uri="{9D8B030D-6E8A-4147-A177-3AD203B41FA5}">
                      <a16:colId xmlns:a16="http://schemas.microsoft.com/office/drawing/2014/main" val="3627126685"/>
                    </a:ext>
                  </a:extLst>
                </a:gridCol>
              </a:tblGrid>
              <a:tr h="202242">
                <a:tc>
                  <a:txBody>
                    <a:bodyPr/>
                    <a:lstStyle/>
                    <a:p>
                      <a:pPr marL="0" marR="0">
                        <a:lnSpc>
                          <a:spcPts val="1800"/>
                        </a:lnSpc>
                        <a:spcBef>
                          <a:spcPts val="0"/>
                        </a:spcBef>
                        <a:spcAft>
                          <a:spcPts val="0"/>
                        </a:spcAft>
                      </a:pPr>
                      <a:r>
                        <a:rPr lang="en-US" sz="500" dirty="0">
                          <a:effectLst/>
                        </a:rPr>
                        <a:t>No</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Name of variable</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Description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Data Type</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dirty="0">
                          <a:effectLst/>
                        </a:rPr>
                        <a:t>Length</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Sample Data (Instances)</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053332292"/>
                  </a:ext>
                </a:extLst>
              </a:tr>
              <a:tr h="202242">
                <a:tc>
                  <a:txBody>
                    <a:bodyPr/>
                    <a:lstStyle/>
                    <a:p>
                      <a:pPr marL="0" marR="0">
                        <a:lnSpc>
                          <a:spcPts val="1800"/>
                        </a:lnSpc>
                        <a:spcBef>
                          <a:spcPts val="0"/>
                        </a:spcBef>
                        <a:spcAft>
                          <a:spcPts val="0"/>
                        </a:spcAft>
                      </a:pPr>
                      <a:r>
                        <a:rPr lang="en-US" sz="500">
                          <a:effectLst/>
                        </a:rPr>
                        <a:t>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SME_LOAN_ID_NO</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Unique id for Loan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LP001024</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1209441360"/>
                  </a:ext>
                </a:extLst>
              </a:tr>
              <a:tr h="202242">
                <a:tc>
                  <a:txBody>
                    <a:bodyPr/>
                    <a:lstStyle/>
                    <a:p>
                      <a:pPr marL="0" marR="0">
                        <a:lnSpc>
                          <a:spcPts val="1800"/>
                        </a:lnSpc>
                        <a:spcBef>
                          <a:spcPts val="0"/>
                        </a:spcBef>
                        <a:spcAft>
                          <a:spcPts val="0"/>
                        </a:spcAft>
                      </a:pPr>
                      <a:r>
                        <a:rPr lang="en-US" sz="500">
                          <a:effectLst/>
                        </a:rPr>
                        <a:t>2</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GENDER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Gender of the customer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6</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Female</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434305238"/>
                  </a:ext>
                </a:extLst>
              </a:tr>
              <a:tr h="202242">
                <a:tc>
                  <a:txBody>
                    <a:bodyPr/>
                    <a:lstStyle/>
                    <a:p>
                      <a:pPr marL="0" marR="0">
                        <a:lnSpc>
                          <a:spcPts val="1800"/>
                        </a:lnSpc>
                        <a:spcBef>
                          <a:spcPts val="0"/>
                        </a:spcBef>
                        <a:spcAft>
                          <a:spcPts val="0"/>
                        </a:spcAft>
                      </a:pPr>
                      <a:r>
                        <a:rPr lang="en-US" sz="500">
                          <a:effectLst/>
                        </a:rPr>
                        <a:t>3</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MARITAL_STATUS</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Marital Status of a customer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11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Married</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1311208701"/>
                  </a:ext>
                </a:extLst>
              </a:tr>
              <a:tr h="202242">
                <a:tc>
                  <a:txBody>
                    <a:bodyPr/>
                    <a:lstStyle/>
                    <a:p>
                      <a:pPr marL="0" marR="0">
                        <a:lnSpc>
                          <a:spcPts val="1800"/>
                        </a:lnSpc>
                        <a:spcBef>
                          <a:spcPts val="0"/>
                        </a:spcBef>
                        <a:spcAft>
                          <a:spcPts val="0"/>
                        </a:spcAft>
                      </a:pPr>
                      <a:r>
                        <a:rPr lang="en-US" sz="500">
                          <a:effectLst/>
                        </a:rPr>
                        <a:t>4</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FAMILY_MEMBERS</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Count of family members</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2</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371401252"/>
                  </a:ext>
                </a:extLst>
              </a:tr>
              <a:tr h="202242">
                <a:tc>
                  <a:txBody>
                    <a:bodyPr/>
                    <a:lstStyle/>
                    <a:p>
                      <a:pPr marL="0" marR="0">
                        <a:lnSpc>
                          <a:spcPts val="1800"/>
                        </a:lnSpc>
                        <a:spcBef>
                          <a:spcPts val="0"/>
                        </a:spcBef>
                        <a:spcAft>
                          <a:spcPts val="0"/>
                        </a:spcAft>
                      </a:pPr>
                      <a:r>
                        <a:rPr lang="en-US" sz="500">
                          <a:effectLst/>
                        </a:rPr>
                        <a:t>5</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QUALIFICATION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Qualification of the customer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14</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Graduate</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1587169669"/>
                  </a:ext>
                </a:extLst>
              </a:tr>
              <a:tr h="694516">
                <a:tc>
                  <a:txBody>
                    <a:bodyPr/>
                    <a:lstStyle/>
                    <a:p>
                      <a:pPr marL="0" marR="0">
                        <a:lnSpc>
                          <a:spcPts val="1800"/>
                        </a:lnSpc>
                        <a:spcBef>
                          <a:spcPts val="0"/>
                        </a:spcBef>
                        <a:spcAft>
                          <a:spcPts val="0"/>
                        </a:spcAft>
                      </a:pPr>
                      <a:r>
                        <a:rPr lang="en-US" sz="500">
                          <a:effectLst/>
                        </a:rPr>
                        <a:t>6</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EMPLOYMENT</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dirty="0">
                          <a:effectLst/>
                        </a:rPr>
                        <a:t>Employment status of the customer</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3</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Yes</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1584718927"/>
                  </a:ext>
                </a:extLst>
              </a:tr>
              <a:tr h="694516">
                <a:tc>
                  <a:txBody>
                    <a:bodyPr/>
                    <a:lstStyle/>
                    <a:p>
                      <a:pPr marL="0" marR="0">
                        <a:lnSpc>
                          <a:spcPts val="1800"/>
                        </a:lnSpc>
                        <a:spcBef>
                          <a:spcPts val="0"/>
                        </a:spcBef>
                        <a:spcAft>
                          <a:spcPts val="0"/>
                        </a:spcAft>
                      </a:pPr>
                      <a:r>
                        <a:rPr lang="en-US" sz="500">
                          <a:effectLst/>
                        </a:rPr>
                        <a:t>7</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dirty="0">
                          <a:effectLst/>
                        </a:rPr>
                        <a:t> </a:t>
                      </a:r>
                    </a:p>
                    <a:p>
                      <a:pPr marL="0" marR="0">
                        <a:lnSpc>
                          <a:spcPts val="1800"/>
                        </a:lnSpc>
                        <a:spcBef>
                          <a:spcPts val="0"/>
                        </a:spcBef>
                        <a:spcAft>
                          <a:spcPts val="0"/>
                        </a:spcAft>
                      </a:pPr>
                      <a:r>
                        <a:rPr lang="en-US" sz="500" dirty="0">
                          <a:effectLst/>
                        </a:rPr>
                        <a:t>CANDIDATE_INCOME</a:t>
                      </a:r>
                    </a:p>
                    <a:p>
                      <a:pPr marL="0" marR="0">
                        <a:lnSpc>
                          <a:spcPts val="1800"/>
                        </a:lnSpc>
                        <a:spcBef>
                          <a:spcPts val="0"/>
                        </a:spcBef>
                        <a:spcAft>
                          <a:spcPts val="0"/>
                        </a:spcAft>
                      </a:pPr>
                      <a:r>
                        <a:rPr lang="en-US" sz="500" dirty="0">
                          <a:effectLst/>
                        </a:rPr>
                        <a:t> </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Income of the candidate</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5849</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590516437"/>
                  </a:ext>
                </a:extLst>
              </a:tr>
              <a:tr h="694516">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GUARANTEE_INCOME</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Amount guaranteed</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2358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2540353734"/>
                  </a:ext>
                </a:extLst>
              </a:tr>
              <a:tr h="694516">
                <a:tc>
                  <a:txBody>
                    <a:bodyPr/>
                    <a:lstStyle/>
                    <a:p>
                      <a:pPr marL="0" marR="0">
                        <a:lnSpc>
                          <a:spcPts val="1800"/>
                        </a:lnSpc>
                        <a:spcBef>
                          <a:spcPts val="0"/>
                        </a:spcBef>
                        <a:spcAft>
                          <a:spcPts val="0"/>
                        </a:spcAft>
                      </a:pPr>
                      <a:r>
                        <a:rPr lang="en-US" sz="500">
                          <a:effectLst/>
                        </a:rPr>
                        <a:t>9</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LOAN_AMOUNT</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Amount took as loan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dirty="0">
                          <a:effectLst/>
                        </a:rPr>
                        <a:t>128</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902004938"/>
                  </a:ext>
                </a:extLst>
              </a:tr>
              <a:tr h="694516">
                <a:tc>
                  <a:txBody>
                    <a:bodyPr/>
                    <a:lstStyle/>
                    <a:p>
                      <a:pPr marL="0" marR="0">
                        <a:lnSpc>
                          <a:spcPts val="1800"/>
                        </a:lnSpc>
                        <a:spcBef>
                          <a:spcPts val="0"/>
                        </a:spcBef>
                        <a:spcAft>
                          <a:spcPts val="0"/>
                        </a:spcAft>
                      </a:pPr>
                      <a:r>
                        <a:rPr lang="en-US" sz="500">
                          <a:effectLst/>
                        </a:rPr>
                        <a:t>10</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LOAN_DURATION</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Duration of loan taken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360</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908888132"/>
                  </a:ext>
                </a:extLst>
              </a:tr>
              <a:tr h="694516">
                <a:tc>
                  <a:txBody>
                    <a:bodyPr/>
                    <a:lstStyle/>
                    <a:p>
                      <a:pPr marL="0" marR="0">
                        <a:lnSpc>
                          <a:spcPts val="1800"/>
                        </a:lnSpc>
                        <a:spcBef>
                          <a:spcPts val="0"/>
                        </a:spcBef>
                        <a:spcAft>
                          <a:spcPts val="0"/>
                        </a:spcAft>
                      </a:pPr>
                      <a:r>
                        <a:rPr lang="en-US" sz="500">
                          <a:effectLst/>
                        </a:rPr>
                        <a:t>11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LOAN_HISTORY</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 of loans taken in the past</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8</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2986843515"/>
                  </a:ext>
                </a:extLst>
              </a:tr>
              <a:tr h="694516">
                <a:tc>
                  <a:txBody>
                    <a:bodyPr/>
                    <a:lstStyle/>
                    <a:p>
                      <a:pPr marL="0" marR="0">
                        <a:lnSpc>
                          <a:spcPts val="1800"/>
                        </a:lnSpc>
                        <a:spcBef>
                          <a:spcPts val="0"/>
                        </a:spcBef>
                        <a:spcAft>
                          <a:spcPts val="0"/>
                        </a:spcAft>
                      </a:pPr>
                      <a:r>
                        <a:rPr lang="en-US" sz="500">
                          <a:effectLst/>
                        </a:rPr>
                        <a:t>12</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LOAN_LOCATION</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The location where the loan was taken</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Number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7</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City</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458983000"/>
                  </a:ext>
                </a:extLst>
              </a:tr>
              <a:tr h="694516">
                <a:tc>
                  <a:txBody>
                    <a:bodyPr/>
                    <a:lstStyle/>
                    <a:p>
                      <a:pPr marL="0" marR="0">
                        <a:lnSpc>
                          <a:spcPts val="1800"/>
                        </a:lnSpc>
                        <a:spcBef>
                          <a:spcPts val="0"/>
                        </a:spcBef>
                        <a:spcAft>
                          <a:spcPts val="0"/>
                        </a:spcAft>
                      </a:pPr>
                      <a:r>
                        <a:rPr lang="en-US" sz="500">
                          <a:effectLst/>
                        </a:rPr>
                        <a:t>13</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 </a:t>
                      </a:r>
                    </a:p>
                    <a:p>
                      <a:pPr marL="0" marR="0">
                        <a:lnSpc>
                          <a:spcPts val="1800"/>
                        </a:lnSpc>
                        <a:spcBef>
                          <a:spcPts val="0"/>
                        </a:spcBef>
                        <a:spcAft>
                          <a:spcPts val="0"/>
                        </a:spcAft>
                      </a:pPr>
                      <a:r>
                        <a:rPr lang="en-US" sz="500">
                          <a:effectLst/>
                        </a:rPr>
                        <a:t>LOAN_APPROVAL_STATUS</a:t>
                      </a:r>
                    </a:p>
                    <a:p>
                      <a:pPr marL="0" marR="0">
                        <a:lnSpc>
                          <a:spcPts val="1800"/>
                        </a:lnSpc>
                        <a:spcBef>
                          <a:spcPts val="0"/>
                        </a:spcBef>
                        <a:spcAft>
                          <a:spcPts val="0"/>
                        </a:spcAft>
                      </a:pPr>
                      <a:r>
                        <a:rPr lang="en-US" sz="500">
                          <a:effectLst/>
                        </a:rPr>
                        <a:t> </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Status whether the loan is approved or not</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Char</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a:effectLst/>
                        </a:rPr>
                        <a:t>1</a:t>
                      </a:r>
                      <a:endParaRPr lang="en-US" sz="50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tc>
                  <a:txBody>
                    <a:bodyPr/>
                    <a:lstStyle/>
                    <a:p>
                      <a:pPr marL="0" marR="0">
                        <a:lnSpc>
                          <a:spcPts val="1800"/>
                        </a:lnSpc>
                        <a:spcBef>
                          <a:spcPts val="0"/>
                        </a:spcBef>
                        <a:spcAft>
                          <a:spcPts val="0"/>
                        </a:spcAft>
                      </a:pPr>
                      <a:r>
                        <a:rPr lang="en-US" sz="500" dirty="0">
                          <a:effectLst/>
                        </a:rPr>
                        <a:t>Y</a:t>
                      </a:r>
                      <a:endParaRPr lang="en-US" sz="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981" marR="30981" marT="0" marB="0"/>
                </a:tc>
                <a:extLst>
                  <a:ext uri="{0D108BD9-81ED-4DB2-BD59-A6C34878D82A}">
                    <a16:rowId xmlns:a16="http://schemas.microsoft.com/office/drawing/2014/main" val="3615944198"/>
                  </a:ext>
                </a:extLst>
              </a:tr>
            </a:tbl>
          </a:graphicData>
        </a:graphic>
      </p:graphicFrame>
      <p:sp>
        <p:nvSpPr>
          <p:cNvPr id="3" name="Date Placeholder 2">
            <a:extLst>
              <a:ext uri="{FF2B5EF4-FFF2-40B4-BE49-F238E27FC236}">
                <a16:creationId xmlns:a16="http://schemas.microsoft.com/office/drawing/2014/main" id="{74AAD33C-8905-C61F-B556-C5712C6AD705}"/>
              </a:ext>
            </a:extLst>
          </p:cNvPr>
          <p:cNvSpPr>
            <a:spLocks noGrp="1"/>
          </p:cNvSpPr>
          <p:nvPr>
            <p:ph type="dt" sz="half" idx="10"/>
          </p:nvPr>
        </p:nvSpPr>
        <p:spPr/>
        <p:txBody>
          <a:bodyPr/>
          <a:lstStyle/>
          <a:p>
            <a:fld id="{6302F8E0-D5D2-FC47-BB68-27064FEBF7BF}" type="datetime6">
              <a:rPr lang="en-US" smtClean="0"/>
              <a:t>August 22</a:t>
            </a:fld>
            <a:endParaRPr lang="en-US"/>
          </a:p>
        </p:txBody>
      </p:sp>
      <p:sp>
        <p:nvSpPr>
          <p:cNvPr id="5" name="Slide Number Placeholder 4">
            <a:extLst>
              <a:ext uri="{FF2B5EF4-FFF2-40B4-BE49-F238E27FC236}">
                <a16:creationId xmlns:a16="http://schemas.microsoft.com/office/drawing/2014/main" id="{E8A5A60A-F319-F2EF-C5D8-1C224CCDA777}"/>
              </a:ext>
            </a:extLst>
          </p:cNvPr>
          <p:cNvSpPr>
            <a:spLocks noGrp="1"/>
          </p:cNvSpPr>
          <p:nvPr>
            <p:ph type="sldNum" sz="quarter" idx="12"/>
          </p:nvPr>
        </p:nvSpPr>
        <p:spPr/>
        <p:txBody>
          <a:bodyPr/>
          <a:lstStyle/>
          <a:p>
            <a:fld id="{F7D00416-2618-4ACC-AA07-9E45F139F44A}" type="slidenum">
              <a:rPr lang="en-US" smtClean="0"/>
              <a:t>5</a:t>
            </a:fld>
            <a:endParaRPr lang="en-US"/>
          </a:p>
        </p:txBody>
      </p:sp>
    </p:spTree>
    <p:extLst>
      <p:ext uri="{BB962C8B-B14F-4D97-AF65-F5344CB8AC3E}">
        <p14:creationId xmlns:p14="http://schemas.microsoft.com/office/powerpoint/2010/main" val="388406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lstStyle/>
          <a:p>
            <a:r>
              <a:rPr lang="en-US" dirty="0"/>
              <a:t>PROC CONTENT, FREQ &amp; Analysis</a:t>
            </a:r>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 CONTENT shows very important aspects of the data by checking the contents in the file.</a:t>
            </a: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Proc Freq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Single Variable Analysis: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Cross Tab Analysis: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DD687A5-04E2-D6E3-C65C-202B5A216CDB}"/>
              </a:ext>
            </a:extLst>
          </p:cNvPr>
          <p:cNvSpPr>
            <a:spLocks noGrp="1"/>
          </p:cNvSpPr>
          <p:nvPr>
            <p:ph type="dt" sz="half" idx="10"/>
          </p:nvPr>
        </p:nvSpPr>
        <p:spPr/>
        <p:txBody>
          <a:bodyPr/>
          <a:lstStyle/>
          <a:p>
            <a:fld id="{1F1F5DFC-753E-E04A-AB88-BB0CCDEF03D9}" type="datetime6">
              <a:rPr lang="en-US" smtClean="0"/>
              <a:t>August 22</a:t>
            </a:fld>
            <a:endParaRPr lang="en-US"/>
          </a:p>
        </p:txBody>
      </p:sp>
      <p:sp>
        <p:nvSpPr>
          <p:cNvPr id="5" name="Slide Number Placeholder 4">
            <a:extLst>
              <a:ext uri="{FF2B5EF4-FFF2-40B4-BE49-F238E27FC236}">
                <a16:creationId xmlns:a16="http://schemas.microsoft.com/office/drawing/2014/main" id="{468EAB12-B2CD-138E-E356-CB97E7E15397}"/>
              </a:ext>
            </a:extLst>
          </p:cNvPr>
          <p:cNvSpPr>
            <a:spLocks noGrp="1"/>
          </p:cNvSpPr>
          <p:nvPr>
            <p:ph type="sldNum" sz="quarter" idx="12"/>
          </p:nvPr>
        </p:nvSpPr>
        <p:spPr/>
        <p:txBody>
          <a:bodyPr/>
          <a:lstStyle/>
          <a:p>
            <a:fld id="{F7D00416-2618-4ACC-AA07-9E45F139F44A}" type="slidenum">
              <a:rPr lang="en-US" smtClean="0"/>
              <a:t>6</a:t>
            </a:fld>
            <a:endParaRPr lang="en-US"/>
          </a:p>
        </p:txBody>
      </p:sp>
    </p:spTree>
    <p:extLst>
      <p:ext uri="{BB962C8B-B14F-4D97-AF65-F5344CB8AC3E}">
        <p14:creationId xmlns:p14="http://schemas.microsoft.com/office/powerpoint/2010/main" val="130540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1010529" y="678144"/>
            <a:ext cx="5098366" cy="1325563"/>
          </a:xfrm>
        </p:spPr>
        <p:txBody>
          <a:bodyPr>
            <a:normAutofit fontScale="90000"/>
          </a:bodyPr>
          <a:lstStyle/>
          <a:p>
            <a:r>
              <a:rPr lang="en-US" dirty="0"/>
              <a:t>Company Assumption</a:t>
            </a:r>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a:xfrm>
            <a:off x="6108895" y="883090"/>
            <a:ext cx="6083105" cy="1325563"/>
          </a:xfrm>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rPr>
              <a:t>“XYZ Loan” is a financial institution that provides loan based on income and guaranteed income, qualification, employment, and gender. </a:t>
            </a:r>
          </a:p>
          <a:p>
            <a:endParaRPr lang="en-US" dirty="0"/>
          </a:p>
        </p:txBody>
      </p:sp>
      <p:sp>
        <p:nvSpPr>
          <p:cNvPr id="5" name="TextBox 4">
            <a:extLst>
              <a:ext uri="{FF2B5EF4-FFF2-40B4-BE49-F238E27FC236}">
                <a16:creationId xmlns:a16="http://schemas.microsoft.com/office/drawing/2014/main" id="{647278AB-1CE1-E932-9F7B-0C62F278F9F7}"/>
              </a:ext>
            </a:extLst>
          </p:cNvPr>
          <p:cNvSpPr txBox="1"/>
          <p:nvPr/>
        </p:nvSpPr>
        <p:spPr>
          <a:xfrm>
            <a:off x="968326" y="3124323"/>
            <a:ext cx="10778197" cy="3787383"/>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explore the dataset for analysis through its classification in terms of nominal, interval, ordinal, and ratio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identify the mean, median, frequency, percentile, and variances to further support the initial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identify the outliers, treatment of outliers, and the missing values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perform data preprocessing to clean and organizes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perform the Exploratory Data Analysis (EDA) to explain the relationships and characteristics of the various data using a graph for better visualization.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perform the hypothesis to interpret the query and visualization, and decide the 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9BEA58A1-D7A0-A3B3-F5E0-CAD06CF732DF}"/>
              </a:ext>
            </a:extLst>
          </p:cNvPr>
          <p:cNvSpPr txBox="1">
            <a:spLocks/>
          </p:cNvSpPr>
          <p:nvPr/>
        </p:nvSpPr>
        <p:spPr>
          <a:xfrm>
            <a:off x="4886177" y="2208654"/>
            <a:ext cx="3934265" cy="1120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Objectives</a:t>
            </a:r>
          </a:p>
        </p:txBody>
      </p:sp>
      <p:sp>
        <p:nvSpPr>
          <p:cNvPr id="4" name="Date Placeholder 3">
            <a:extLst>
              <a:ext uri="{FF2B5EF4-FFF2-40B4-BE49-F238E27FC236}">
                <a16:creationId xmlns:a16="http://schemas.microsoft.com/office/drawing/2014/main" id="{F8F7811E-C430-C42A-E22B-04D46E8937D6}"/>
              </a:ext>
            </a:extLst>
          </p:cNvPr>
          <p:cNvSpPr>
            <a:spLocks noGrp="1"/>
          </p:cNvSpPr>
          <p:nvPr>
            <p:ph type="dt" sz="half" idx="10"/>
          </p:nvPr>
        </p:nvSpPr>
        <p:spPr/>
        <p:txBody>
          <a:bodyPr/>
          <a:lstStyle/>
          <a:p>
            <a:fld id="{8DCE83F2-E2E8-004B-901A-20636E812F41}" type="datetime6">
              <a:rPr lang="en-US" smtClean="0"/>
              <a:t>August 22</a:t>
            </a:fld>
            <a:endParaRPr lang="en-US"/>
          </a:p>
        </p:txBody>
      </p:sp>
      <p:sp>
        <p:nvSpPr>
          <p:cNvPr id="7" name="Slide Number Placeholder 6">
            <a:extLst>
              <a:ext uri="{FF2B5EF4-FFF2-40B4-BE49-F238E27FC236}">
                <a16:creationId xmlns:a16="http://schemas.microsoft.com/office/drawing/2014/main" id="{7FA447D5-6DCF-2593-6E1F-99FF7F2ECB22}"/>
              </a:ext>
            </a:extLst>
          </p:cNvPr>
          <p:cNvSpPr>
            <a:spLocks noGrp="1"/>
          </p:cNvSpPr>
          <p:nvPr>
            <p:ph type="sldNum" sz="quarter" idx="12"/>
          </p:nvPr>
        </p:nvSpPr>
        <p:spPr/>
        <p:txBody>
          <a:bodyPr/>
          <a:lstStyle/>
          <a:p>
            <a:fld id="{F7D00416-2618-4ACC-AA07-9E45F139F44A}" type="slidenum">
              <a:rPr lang="en-US" smtClean="0"/>
              <a:t>7</a:t>
            </a:fld>
            <a:endParaRPr lang="en-US"/>
          </a:p>
        </p:txBody>
      </p:sp>
    </p:spTree>
    <p:extLst>
      <p:ext uri="{BB962C8B-B14F-4D97-AF65-F5344CB8AC3E}">
        <p14:creationId xmlns:p14="http://schemas.microsoft.com/office/powerpoint/2010/main" val="246196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a:xfrm>
            <a:off x="3417756" y="352657"/>
            <a:ext cx="7936043" cy="1101390"/>
          </a:xfrm>
        </p:spPr>
        <p:txBody>
          <a:bodyPr/>
          <a:lstStyle/>
          <a:p>
            <a:r>
              <a:rPr lang="en-US" dirty="0"/>
              <a:t>Tools used</a:t>
            </a:r>
          </a:p>
        </p:txBody>
      </p:sp>
      <p:pic>
        <p:nvPicPr>
          <p:cNvPr id="2052" name="Picture 4">
            <a:extLst>
              <a:ext uri="{FF2B5EF4-FFF2-40B4-BE49-F238E27FC236}">
                <a16:creationId xmlns:a16="http://schemas.microsoft.com/office/drawing/2014/main" id="{193E3DD0-9D32-780D-3BB7-F0AE7A006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349591"/>
            <a:ext cx="3343275"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00575E7-BFD7-2EB2-EE75-0EF2821E5D32}"/>
              </a:ext>
            </a:extLst>
          </p:cNvPr>
          <p:cNvSpPr>
            <a:spLocks noGrp="1"/>
          </p:cNvSpPr>
          <p:nvPr>
            <p:ph type="dt" sz="half" idx="10"/>
          </p:nvPr>
        </p:nvSpPr>
        <p:spPr/>
        <p:txBody>
          <a:bodyPr/>
          <a:lstStyle/>
          <a:p>
            <a:fld id="{56CAA6C7-4EAC-604F-8BE9-A23D80E64384}" type="datetime6">
              <a:rPr lang="en-US" smtClean="0"/>
              <a:t>August 22</a:t>
            </a:fld>
            <a:endParaRPr lang="en-US"/>
          </a:p>
        </p:txBody>
      </p:sp>
      <p:sp>
        <p:nvSpPr>
          <p:cNvPr id="5" name="Slide Number Placeholder 4">
            <a:extLst>
              <a:ext uri="{FF2B5EF4-FFF2-40B4-BE49-F238E27FC236}">
                <a16:creationId xmlns:a16="http://schemas.microsoft.com/office/drawing/2014/main" id="{2DFB19D2-466A-1355-36C4-63A012D2979D}"/>
              </a:ext>
            </a:extLst>
          </p:cNvPr>
          <p:cNvSpPr>
            <a:spLocks noGrp="1"/>
          </p:cNvSpPr>
          <p:nvPr>
            <p:ph type="sldNum" sz="quarter" idx="12"/>
          </p:nvPr>
        </p:nvSpPr>
        <p:spPr/>
        <p:txBody>
          <a:bodyPr/>
          <a:lstStyle/>
          <a:p>
            <a:fld id="{F7D00416-2618-4ACC-AA07-9E45F139F44A}" type="slidenum">
              <a:rPr lang="en-US" smtClean="0"/>
              <a:t>8</a:t>
            </a:fld>
            <a:endParaRPr lang="en-US"/>
          </a:p>
        </p:txBody>
      </p:sp>
    </p:spTree>
    <p:extLst>
      <p:ext uri="{BB962C8B-B14F-4D97-AF65-F5344CB8AC3E}">
        <p14:creationId xmlns:p14="http://schemas.microsoft.com/office/powerpoint/2010/main" val="61968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7C08-263E-2DC7-C21D-4B313FFF0719}"/>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Dataset</a:t>
            </a:r>
            <a:endParaRPr lang="en-US" dirty="0"/>
          </a:p>
        </p:txBody>
      </p:sp>
      <p:sp>
        <p:nvSpPr>
          <p:cNvPr id="3" name="Content Placeholder 2">
            <a:extLst>
              <a:ext uri="{FF2B5EF4-FFF2-40B4-BE49-F238E27FC236}">
                <a16:creationId xmlns:a16="http://schemas.microsoft.com/office/drawing/2014/main" id="{2C35322C-DAC3-0069-D58A-88C1232DC55C}"/>
              </a:ext>
            </a:extLst>
          </p:cNvPr>
          <p:cNvSpPr>
            <a:spLocks noGrp="1"/>
          </p:cNvSpPr>
          <p:nvPr>
            <p:ph idx="1"/>
          </p:nvPr>
        </p:nvSpPr>
        <p:spPr/>
        <p:txBody>
          <a:bodyPr>
            <a:normAutofit fontScale="700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SME_LOAN_ID_NO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MARITAL_STATUS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FAMILY_MEMBERS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CANDIDATE_INCOME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GUARANTEE_INCOME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LOAN_DURATION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LOAN_APPROVAL_STATUS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43AF21E6-63FA-AF43-1066-3CDE716A11F9}"/>
              </a:ext>
            </a:extLst>
          </p:cNvPr>
          <p:cNvSpPr>
            <a:spLocks noGrp="1"/>
          </p:cNvSpPr>
          <p:nvPr>
            <p:ph type="dt" sz="half" idx="10"/>
          </p:nvPr>
        </p:nvSpPr>
        <p:spPr/>
        <p:txBody>
          <a:bodyPr/>
          <a:lstStyle/>
          <a:p>
            <a:fld id="{0E99F64B-484E-5546-BB43-F89C4ED99C89}" type="datetime6">
              <a:rPr lang="en-US" smtClean="0"/>
              <a:t>August 22</a:t>
            </a:fld>
            <a:endParaRPr lang="en-US"/>
          </a:p>
        </p:txBody>
      </p:sp>
      <p:sp>
        <p:nvSpPr>
          <p:cNvPr id="5" name="Slide Number Placeholder 4">
            <a:extLst>
              <a:ext uri="{FF2B5EF4-FFF2-40B4-BE49-F238E27FC236}">
                <a16:creationId xmlns:a16="http://schemas.microsoft.com/office/drawing/2014/main" id="{B7592E21-442B-3919-3450-4B507BAB237F}"/>
              </a:ext>
            </a:extLst>
          </p:cNvPr>
          <p:cNvSpPr>
            <a:spLocks noGrp="1"/>
          </p:cNvSpPr>
          <p:nvPr>
            <p:ph type="sldNum" sz="quarter" idx="12"/>
          </p:nvPr>
        </p:nvSpPr>
        <p:spPr/>
        <p:txBody>
          <a:bodyPr/>
          <a:lstStyle/>
          <a:p>
            <a:fld id="{F7D00416-2618-4ACC-AA07-9E45F139F44A}" type="slidenum">
              <a:rPr lang="en-US" smtClean="0"/>
              <a:t>9</a:t>
            </a:fld>
            <a:endParaRPr lang="en-US"/>
          </a:p>
        </p:txBody>
      </p:sp>
    </p:spTree>
    <p:extLst>
      <p:ext uri="{BB962C8B-B14F-4D97-AF65-F5344CB8AC3E}">
        <p14:creationId xmlns:p14="http://schemas.microsoft.com/office/powerpoint/2010/main" val="210685256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161</TotalTime>
  <Words>1327</Words>
  <Application>Microsoft Office PowerPoint</Application>
  <PresentationFormat>Widescreen</PresentationFormat>
  <Paragraphs>292</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Calibri Light</vt:lpstr>
      <vt:lpstr>Gill Sans MT</vt:lpstr>
      <vt:lpstr>Impact</vt:lpstr>
      <vt:lpstr>Symbol</vt:lpstr>
      <vt:lpstr>Times New Roman</vt:lpstr>
      <vt:lpstr>Trebuchet MS</vt:lpstr>
      <vt:lpstr>Badge</vt:lpstr>
      <vt:lpstr>Berlin</vt:lpstr>
      <vt:lpstr>Data Management</vt:lpstr>
      <vt:lpstr>Feature Engineering </vt:lpstr>
      <vt:lpstr>Principal Component Analysis</vt:lpstr>
      <vt:lpstr> Label encoding   </vt:lpstr>
      <vt:lpstr>Metadata - Exploration </vt:lpstr>
      <vt:lpstr>PROC CONTENT, FREQ &amp; Analysis</vt:lpstr>
      <vt:lpstr>Company Assumption</vt:lpstr>
      <vt:lpstr>Tools used</vt:lpstr>
      <vt:lpstr>Dataset</vt:lpstr>
      <vt:lpstr>PowerPoint Presentation</vt:lpstr>
      <vt:lpstr>Initial Data Exploration (Data Import in SAS) </vt:lpstr>
      <vt:lpstr>Outliers, Missing Values, and Outliers Treatment  </vt:lpstr>
      <vt:lpstr>Data Pre-processing ( Handling incomplete, noisy and inconsistent data )  </vt:lpstr>
      <vt:lpstr>Exploratory Data Analysis (EDA) Graph Descriptive Analysis: </vt:lpstr>
      <vt:lpstr>6.2 Correlation: </vt:lpstr>
      <vt:lpstr>Univariate Analysis (Using a Single variable) </vt:lpstr>
      <vt:lpstr>6.4 Identify Outliers in the data </vt:lpstr>
      <vt:lpstr>Scatter plot</vt:lpstr>
      <vt:lpstr>Apache Hadoop</vt:lpstr>
      <vt:lpstr>Architecture of Hadoop using the AWS services</vt:lpstr>
      <vt:lpstr>PowerPoint Presentation</vt:lpstr>
      <vt:lpstr>Screenshots of the process</vt:lpstr>
      <vt:lpstr>PowerPoint Presentation</vt:lpstr>
      <vt:lpstr>Making DNS connection in EMR</vt:lpstr>
      <vt:lpstr>Adding Codes into Putty</vt:lpstr>
      <vt:lpstr>Visualizations using AWS QuickSight</vt:lpstr>
      <vt:lpstr>Hypothesis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dc:creator>Surya Bista</dc:creator>
  <cp:lastModifiedBy>Surya Bista</cp:lastModifiedBy>
  <cp:revision>21</cp:revision>
  <dcterms:created xsi:type="dcterms:W3CDTF">2022-07-10T11:34:34Z</dcterms:created>
  <dcterms:modified xsi:type="dcterms:W3CDTF">2022-08-06T02:57:32Z</dcterms:modified>
</cp:coreProperties>
</file>