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7556500" cy="10693400"/>
  <p:notesSz cx="7556500" cy="106934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4">
          <p15:clr>
            <a:srgbClr val="A4A3A4"/>
          </p15:clr>
        </p15:guide>
        <p15:guide id="2" pos="23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7"/>
    <a:srgbClr val="2AB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154" y="-762"/>
      </p:cViewPr>
      <p:guideLst>
        <p:guide orient="horz" pos="2854"/>
        <p:guide pos="23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2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0268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20"/>
            </a:lvl1pPr>
          </a:lstStyle>
          <a:p>
            <a:fld id="{0F9B84EA-7D68-4D60-9CB1-D50884785D1C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0268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0268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0230" y="1336675"/>
            <a:ext cx="6416040" cy="360902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6199"/>
            <a:ext cx="6045200" cy="42105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0268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94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94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94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8785" y="978178"/>
            <a:ext cx="5925278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A94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85" y="978178"/>
            <a:ext cx="5925278" cy="12172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764665" marR="5080">
              <a:lnSpc>
                <a:spcPts val="3000"/>
              </a:lnSpc>
              <a:spcBef>
                <a:spcPts val="500"/>
              </a:spcBef>
            </a:pPr>
            <a:r>
              <a:rPr dirty="0">
                <a:solidFill>
                  <a:srgbClr val="004187"/>
                </a:solidFill>
              </a:rPr>
              <a:t>taikongbot</a:t>
            </a:r>
            <a:br>
              <a:rPr dirty="0">
                <a:solidFill>
                  <a:srgbClr val="004187"/>
                </a:solidFill>
              </a:rPr>
            </a:br>
            <a:r>
              <a:rPr spc="295" dirty="0">
                <a:solidFill>
                  <a:srgbClr val="004187"/>
                </a:solidFill>
              </a:rPr>
              <a:t>MOI</a:t>
            </a:r>
            <a:r>
              <a:rPr spc="185" dirty="0">
                <a:solidFill>
                  <a:srgbClr val="004187"/>
                </a:solidFill>
              </a:rPr>
              <a:t>S</a:t>
            </a:r>
            <a:r>
              <a:rPr spc="405" dirty="0">
                <a:solidFill>
                  <a:srgbClr val="004187"/>
                </a:solidFill>
              </a:rPr>
              <a:t>TURE-RESI</a:t>
            </a:r>
            <a:r>
              <a:rPr spc="355" dirty="0">
                <a:solidFill>
                  <a:srgbClr val="004187"/>
                </a:solidFill>
              </a:rPr>
              <a:t>S</a:t>
            </a:r>
            <a:r>
              <a:rPr spc="170" dirty="0">
                <a:solidFill>
                  <a:srgbClr val="004187"/>
                </a:solidFill>
              </a:rPr>
              <a:t>T</a:t>
            </a:r>
            <a:r>
              <a:rPr spc="325" dirty="0">
                <a:solidFill>
                  <a:srgbClr val="004187"/>
                </a:solidFill>
              </a:rPr>
              <a:t>ANT  </a:t>
            </a:r>
            <a:r>
              <a:rPr spc="330" dirty="0">
                <a:solidFill>
                  <a:srgbClr val="004187"/>
                </a:solidFill>
              </a:rPr>
              <a:t>GYPSUM</a:t>
            </a:r>
            <a:r>
              <a:rPr spc="195" dirty="0">
                <a:solidFill>
                  <a:srgbClr val="004187"/>
                </a:solidFill>
              </a:rPr>
              <a:t> </a:t>
            </a:r>
            <a:r>
              <a:rPr spc="434" dirty="0">
                <a:solidFill>
                  <a:srgbClr val="004187"/>
                </a:solidFill>
              </a:rPr>
              <a:t>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9644" y="6400641"/>
            <a:ext cx="443992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WetStop™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manufactured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from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specially  formulated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moisture-resistant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core,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encased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recycled </a:t>
            </a:r>
            <a:r>
              <a:rPr sz="900" spc="-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face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back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papers 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that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form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high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strength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composite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design.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panels </a:t>
            </a:r>
            <a:r>
              <a:rPr sz="900" spc="-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have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tapered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long 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edges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easy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finishing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when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’s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Jointing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compounds. </a:t>
            </a:r>
            <a:r>
              <a:rPr sz="900" spc="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It 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designed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meet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regulatory requirements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wet </a:t>
            </a:r>
            <a:r>
              <a:rPr sz="900" spc="-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area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applications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such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bathrooms,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pantries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kitchen</a:t>
            </a:r>
            <a:r>
              <a:rPr sz="900" spc="1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areas.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644" y="7635081"/>
            <a:ext cx="40671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0"/>
              </a:spcBef>
              <a:buChar char="•"/>
              <a:tabLst>
                <a:tab pos="193040" algn="l"/>
              </a:tabLst>
            </a:pP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Area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where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moisture-resistant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</a:t>
            </a:r>
            <a:r>
              <a:rPr sz="900" spc="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desired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marR="5080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spc="-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Can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</a:t>
            </a:r>
            <a:r>
              <a:rPr sz="900" spc="-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interior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tile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substrate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dry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location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areas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limited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water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exposure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000" y="6231177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000" y="74641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299" y="6262291"/>
            <a:ext cx="846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DESCRIPTION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9" y="7501142"/>
            <a:ext cx="939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INTENDED</a:t>
            </a:r>
            <a:r>
              <a:rPr sz="900" b="1" spc="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15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FOR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5497" y="2453687"/>
            <a:ext cx="2962218" cy="2180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56687"/>
            <a:ext cx="1681480" cy="259715"/>
          </a:xfrm>
          <a:custGeom>
            <a:avLst/>
            <a:gdLst/>
            <a:ahLst/>
            <a:cxnLst/>
            <a:rect l="l" t="t" r="r" b="b"/>
            <a:pathLst>
              <a:path w="1681480" h="259715">
                <a:moveTo>
                  <a:pt x="1681149" y="0"/>
                </a:moveTo>
                <a:lnTo>
                  <a:pt x="0" y="0"/>
                </a:lnTo>
                <a:lnTo>
                  <a:pt x="0" y="259156"/>
                </a:lnTo>
                <a:lnTo>
                  <a:pt x="1554708" y="259156"/>
                </a:lnTo>
                <a:lnTo>
                  <a:pt x="1681149" y="0"/>
                </a:lnTo>
                <a:close/>
              </a:path>
            </a:pathLst>
          </a:custGeom>
          <a:solidFill>
            <a:srgbClr val="0041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5511" y="256676"/>
            <a:ext cx="5955030" cy="259715"/>
          </a:xfrm>
          <a:custGeom>
            <a:avLst/>
            <a:gdLst/>
            <a:ahLst/>
            <a:cxnLst/>
            <a:rect l="l" t="t" r="r" b="b"/>
            <a:pathLst>
              <a:path w="5955030" h="259715">
                <a:moveTo>
                  <a:pt x="5954483" y="0"/>
                </a:moveTo>
                <a:lnTo>
                  <a:pt x="126453" y="0"/>
                </a:lnTo>
                <a:lnTo>
                  <a:pt x="0" y="259168"/>
                </a:lnTo>
                <a:lnTo>
                  <a:pt x="5954483" y="259168"/>
                </a:lnTo>
                <a:lnTo>
                  <a:pt x="5954483" y="0"/>
                </a:lnTo>
                <a:close/>
              </a:path>
            </a:pathLst>
          </a:custGeom>
          <a:solidFill>
            <a:srgbClr val="EB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3363" y="317601"/>
            <a:ext cx="7988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750" b="1" spc="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50" b="1" spc="8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Sheet</a:t>
            </a:r>
            <a:endParaRPr sz="75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9644" y="4620580"/>
            <a:ext cx="43110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4187"/>
                </a:solidFill>
                <a:latin typeface="Gill Sans MT" panose="020B0502020104020203"/>
                <a:cs typeface="Gill Sans MT" panose="020B0502020104020203"/>
              </a:rPr>
              <a:t>WetStop™ </a:t>
            </a:r>
            <a:r>
              <a:rPr sz="1800" b="1" spc="75" dirty="0">
                <a:solidFill>
                  <a:srgbClr val="004187"/>
                </a:solidFill>
                <a:latin typeface="Gill Sans MT" panose="020B0502020104020203"/>
                <a:cs typeface="Gill Sans MT" panose="020B0502020104020203"/>
              </a:rPr>
              <a:t>Gypsum</a:t>
            </a:r>
            <a:r>
              <a:rPr sz="1800" b="1" spc="85" dirty="0">
                <a:solidFill>
                  <a:srgbClr val="004187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pc="75" dirty="0">
                <a:solidFill>
                  <a:srgbClr val="004187"/>
                </a:solidFill>
                <a:latin typeface="Gill Sans MT" panose="020B0502020104020203"/>
                <a:cs typeface="Gill Sans MT" panose="020B0502020104020203"/>
              </a:rPr>
              <a:t>Board</a:t>
            </a:r>
            <a:endParaRPr sz="1800" dirty="0">
              <a:solidFill>
                <a:srgbClr val="004187"/>
              </a:solidFill>
              <a:latin typeface="Gill Sans MT" panose="020B0502020104020203"/>
              <a:cs typeface="Gill Sans MT" panose="020B0502020104020203"/>
            </a:endParaRPr>
          </a:p>
          <a:p>
            <a:pPr marL="192405" marR="391795" indent="-180340">
              <a:lnSpc>
                <a:spcPct val="100000"/>
              </a:lnSpc>
              <a:spcBef>
                <a:spcPts val="1055"/>
              </a:spcBef>
              <a:buChar char="•"/>
              <a:tabLst>
                <a:tab pos="193040" algn="l"/>
              </a:tabLst>
            </a:pP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Features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specially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treated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core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that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provides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additional 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protection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from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dampness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compared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regular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</a:t>
            </a:r>
            <a:r>
              <a:rPr sz="900" spc="114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boards</a:t>
            </a:r>
            <a:endParaRPr sz="900" dirty="0">
              <a:latin typeface="Century Gothic" panose="020B0502020202020204"/>
              <a:cs typeface="Century Gothic" panose="020B0502020202020204"/>
            </a:endParaRPr>
          </a:p>
          <a:p>
            <a:pPr marL="192405" marR="5080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Complies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international standards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such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</a:t>
            </a:r>
            <a:r>
              <a:rPr sz="900" spc="1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1230, </a:t>
            </a:r>
            <a:r>
              <a:rPr sz="900" spc="8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 </a:t>
            </a:r>
            <a:r>
              <a:rPr sz="900" spc="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520, 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 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C1396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equivalent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local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standard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physical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properties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classification 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moisture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resistance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boards, as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well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</a:t>
            </a:r>
            <a:r>
              <a:rPr sz="900" spc="1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476, 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  </a:t>
            </a:r>
            <a:r>
              <a:rPr sz="900" spc="1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E84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E136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classification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surface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burning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characteristics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non-combustibility</a:t>
            </a:r>
            <a:endParaRPr sz="900" dirty="0">
              <a:latin typeface="Century Gothic" panose="020B0502020202020204"/>
              <a:cs typeface="Century Gothic" panose="020B0502020202020204"/>
            </a:endParaRPr>
          </a:p>
        </p:txBody>
      </p:sp>
      <p:pic>
        <p:nvPicPr>
          <p:cNvPr id="27" name="图片 26" descr="QQ图片201904021210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8499475"/>
            <a:ext cx="3702050" cy="241744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692400" y="2507396"/>
            <a:ext cx="2249690" cy="1985229"/>
            <a:chOff x="2692400" y="2507396"/>
            <a:chExt cx="2249690" cy="1985229"/>
          </a:xfrm>
        </p:grpSpPr>
        <p:sp>
          <p:nvSpPr>
            <p:cNvPr id="14" name="任意多边形 13"/>
            <p:cNvSpPr/>
            <p:nvPr/>
          </p:nvSpPr>
          <p:spPr>
            <a:xfrm>
              <a:off x="2692400" y="2565400"/>
              <a:ext cx="698500" cy="1377950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500" h="1377950">
                  <a:moveTo>
                    <a:pt x="50800" y="0"/>
                  </a:moveTo>
                  <a:lnTo>
                    <a:pt x="0" y="565150"/>
                  </a:lnTo>
                  <a:lnTo>
                    <a:pt x="114300" y="1308100"/>
                  </a:lnTo>
                  <a:lnTo>
                    <a:pt x="355600" y="1377950"/>
                  </a:lnTo>
                  <a:lnTo>
                    <a:pt x="698500" y="254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309422" y="2618901"/>
              <a:ext cx="1346200" cy="1619250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  <a:gd name="connsiteX0" fmla="*/ 50800 w 952500"/>
                <a:gd name="connsiteY0" fmla="*/ 31750 h 1409700"/>
                <a:gd name="connsiteX1" fmla="*/ 0 w 952500"/>
                <a:gd name="connsiteY1" fmla="*/ 596900 h 1409700"/>
                <a:gd name="connsiteX2" fmla="*/ 114300 w 952500"/>
                <a:gd name="connsiteY2" fmla="*/ 1339850 h 1409700"/>
                <a:gd name="connsiteX3" fmla="*/ 355600 w 952500"/>
                <a:gd name="connsiteY3" fmla="*/ 1409700 h 1409700"/>
                <a:gd name="connsiteX4" fmla="*/ 952500 w 952500"/>
                <a:gd name="connsiteY4" fmla="*/ 0 h 1409700"/>
                <a:gd name="connsiteX5" fmla="*/ 50800 w 952500"/>
                <a:gd name="connsiteY5" fmla="*/ 31750 h 1409700"/>
                <a:gd name="connsiteX0" fmla="*/ 25400 w 952500"/>
                <a:gd name="connsiteY0" fmla="*/ 0 h 1435100"/>
                <a:gd name="connsiteX1" fmla="*/ 0 w 952500"/>
                <a:gd name="connsiteY1" fmla="*/ 622300 h 1435100"/>
                <a:gd name="connsiteX2" fmla="*/ 114300 w 952500"/>
                <a:gd name="connsiteY2" fmla="*/ 1365250 h 1435100"/>
                <a:gd name="connsiteX3" fmla="*/ 355600 w 952500"/>
                <a:gd name="connsiteY3" fmla="*/ 1435100 h 1435100"/>
                <a:gd name="connsiteX4" fmla="*/ 952500 w 952500"/>
                <a:gd name="connsiteY4" fmla="*/ 25400 h 1435100"/>
                <a:gd name="connsiteX5" fmla="*/ 25400 w 9525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508000 w 1346200"/>
                <a:gd name="connsiteY2" fmla="*/ 1365250 h 1435100"/>
                <a:gd name="connsiteX3" fmla="*/ 749300 w 1346200"/>
                <a:gd name="connsiteY3" fmla="*/ 1435100 h 1435100"/>
                <a:gd name="connsiteX4" fmla="*/ 1346200 w 1346200"/>
                <a:gd name="connsiteY4" fmla="*/ 25400 h 1435100"/>
                <a:gd name="connsiteX5" fmla="*/ 419100 w 13462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749300 w 1346200"/>
                <a:gd name="connsiteY2" fmla="*/ 1435100 h 1435100"/>
                <a:gd name="connsiteX3" fmla="*/ 1346200 w 1346200"/>
                <a:gd name="connsiteY3" fmla="*/ 25400 h 1435100"/>
                <a:gd name="connsiteX4" fmla="*/ 419100 w 1346200"/>
                <a:gd name="connsiteY4" fmla="*/ 0 h 1435100"/>
                <a:gd name="connsiteX0" fmla="*/ 419100 w 1346200"/>
                <a:gd name="connsiteY0" fmla="*/ 0 h 1619250"/>
                <a:gd name="connsiteX1" fmla="*/ 0 w 1346200"/>
                <a:gd name="connsiteY1" fmla="*/ 1422400 h 1619250"/>
                <a:gd name="connsiteX2" fmla="*/ 622300 w 1346200"/>
                <a:gd name="connsiteY2" fmla="*/ 1619250 h 1619250"/>
                <a:gd name="connsiteX3" fmla="*/ 1346200 w 1346200"/>
                <a:gd name="connsiteY3" fmla="*/ 25400 h 1619250"/>
                <a:gd name="connsiteX4" fmla="*/ 419100 w 1346200"/>
                <a:gd name="connsiteY4" fmla="*/ 0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00" h="1619250">
                  <a:moveTo>
                    <a:pt x="419100" y="0"/>
                  </a:moveTo>
                  <a:lnTo>
                    <a:pt x="0" y="1422400"/>
                  </a:lnTo>
                  <a:lnTo>
                    <a:pt x="622300" y="1619250"/>
                  </a:lnTo>
                  <a:lnTo>
                    <a:pt x="1346200" y="254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03140" y="3438525"/>
              <a:ext cx="501650" cy="1054100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  <a:gd name="connsiteX0" fmla="*/ 50800 w 952500"/>
                <a:gd name="connsiteY0" fmla="*/ 31750 h 1409700"/>
                <a:gd name="connsiteX1" fmla="*/ 0 w 952500"/>
                <a:gd name="connsiteY1" fmla="*/ 596900 h 1409700"/>
                <a:gd name="connsiteX2" fmla="*/ 114300 w 952500"/>
                <a:gd name="connsiteY2" fmla="*/ 1339850 h 1409700"/>
                <a:gd name="connsiteX3" fmla="*/ 355600 w 952500"/>
                <a:gd name="connsiteY3" fmla="*/ 1409700 h 1409700"/>
                <a:gd name="connsiteX4" fmla="*/ 952500 w 952500"/>
                <a:gd name="connsiteY4" fmla="*/ 0 h 1409700"/>
                <a:gd name="connsiteX5" fmla="*/ 50800 w 952500"/>
                <a:gd name="connsiteY5" fmla="*/ 31750 h 1409700"/>
                <a:gd name="connsiteX0" fmla="*/ 25400 w 952500"/>
                <a:gd name="connsiteY0" fmla="*/ 0 h 1435100"/>
                <a:gd name="connsiteX1" fmla="*/ 0 w 952500"/>
                <a:gd name="connsiteY1" fmla="*/ 622300 h 1435100"/>
                <a:gd name="connsiteX2" fmla="*/ 114300 w 952500"/>
                <a:gd name="connsiteY2" fmla="*/ 1365250 h 1435100"/>
                <a:gd name="connsiteX3" fmla="*/ 355600 w 952500"/>
                <a:gd name="connsiteY3" fmla="*/ 1435100 h 1435100"/>
                <a:gd name="connsiteX4" fmla="*/ 952500 w 952500"/>
                <a:gd name="connsiteY4" fmla="*/ 25400 h 1435100"/>
                <a:gd name="connsiteX5" fmla="*/ 25400 w 9525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508000 w 1346200"/>
                <a:gd name="connsiteY2" fmla="*/ 1365250 h 1435100"/>
                <a:gd name="connsiteX3" fmla="*/ 749300 w 1346200"/>
                <a:gd name="connsiteY3" fmla="*/ 1435100 h 1435100"/>
                <a:gd name="connsiteX4" fmla="*/ 1346200 w 1346200"/>
                <a:gd name="connsiteY4" fmla="*/ 25400 h 1435100"/>
                <a:gd name="connsiteX5" fmla="*/ 419100 w 13462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749300 w 1346200"/>
                <a:gd name="connsiteY2" fmla="*/ 1435100 h 1435100"/>
                <a:gd name="connsiteX3" fmla="*/ 1346200 w 1346200"/>
                <a:gd name="connsiteY3" fmla="*/ 25400 h 1435100"/>
                <a:gd name="connsiteX4" fmla="*/ 419100 w 1346200"/>
                <a:gd name="connsiteY4" fmla="*/ 0 h 1435100"/>
                <a:gd name="connsiteX0" fmla="*/ 419100 w 1346200"/>
                <a:gd name="connsiteY0" fmla="*/ 0 h 1619250"/>
                <a:gd name="connsiteX1" fmla="*/ 0 w 1346200"/>
                <a:gd name="connsiteY1" fmla="*/ 1422400 h 1619250"/>
                <a:gd name="connsiteX2" fmla="*/ 622300 w 1346200"/>
                <a:gd name="connsiteY2" fmla="*/ 1619250 h 1619250"/>
                <a:gd name="connsiteX3" fmla="*/ 1346200 w 1346200"/>
                <a:gd name="connsiteY3" fmla="*/ 25400 h 1619250"/>
                <a:gd name="connsiteX4" fmla="*/ 419100 w 1346200"/>
                <a:gd name="connsiteY4" fmla="*/ 0 h 1619250"/>
                <a:gd name="connsiteX0" fmla="*/ 596900 w 1346200"/>
                <a:gd name="connsiteY0" fmla="*/ 546100 h 1593850"/>
                <a:gd name="connsiteX1" fmla="*/ 0 w 1346200"/>
                <a:gd name="connsiteY1" fmla="*/ 1397000 h 1593850"/>
                <a:gd name="connsiteX2" fmla="*/ 622300 w 1346200"/>
                <a:gd name="connsiteY2" fmla="*/ 1593850 h 1593850"/>
                <a:gd name="connsiteX3" fmla="*/ 1346200 w 1346200"/>
                <a:gd name="connsiteY3" fmla="*/ 0 h 1593850"/>
                <a:gd name="connsiteX4" fmla="*/ 596900 w 1346200"/>
                <a:gd name="connsiteY4" fmla="*/ 546100 h 1593850"/>
                <a:gd name="connsiteX0" fmla="*/ 482600 w 1346200"/>
                <a:gd name="connsiteY0" fmla="*/ 285750 h 1593850"/>
                <a:gd name="connsiteX1" fmla="*/ 0 w 1346200"/>
                <a:gd name="connsiteY1" fmla="*/ 1397000 h 1593850"/>
                <a:gd name="connsiteX2" fmla="*/ 622300 w 1346200"/>
                <a:gd name="connsiteY2" fmla="*/ 1593850 h 1593850"/>
                <a:gd name="connsiteX3" fmla="*/ 1346200 w 1346200"/>
                <a:gd name="connsiteY3" fmla="*/ 0 h 1593850"/>
                <a:gd name="connsiteX4" fmla="*/ 482600 w 1346200"/>
                <a:gd name="connsiteY4" fmla="*/ 285750 h 1593850"/>
                <a:gd name="connsiteX0" fmla="*/ 495300 w 1358900"/>
                <a:gd name="connsiteY0" fmla="*/ 285750 h 1593850"/>
                <a:gd name="connsiteX1" fmla="*/ 0 w 1358900"/>
                <a:gd name="connsiteY1" fmla="*/ 1200150 h 1593850"/>
                <a:gd name="connsiteX2" fmla="*/ 635000 w 1358900"/>
                <a:gd name="connsiteY2" fmla="*/ 1593850 h 1593850"/>
                <a:gd name="connsiteX3" fmla="*/ 1358900 w 1358900"/>
                <a:gd name="connsiteY3" fmla="*/ 0 h 1593850"/>
                <a:gd name="connsiteX4" fmla="*/ 495300 w 1358900"/>
                <a:gd name="connsiteY4" fmla="*/ 285750 h 1593850"/>
                <a:gd name="connsiteX0" fmla="*/ 495300 w 1358900"/>
                <a:gd name="connsiteY0" fmla="*/ 285750 h 1301750"/>
                <a:gd name="connsiteX1" fmla="*/ 0 w 1358900"/>
                <a:gd name="connsiteY1" fmla="*/ 1200150 h 1301750"/>
                <a:gd name="connsiteX2" fmla="*/ 431800 w 1358900"/>
                <a:gd name="connsiteY2" fmla="*/ 1301750 h 1301750"/>
                <a:gd name="connsiteX3" fmla="*/ 1358900 w 1358900"/>
                <a:gd name="connsiteY3" fmla="*/ 0 h 1301750"/>
                <a:gd name="connsiteX4" fmla="*/ 495300 w 1358900"/>
                <a:gd name="connsiteY4" fmla="*/ 285750 h 1301750"/>
                <a:gd name="connsiteX0" fmla="*/ 495300 w 1358900"/>
                <a:gd name="connsiteY0" fmla="*/ 285750 h 1333500"/>
                <a:gd name="connsiteX1" fmla="*/ 0 w 1358900"/>
                <a:gd name="connsiteY1" fmla="*/ 1200150 h 1333500"/>
                <a:gd name="connsiteX2" fmla="*/ 425450 w 1358900"/>
                <a:gd name="connsiteY2" fmla="*/ 1333500 h 1333500"/>
                <a:gd name="connsiteX3" fmla="*/ 1358900 w 1358900"/>
                <a:gd name="connsiteY3" fmla="*/ 0 h 1333500"/>
                <a:gd name="connsiteX4" fmla="*/ 495300 w 1358900"/>
                <a:gd name="connsiteY4" fmla="*/ 285750 h 1333500"/>
                <a:gd name="connsiteX0" fmla="*/ 495300 w 501650"/>
                <a:gd name="connsiteY0" fmla="*/ 6350 h 1054100"/>
                <a:gd name="connsiteX1" fmla="*/ 0 w 501650"/>
                <a:gd name="connsiteY1" fmla="*/ 920750 h 1054100"/>
                <a:gd name="connsiteX2" fmla="*/ 425450 w 501650"/>
                <a:gd name="connsiteY2" fmla="*/ 1054100 h 1054100"/>
                <a:gd name="connsiteX3" fmla="*/ 501650 w 501650"/>
                <a:gd name="connsiteY3" fmla="*/ 0 h 1054100"/>
                <a:gd name="connsiteX4" fmla="*/ 495300 w 501650"/>
                <a:gd name="connsiteY4" fmla="*/ 6350 h 1054100"/>
                <a:gd name="connsiteX0" fmla="*/ 501650 w 501650"/>
                <a:gd name="connsiteY0" fmla="*/ 6350 h 1054100"/>
                <a:gd name="connsiteX1" fmla="*/ 0 w 501650"/>
                <a:gd name="connsiteY1" fmla="*/ 920750 h 1054100"/>
                <a:gd name="connsiteX2" fmla="*/ 425450 w 501650"/>
                <a:gd name="connsiteY2" fmla="*/ 1054100 h 1054100"/>
                <a:gd name="connsiteX3" fmla="*/ 501650 w 501650"/>
                <a:gd name="connsiteY3" fmla="*/ 0 h 1054100"/>
                <a:gd name="connsiteX4" fmla="*/ 501650 w 501650"/>
                <a:gd name="connsiteY4" fmla="*/ 6350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50" h="1054100">
                  <a:moveTo>
                    <a:pt x="501650" y="6350"/>
                  </a:moveTo>
                  <a:lnTo>
                    <a:pt x="0" y="920750"/>
                  </a:lnTo>
                  <a:lnTo>
                    <a:pt x="425450" y="1054100"/>
                  </a:lnTo>
                  <a:lnTo>
                    <a:pt x="501650" y="0"/>
                  </a:lnTo>
                  <a:lnTo>
                    <a:pt x="501650" y="6350"/>
                  </a:lnTo>
                  <a:close/>
                </a:path>
              </a:pathLst>
            </a:custGeom>
            <a:solidFill>
              <a:srgbClr val="00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045840" y="2605682"/>
              <a:ext cx="656210" cy="1435618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  <a:gd name="connsiteX0" fmla="*/ 50800 w 952500"/>
                <a:gd name="connsiteY0" fmla="*/ 31750 h 1409700"/>
                <a:gd name="connsiteX1" fmla="*/ 0 w 952500"/>
                <a:gd name="connsiteY1" fmla="*/ 596900 h 1409700"/>
                <a:gd name="connsiteX2" fmla="*/ 114300 w 952500"/>
                <a:gd name="connsiteY2" fmla="*/ 1339850 h 1409700"/>
                <a:gd name="connsiteX3" fmla="*/ 355600 w 952500"/>
                <a:gd name="connsiteY3" fmla="*/ 1409700 h 1409700"/>
                <a:gd name="connsiteX4" fmla="*/ 952500 w 952500"/>
                <a:gd name="connsiteY4" fmla="*/ 0 h 1409700"/>
                <a:gd name="connsiteX5" fmla="*/ 50800 w 952500"/>
                <a:gd name="connsiteY5" fmla="*/ 31750 h 1409700"/>
                <a:gd name="connsiteX0" fmla="*/ 25400 w 952500"/>
                <a:gd name="connsiteY0" fmla="*/ 0 h 1435100"/>
                <a:gd name="connsiteX1" fmla="*/ 0 w 952500"/>
                <a:gd name="connsiteY1" fmla="*/ 622300 h 1435100"/>
                <a:gd name="connsiteX2" fmla="*/ 114300 w 952500"/>
                <a:gd name="connsiteY2" fmla="*/ 1365250 h 1435100"/>
                <a:gd name="connsiteX3" fmla="*/ 355600 w 952500"/>
                <a:gd name="connsiteY3" fmla="*/ 1435100 h 1435100"/>
                <a:gd name="connsiteX4" fmla="*/ 952500 w 952500"/>
                <a:gd name="connsiteY4" fmla="*/ 25400 h 1435100"/>
                <a:gd name="connsiteX5" fmla="*/ 25400 w 9525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508000 w 1346200"/>
                <a:gd name="connsiteY2" fmla="*/ 1365250 h 1435100"/>
                <a:gd name="connsiteX3" fmla="*/ 749300 w 1346200"/>
                <a:gd name="connsiteY3" fmla="*/ 1435100 h 1435100"/>
                <a:gd name="connsiteX4" fmla="*/ 1346200 w 1346200"/>
                <a:gd name="connsiteY4" fmla="*/ 25400 h 1435100"/>
                <a:gd name="connsiteX5" fmla="*/ 419100 w 13462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749300 w 1346200"/>
                <a:gd name="connsiteY2" fmla="*/ 1435100 h 1435100"/>
                <a:gd name="connsiteX3" fmla="*/ 1346200 w 1346200"/>
                <a:gd name="connsiteY3" fmla="*/ 25400 h 1435100"/>
                <a:gd name="connsiteX4" fmla="*/ 419100 w 1346200"/>
                <a:gd name="connsiteY4" fmla="*/ 0 h 1435100"/>
                <a:gd name="connsiteX0" fmla="*/ 419100 w 1346200"/>
                <a:gd name="connsiteY0" fmla="*/ 0 h 1619250"/>
                <a:gd name="connsiteX1" fmla="*/ 0 w 1346200"/>
                <a:gd name="connsiteY1" fmla="*/ 1422400 h 1619250"/>
                <a:gd name="connsiteX2" fmla="*/ 622300 w 1346200"/>
                <a:gd name="connsiteY2" fmla="*/ 1619250 h 1619250"/>
                <a:gd name="connsiteX3" fmla="*/ 1346200 w 1346200"/>
                <a:gd name="connsiteY3" fmla="*/ 25400 h 1619250"/>
                <a:gd name="connsiteX4" fmla="*/ 419100 w 1346200"/>
                <a:gd name="connsiteY4" fmla="*/ 0 h 161925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702609 w 1346200"/>
                <a:gd name="connsiteY2" fmla="*/ 1413794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484629 w 1346200"/>
                <a:gd name="connsiteY2" fmla="*/ 1370213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645246 w 1346200"/>
                <a:gd name="connsiteY2" fmla="*/ 1395117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247011 w 1174111"/>
                <a:gd name="connsiteY0" fmla="*/ 0 h 1395117"/>
                <a:gd name="connsiteX1" fmla="*/ 0 w 1174111"/>
                <a:gd name="connsiteY1" fmla="*/ 1229396 h 1395117"/>
                <a:gd name="connsiteX2" fmla="*/ 473157 w 1174111"/>
                <a:gd name="connsiteY2" fmla="*/ 1395117 h 1395117"/>
                <a:gd name="connsiteX3" fmla="*/ 1174111 w 1174111"/>
                <a:gd name="connsiteY3" fmla="*/ 25400 h 1395117"/>
                <a:gd name="connsiteX4" fmla="*/ 247011 w 1174111"/>
                <a:gd name="connsiteY4" fmla="*/ 0 h 1395117"/>
                <a:gd name="connsiteX0" fmla="*/ 258484 w 1185584"/>
                <a:gd name="connsiteY0" fmla="*/ 0 h 1395117"/>
                <a:gd name="connsiteX1" fmla="*/ 0 w 1185584"/>
                <a:gd name="connsiteY1" fmla="*/ 1329011 h 1395117"/>
                <a:gd name="connsiteX2" fmla="*/ 484630 w 1185584"/>
                <a:gd name="connsiteY2" fmla="*/ 1395117 h 1395117"/>
                <a:gd name="connsiteX3" fmla="*/ 1185584 w 1185584"/>
                <a:gd name="connsiteY3" fmla="*/ 25400 h 1395117"/>
                <a:gd name="connsiteX4" fmla="*/ 258484 w 1185584"/>
                <a:gd name="connsiteY4" fmla="*/ 0 h 1395117"/>
                <a:gd name="connsiteX0" fmla="*/ 258484 w 1185584"/>
                <a:gd name="connsiteY0" fmla="*/ 0 h 1426247"/>
                <a:gd name="connsiteX1" fmla="*/ 0 w 1185584"/>
                <a:gd name="connsiteY1" fmla="*/ 1329011 h 1426247"/>
                <a:gd name="connsiteX2" fmla="*/ 461684 w 1185584"/>
                <a:gd name="connsiteY2" fmla="*/ 1426247 h 1426247"/>
                <a:gd name="connsiteX3" fmla="*/ 1185584 w 1185584"/>
                <a:gd name="connsiteY3" fmla="*/ 25400 h 1426247"/>
                <a:gd name="connsiteX4" fmla="*/ 258484 w 1185584"/>
                <a:gd name="connsiteY4" fmla="*/ 0 h 1426247"/>
                <a:gd name="connsiteX0" fmla="*/ 281430 w 1185584"/>
                <a:gd name="connsiteY0" fmla="*/ 0 h 1413795"/>
                <a:gd name="connsiteX1" fmla="*/ 0 w 1185584"/>
                <a:gd name="connsiteY1" fmla="*/ 1316559 h 1413795"/>
                <a:gd name="connsiteX2" fmla="*/ 461684 w 1185584"/>
                <a:gd name="connsiteY2" fmla="*/ 1413795 h 1413795"/>
                <a:gd name="connsiteX3" fmla="*/ 1185584 w 1185584"/>
                <a:gd name="connsiteY3" fmla="*/ 12948 h 1413795"/>
                <a:gd name="connsiteX4" fmla="*/ 281430 w 1185584"/>
                <a:gd name="connsiteY4" fmla="*/ 0 h 1413795"/>
                <a:gd name="connsiteX0" fmla="*/ 545301 w 1185584"/>
                <a:gd name="connsiteY0" fmla="*/ 0 h 1401343"/>
                <a:gd name="connsiteX1" fmla="*/ 0 w 1185584"/>
                <a:gd name="connsiteY1" fmla="*/ 1304107 h 1401343"/>
                <a:gd name="connsiteX2" fmla="*/ 461684 w 1185584"/>
                <a:gd name="connsiteY2" fmla="*/ 1401343 h 1401343"/>
                <a:gd name="connsiteX3" fmla="*/ 1185584 w 1185584"/>
                <a:gd name="connsiteY3" fmla="*/ 496 h 1401343"/>
                <a:gd name="connsiteX4" fmla="*/ 545301 w 1185584"/>
                <a:gd name="connsiteY4" fmla="*/ 0 h 1401343"/>
                <a:gd name="connsiteX0" fmla="*/ 866535 w 1185584"/>
                <a:gd name="connsiteY0" fmla="*/ 55537 h 1400847"/>
                <a:gd name="connsiteX1" fmla="*/ 0 w 1185584"/>
                <a:gd name="connsiteY1" fmla="*/ 1303611 h 1400847"/>
                <a:gd name="connsiteX2" fmla="*/ 461684 w 1185584"/>
                <a:gd name="connsiteY2" fmla="*/ 1400847 h 1400847"/>
                <a:gd name="connsiteX3" fmla="*/ 1185584 w 1185584"/>
                <a:gd name="connsiteY3" fmla="*/ 0 h 1400847"/>
                <a:gd name="connsiteX4" fmla="*/ 866535 w 1185584"/>
                <a:gd name="connsiteY4" fmla="*/ 55537 h 1400847"/>
                <a:gd name="connsiteX0" fmla="*/ 614137 w 1185584"/>
                <a:gd name="connsiteY0" fmla="*/ 0 h 1407569"/>
                <a:gd name="connsiteX1" fmla="*/ 0 w 1185584"/>
                <a:gd name="connsiteY1" fmla="*/ 1310333 h 1407569"/>
                <a:gd name="connsiteX2" fmla="*/ 461684 w 1185584"/>
                <a:gd name="connsiteY2" fmla="*/ 1407569 h 1407569"/>
                <a:gd name="connsiteX3" fmla="*/ 1185584 w 1185584"/>
                <a:gd name="connsiteY3" fmla="*/ 6722 h 1407569"/>
                <a:gd name="connsiteX4" fmla="*/ 614137 w 1185584"/>
                <a:gd name="connsiteY4" fmla="*/ 0 h 14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5584" h="1407569">
                  <a:moveTo>
                    <a:pt x="614137" y="0"/>
                  </a:moveTo>
                  <a:lnTo>
                    <a:pt x="0" y="1310333"/>
                  </a:lnTo>
                  <a:lnTo>
                    <a:pt x="461684" y="1407569"/>
                  </a:lnTo>
                  <a:lnTo>
                    <a:pt x="1185584" y="6722"/>
                  </a:lnTo>
                  <a:lnTo>
                    <a:pt x="6141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934840" y="2651534"/>
              <a:ext cx="948310" cy="1715018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  <a:gd name="connsiteX0" fmla="*/ 50800 w 952500"/>
                <a:gd name="connsiteY0" fmla="*/ 31750 h 1409700"/>
                <a:gd name="connsiteX1" fmla="*/ 0 w 952500"/>
                <a:gd name="connsiteY1" fmla="*/ 596900 h 1409700"/>
                <a:gd name="connsiteX2" fmla="*/ 114300 w 952500"/>
                <a:gd name="connsiteY2" fmla="*/ 1339850 h 1409700"/>
                <a:gd name="connsiteX3" fmla="*/ 355600 w 952500"/>
                <a:gd name="connsiteY3" fmla="*/ 1409700 h 1409700"/>
                <a:gd name="connsiteX4" fmla="*/ 952500 w 952500"/>
                <a:gd name="connsiteY4" fmla="*/ 0 h 1409700"/>
                <a:gd name="connsiteX5" fmla="*/ 50800 w 952500"/>
                <a:gd name="connsiteY5" fmla="*/ 31750 h 1409700"/>
                <a:gd name="connsiteX0" fmla="*/ 25400 w 952500"/>
                <a:gd name="connsiteY0" fmla="*/ 0 h 1435100"/>
                <a:gd name="connsiteX1" fmla="*/ 0 w 952500"/>
                <a:gd name="connsiteY1" fmla="*/ 622300 h 1435100"/>
                <a:gd name="connsiteX2" fmla="*/ 114300 w 952500"/>
                <a:gd name="connsiteY2" fmla="*/ 1365250 h 1435100"/>
                <a:gd name="connsiteX3" fmla="*/ 355600 w 952500"/>
                <a:gd name="connsiteY3" fmla="*/ 1435100 h 1435100"/>
                <a:gd name="connsiteX4" fmla="*/ 952500 w 952500"/>
                <a:gd name="connsiteY4" fmla="*/ 25400 h 1435100"/>
                <a:gd name="connsiteX5" fmla="*/ 25400 w 9525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508000 w 1346200"/>
                <a:gd name="connsiteY2" fmla="*/ 1365250 h 1435100"/>
                <a:gd name="connsiteX3" fmla="*/ 749300 w 1346200"/>
                <a:gd name="connsiteY3" fmla="*/ 1435100 h 1435100"/>
                <a:gd name="connsiteX4" fmla="*/ 1346200 w 1346200"/>
                <a:gd name="connsiteY4" fmla="*/ 25400 h 1435100"/>
                <a:gd name="connsiteX5" fmla="*/ 419100 w 13462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749300 w 1346200"/>
                <a:gd name="connsiteY2" fmla="*/ 1435100 h 1435100"/>
                <a:gd name="connsiteX3" fmla="*/ 1346200 w 1346200"/>
                <a:gd name="connsiteY3" fmla="*/ 25400 h 1435100"/>
                <a:gd name="connsiteX4" fmla="*/ 419100 w 1346200"/>
                <a:gd name="connsiteY4" fmla="*/ 0 h 1435100"/>
                <a:gd name="connsiteX0" fmla="*/ 419100 w 1346200"/>
                <a:gd name="connsiteY0" fmla="*/ 0 h 1619250"/>
                <a:gd name="connsiteX1" fmla="*/ 0 w 1346200"/>
                <a:gd name="connsiteY1" fmla="*/ 1422400 h 1619250"/>
                <a:gd name="connsiteX2" fmla="*/ 622300 w 1346200"/>
                <a:gd name="connsiteY2" fmla="*/ 1619250 h 1619250"/>
                <a:gd name="connsiteX3" fmla="*/ 1346200 w 1346200"/>
                <a:gd name="connsiteY3" fmla="*/ 25400 h 1619250"/>
                <a:gd name="connsiteX4" fmla="*/ 419100 w 1346200"/>
                <a:gd name="connsiteY4" fmla="*/ 0 h 161925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702609 w 1346200"/>
                <a:gd name="connsiteY2" fmla="*/ 1413794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484629 w 1346200"/>
                <a:gd name="connsiteY2" fmla="*/ 1370213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645246 w 1346200"/>
                <a:gd name="connsiteY2" fmla="*/ 1395117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247011 w 1174111"/>
                <a:gd name="connsiteY0" fmla="*/ 0 h 1395117"/>
                <a:gd name="connsiteX1" fmla="*/ 0 w 1174111"/>
                <a:gd name="connsiteY1" fmla="*/ 1229396 h 1395117"/>
                <a:gd name="connsiteX2" fmla="*/ 473157 w 1174111"/>
                <a:gd name="connsiteY2" fmla="*/ 1395117 h 1395117"/>
                <a:gd name="connsiteX3" fmla="*/ 1174111 w 1174111"/>
                <a:gd name="connsiteY3" fmla="*/ 25400 h 1395117"/>
                <a:gd name="connsiteX4" fmla="*/ 247011 w 1174111"/>
                <a:gd name="connsiteY4" fmla="*/ 0 h 1395117"/>
                <a:gd name="connsiteX0" fmla="*/ 258484 w 1185584"/>
                <a:gd name="connsiteY0" fmla="*/ 0 h 1395117"/>
                <a:gd name="connsiteX1" fmla="*/ 0 w 1185584"/>
                <a:gd name="connsiteY1" fmla="*/ 1329011 h 1395117"/>
                <a:gd name="connsiteX2" fmla="*/ 484630 w 1185584"/>
                <a:gd name="connsiteY2" fmla="*/ 1395117 h 1395117"/>
                <a:gd name="connsiteX3" fmla="*/ 1185584 w 1185584"/>
                <a:gd name="connsiteY3" fmla="*/ 25400 h 1395117"/>
                <a:gd name="connsiteX4" fmla="*/ 258484 w 1185584"/>
                <a:gd name="connsiteY4" fmla="*/ 0 h 1395117"/>
                <a:gd name="connsiteX0" fmla="*/ 258484 w 1185584"/>
                <a:gd name="connsiteY0" fmla="*/ 0 h 1426247"/>
                <a:gd name="connsiteX1" fmla="*/ 0 w 1185584"/>
                <a:gd name="connsiteY1" fmla="*/ 1329011 h 1426247"/>
                <a:gd name="connsiteX2" fmla="*/ 461684 w 1185584"/>
                <a:gd name="connsiteY2" fmla="*/ 1426247 h 1426247"/>
                <a:gd name="connsiteX3" fmla="*/ 1185584 w 1185584"/>
                <a:gd name="connsiteY3" fmla="*/ 25400 h 1426247"/>
                <a:gd name="connsiteX4" fmla="*/ 258484 w 1185584"/>
                <a:gd name="connsiteY4" fmla="*/ 0 h 1426247"/>
                <a:gd name="connsiteX0" fmla="*/ 281430 w 1185584"/>
                <a:gd name="connsiteY0" fmla="*/ 0 h 1413795"/>
                <a:gd name="connsiteX1" fmla="*/ 0 w 1185584"/>
                <a:gd name="connsiteY1" fmla="*/ 1316559 h 1413795"/>
                <a:gd name="connsiteX2" fmla="*/ 461684 w 1185584"/>
                <a:gd name="connsiteY2" fmla="*/ 1413795 h 1413795"/>
                <a:gd name="connsiteX3" fmla="*/ 1185584 w 1185584"/>
                <a:gd name="connsiteY3" fmla="*/ 12948 h 1413795"/>
                <a:gd name="connsiteX4" fmla="*/ 281430 w 1185584"/>
                <a:gd name="connsiteY4" fmla="*/ 0 h 1413795"/>
                <a:gd name="connsiteX0" fmla="*/ 545301 w 1185584"/>
                <a:gd name="connsiteY0" fmla="*/ 0 h 1401343"/>
                <a:gd name="connsiteX1" fmla="*/ 0 w 1185584"/>
                <a:gd name="connsiteY1" fmla="*/ 1304107 h 1401343"/>
                <a:gd name="connsiteX2" fmla="*/ 461684 w 1185584"/>
                <a:gd name="connsiteY2" fmla="*/ 1401343 h 1401343"/>
                <a:gd name="connsiteX3" fmla="*/ 1185584 w 1185584"/>
                <a:gd name="connsiteY3" fmla="*/ 496 h 1401343"/>
                <a:gd name="connsiteX4" fmla="*/ 545301 w 1185584"/>
                <a:gd name="connsiteY4" fmla="*/ 0 h 1401343"/>
                <a:gd name="connsiteX0" fmla="*/ 866535 w 1185584"/>
                <a:gd name="connsiteY0" fmla="*/ 55537 h 1400847"/>
                <a:gd name="connsiteX1" fmla="*/ 0 w 1185584"/>
                <a:gd name="connsiteY1" fmla="*/ 1303611 h 1400847"/>
                <a:gd name="connsiteX2" fmla="*/ 461684 w 1185584"/>
                <a:gd name="connsiteY2" fmla="*/ 1400847 h 1400847"/>
                <a:gd name="connsiteX3" fmla="*/ 1185584 w 1185584"/>
                <a:gd name="connsiteY3" fmla="*/ 0 h 1400847"/>
                <a:gd name="connsiteX4" fmla="*/ 866535 w 1185584"/>
                <a:gd name="connsiteY4" fmla="*/ 55537 h 1400847"/>
                <a:gd name="connsiteX0" fmla="*/ 614137 w 1185584"/>
                <a:gd name="connsiteY0" fmla="*/ 0 h 1407569"/>
                <a:gd name="connsiteX1" fmla="*/ 0 w 1185584"/>
                <a:gd name="connsiteY1" fmla="*/ 1310333 h 1407569"/>
                <a:gd name="connsiteX2" fmla="*/ 461684 w 1185584"/>
                <a:gd name="connsiteY2" fmla="*/ 1407569 h 1407569"/>
                <a:gd name="connsiteX3" fmla="*/ 1185584 w 1185584"/>
                <a:gd name="connsiteY3" fmla="*/ 6722 h 1407569"/>
                <a:gd name="connsiteX4" fmla="*/ 614137 w 1185584"/>
                <a:gd name="connsiteY4" fmla="*/ 0 h 1407569"/>
                <a:gd name="connsiteX0" fmla="*/ 1279550 w 1850997"/>
                <a:gd name="connsiteY0" fmla="*/ 0 h 1522014"/>
                <a:gd name="connsiteX1" fmla="*/ 0 w 1850997"/>
                <a:gd name="connsiteY1" fmla="*/ 1522014 h 1522014"/>
                <a:gd name="connsiteX2" fmla="*/ 1127097 w 1850997"/>
                <a:gd name="connsiteY2" fmla="*/ 1407569 h 1522014"/>
                <a:gd name="connsiteX3" fmla="*/ 1850997 w 1850997"/>
                <a:gd name="connsiteY3" fmla="*/ 6722 h 1522014"/>
                <a:gd name="connsiteX4" fmla="*/ 1279550 w 1850997"/>
                <a:gd name="connsiteY4" fmla="*/ 0 h 1522014"/>
                <a:gd name="connsiteX0" fmla="*/ 1279550 w 1850997"/>
                <a:gd name="connsiteY0" fmla="*/ 0 h 1650380"/>
                <a:gd name="connsiteX1" fmla="*/ 0 w 1850997"/>
                <a:gd name="connsiteY1" fmla="*/ 1522014 h 1650380"/>
                <a:gd name="connsiteX2" fmla="*/ 679664 w 1850997"/>
                <a:gd name="connsiteY2" fmla="*/ 1650380 h 1650380"/>
                <a:gd name="connsiteX3" fmla="*/ 1850997 w 1850997"/>
                <a:gd name="connsiteY3" fmla="*/ 6722 h 1650380"/>
                <a:gd name="connsiteX4" fmla="*/ 1279550 w 1850997"/>
                <a:gd name="connsiteY4" fmla="*/ 0 h 1650380"/>
                <a:gd name="connsiteX0" fmla="*/ 1279550 w 1587126"/>
                <a:gd name="connsiteY0" fmla="*/ 0 h 1650380"/>
                <a:gd name="connsiteX1" fmla="*/ 0 w 1587126"/>
                <a:gd name="connsiteY1" fmla="*/ 1522014 h 1650380"/>
                <a:gd name="connsiteX2" fmla="*/ 679664 w 1587126"/>
                <a:gd name="connsiteY2" fmla="*/ 1650380 h 1650380"/>
                <a:gd name="connsiteX3" fmla="*/ 1587126 w 1587126"/>
                <a:gd name="connsiteY3" fmla="*/ 741382 h 1650380"/>
                <a:gd name="connsiteX4" fmla="*/ 1279550 w 1587126"/>
                <a:gd name="connsiteY4" fmla="*/ 0 h 1650380"/>
                <a:gd name="connsiteX0" fmla="*/ 1279550 w 1587126"/>
                <a:gd name="connsiteY0" fmla="*/ 0 h 1650380"/>
                <a:gd name="connsiteX1" fmla="*/ 0 w 1587126"/>
                <a:gd name="connsiteY1" fmla="*/ 1522014 h 1650380"/>
                <a:gd name="connsiteX2" fmla="*/ 679664 w 1587126"/>
                <a:gd name="connsiteY2" fmla="*/ 1650380 h 1650380"/>
                <a:gd name="connsiteX3" fmla="*/ 1587126 w 1587126"/>
                <a:gd name="connsiteY3" fmla="*/ 741382 h 1650380"/>
                <a:gd name="connsiteX4" fmla="*/ 1564181 w 1587126"/>
                <a:gd name="connsiteY4" fmla="*/ 662661 h 1650380"/>
                <a:gd name="connsiteX5" fmla="*/ 1279550 w 1587126"/>
                <a:gd name="connsiteY5" fmla="*/ 0 h 1650380"/>
                <a:gd name="connsiteX0" fmla="*/ 1279550 w 1713325"/>
                <a:gd name="connsiteY0" fmla="*/ 0 h 1650380"/>
                <a:gd name="connsiteX1" fmla="*/ 0 w 1713325"/>
                <a:gd name="connsiteY1" fmla="*/ 1522014 h 1650380"/>
                <a:gd name="connsiteX2" fmla="*/ 679664 w 1713325"/>
                <a:gd name="connsiteY2" fmla="*/ 1650380 h 1650380"/>
                <a:gd name="connsiteX3" fmla="*/ 1587126 w 1713325"/>
                <a:gd name="connsiteY3" fmla="*/ 741382 h 1650380"/>
                <a:gd name="connsiteX4" fmla="*/ 1713325 w 1713325"/>
                <a:gd name="connsiteY4" fmla="*/ 2712 h 1650380"/>
                <a:gd name="connsiteX5" fmla="*/ 1279550 w 1713325"/>
                <a:gd name="connsiteY5" fmla="*/ 0 h 1650380"/>
                <a:gd name="connsiteX0" fmla="*/ 1302494 w 1713325"/>
                <a:gd name="connsiteY0" fmla="*/ 0 h 1681510"/>
                <a:gd name="connsiteX1" fmla="*/ 0 w 1713325"/>
                <a:gd name="connsiteY1" fmla="*/ 1553144 h 1681510"/>
                <a:gd name="connsiteX2" fmla="*/ 679664 w 1713325"/>
                <a:gd name="connsiteY2" fmla="*/ 1681510 h 1681510"/>
                <a:gd name="connsiteX3" fmla="*/ 1587126 w 1713325"/>
                <a:gd name="connsiteY3" fmla="*/ 772512 h 1681510"/>
                <a:gd name="connsiteX4" fmla="*/ 1713325 w 1713325"/>
                <a:gd name="connsiteY4" fmla="*/ 33842 h 1681510"/>
                <a:gd name="connsiteX5" fmla="*/ 1302494 w 1713325"/>
                <a:gd name="connsiteY5" fmla="*/ 0 h 168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325" h="1681510">
                  <a:moveTo>
                    <a:pt x="1302494" y="0"/>
                  </a:moveTo>
                  <a:lnTo>
                    <a:pt x="0" y="1553144"/>
                  </a:lnTo>
                  <a:lnTo>
                    <a:pt x="679664" y="1681510"/>
                  </a:lnTo>
                  <a:lnTo>
                    <a:pt x="1587126" y="772512"/>
                  </a:lnTo>
                  <a:lnTo>
                    <a:pt x="1713325" y="33842"/>
                  </a:lnTo>
                  <a:lnTo>
                    <a:pt x="130249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8395" y="2577902"/>
              <a:ext cx="483695" cy="315854"/>
            </a:xfrm>
            <a:prstGeom prst="rect">
              <a:avLst/>
            </a:prstGeom>
          </p:spPr>
        </p:pic>
        <p:pic>
          <p:nvPicPr>
            <p:cNvPr id="21" name="图片 20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345" y="2674639"/>
              <a:ext cx="483695" cy="315854"/>
            </a:xfrm>
            <a:prstGeom prst="rect">
              <a:avLst/>
            </a:prstGeom>
          </p:spPr>
        </p:pic>
        <p:pic>
          <p:nvPicPr>
            <p:cNvPr id="22" name="图片 21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975" y="2762414"/>
              <a:ext cx="483695" cy="315854"/>
            </a:xfrm>
            <a:prstGeom prst="rect">
              <a:avLst/>
            </a:prstGeom>
          </p:spPr>
        </p:pic>
        <p:pic>
          <p:nvPicPr>
            <p:cNvPr id="23" name="图片 22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1746" y="2864150"/>
              <a:ext cx="483695" cy="315854"/>
            </a:xfrm>
            <a:prstGeom prst="rect">
              <a:avLst/>
            </a:prstGeom>
          </p:spPr>
        </p:pic>
        <p:pic>
          <p:nvPicPr>
            <p:cNvPr id="24" name="图片 23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117" y="2965886"/>
              <a:ext cx="483695" cy="315854"/>
            </a:xfrm>
            <a:prstGeom prst="rect">
              <a:avLst/>
            </a:prstGeom>
          </p:spPr>
        </p:pic>
        <p:pic>
          <p:nvPicPr>
            <p:cNvPr id="25" name="图片 24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8951" y="3048350"/>
              <a:ext cx="483695" cy="315854"/>
            </a:xfrm>
            <a:prstGeom prst="rect">
              <a:avLst/>
            </a:prstGeom>
          </p:spPr>
        </p:pic>
        <p:pic>
          <p:nvPicPr>
            <p:cNvPr id="26" name="图片 25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5439" y="3143196"/>
              <a:ext cx="483695" cy="315854"/>
            </a:xfrm>
            <a:prstGeom prst="rect">
              <a:avLst/>
            </a:prstGeom>
          </p:spPr>
        </p:pic>
        <p:pic>
          <p:nvPicPr>
            <p:cNvPr id="28" name="图片 27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35" y="3234327"/>
              <a:ext cx="483695" cy="315854"/>
            </a:xfrm>
            <a:prstGeom prst="rect">
              <a:avLst/>
            </a:prstGeom>
          </p:spPr>
        </p:pic>
        <p:pic>
          <p:nvPicPr>
            <p:cNvPr id="29" name="图片 28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9578" y="3324029"/>
              <a:ext cx="483695" cy="315854"/>
            </a:xfrm>
            <a:prstGeom prst="rect">
              <a:avLst/>
            </a:prstGeom>
          </p:spPr>
        </p:pic>
        <p:pic>
          <p:nvPicPr>
            <p:cNvPr id="30" name="图片 29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895" y="3399295"/>
              <a:ext cx="483695" cy="315854"/>
            </a:xfrm>
            <a:prstGeom prst="rect">
              <a:avLst/>
            </a:prstGeom>
          </p:spPr>
        </p:pic>
        <p:pic>
          <p:nvPicPr>
            <p:cNvPr id="31" name="图片 30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6759" y="3468309"/>
              <a:ext cx="483695" cy="315854"/>
            </a:xfrm>
            <a:prstGeom prst="rect">
              <a:avLst/>
            </a:prstGeom>
          </p:spPr>
        </p:pic>
        <p:pic>
          <p:nvPicPr>
            <p:cNvPr id="32" name="图片 31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955" y="3564483"/>
              <a:ext cx="483695" cy="315854"/>
            </a:xfrm>
            <a:prstGeom prst="rect">
              <a:avLst/>
            </a:prstGeom>
          </p:spPr>
        </p:pic>
        <p:pic>
          <p:nvPicPr>
            <p:cNvPr id="33" name="图片 32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8837" y="3639883"/>
              <a:ext cx="483695" cy="315854"/>
            </a:xfrm>
            <a:prstGeom prst="rect">
              <a:avLst/>
            </a:prstGeom>
          </p:spPr>
        </p:pic>
        <p:pic>
          <p:nvPicPr>
            <p:cNvPr id="34" name="图片 33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2932" y="3729451"/>
              <a:ext cx="483695" cy="315854"/>
            </a:xfrm>
            <a:prstGeom prst="rect">
              <a:avLst/>
            </a:prstGeom>
          </p:spPr>
        </p:pic>
        <p:pic>
          <p:nvPicPr>
            <p:cNvPr id="35" name="图片 34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8431" y="3805602"/>
              <a:ext cx="483695" cy="315854"/>
            </a:xfrm>
            <a:prstGeom prst="rect">
              <a:avLst/>
            </a:prstGeom>
          </p:spPr>
        </p:pic>
        <p:pic>
          <p:nvPicPr>
            <p:cNvPr id="36" name="图片 35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632" y="3893911"/>
              <a:ext cx="483695" cy="315854"/>
            </a:xfrm>
            <a:prstGeom prst="rect">
              <a:avLst/>
            </a:prstGeom>
          </p:spPr>
        </p:pic>
        <p:pic>
          <p:nvPicPr>
            <p:cNvPr id="37" name="图片 36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131" y="3970384"/>
              <a:ext cx="483695" cy="315854"/>
            </a:xfrm>
            <a:prstGeom prst="rect">
              <a:avLst/>
            </a:prstGeom>
          </p:spPr>
        </p:pic>
        <p:pic>
          <p:nvPicPr>
            <p:cNvPr id="38" name="图片 37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5809" y="4066031"/>
              <a:ext cx="483695" cy="315854"/>
            </a:xfrm>
            <a:prstGeom prst="rect">
              <a:avLst/>
            </a:prstGeom>
          </p:spPr>
        </p:pic>
        <p:pic>
          <p:nvPicPr>
            <p:cNvPr id="39" name="图片 38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1848" y="2507396"/>
              <a:ext cx="483695" cy="315854"/>
            </a:xfrm>
            <a:prstGeom prst="rect">
              <a:avLst/>
            </a:prstGeom>
          </p:spPr>
        </p:pic>
        <p:pic>
          <p:nvPicPr>
            <p:cNvPr id="40" name="图片 39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2398" y="2589223"/>
              <a:ext cx="483695" cy="315854"/>
            </a:xfrm>
            <a:prstGeom prst="rect">
              <a:avLst/>
            </a:prstGeom>
          </p:spPr>
        </p:pic>
        <p:pic>
          <p:nvPicPr>
            <p:cNvPr id="41" name="图片 40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9367" y="2671137"/>
              <a:ext cx="483695" cy="315854"/>
            </a:xfrm>
            <a:prstGeom prst="rect">
              <a:avLst/>
            </a:prstGeom>
          </p:spPr>
        </p:pic>
        <p:pic>
          <p:nvPicPr>
            <p:cNvPr id="42" name="图片 41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4677" y="2754437"/>
              <a:ext cx="483695" cy="315854"/>
            </a:xfrm>
            <a:prstGeom prst="rect">
              <a:avLst/>
            </a:prstGeom>
          </p:spPr>
        </p:pic>
        <p:pic>
          <p:nvPicPr>
            <p:cNvPr id="43" name="图片 42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70" y="2830112"/>
              <a:ext cx="483695" cy="315854"/>
            </a:xfrm>
            <a:prstGeom prst="rect">
              <a:avLst/>
            </a:prstGeom>
          </p:spPr>
        </p:pic>
        <p:pic>
          <p:nvPicPr>
            <p:cNvPr id="44" name="图片 43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9742" y="2898925"/>
              <a:ext cx="483695" cy="315854"/>
            </a:xfrm>
            <a:prstGeom prst="rect">
              <a:avLst/>
            </a:prstGeom>
          </p:spPr>
        </p:pic>
        <p:pic>
          <p:nvPicPr>
            <p:cNvPr id="45" name="图片 44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437" y="2980752"/>
              <a:ext cx="483695" cy="315854"/>
            </a:xfrm>
            <a:prstGeom prst="rect">
              <a:avLst/>
            </a:prstGeom>
          </p:spPr>
        </p:pic>
        <p:pic>
          <p:nvPicPr>
            <p:cNvPr id="46" name="图片 45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2817" y="3076400"/>
              <a:ext cx="483695" cy="315854"/>
            </a:xfrm>
            <a:prstGeom prst="rect">
              <a:avLst/>
            </a:prstGeom>
          </p:spPr>
        </p:pic>
        <p:pic>
          <p:nvPicPr>
            <p:cNvPr id="47" name="图片 46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07" y="3165564"/>
              <a:ext cx="483695" cy="315854"/>
            </a:xfrm>
            <a:prstGeom prst="rect">
              <a:avLst/>
            </a:prstGeom>
          </p:spPr>
        </p:pic>
        <p:pic>
          <p:nvPicPr>
            <p:cNvPr id="48" name="图片 47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3088" y="3267614"/>
              <a:ext cx="483695" cy="315854"/>
            </a:xfrm>
            <a:prstGeom prst="rect">
              <a:avLst/>
            </a:prstGeom>
          </p:spPr>
        </p:pic>
        <p:pic>
          <p:nvPicPr>
            <p:cNvPr id="49" name="图片 48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0000" y="3350095"/>
              <a:ext cx="483695" cy="315854"/>
            </a:xfrm>
            <a:prstGeom prst="rect">
              <a:avLst/>
            </a:prstGeom>
          </p:spPr>
        </p:pic>
        <p:pic>
          <p:nvPicPr>
            <p:cNvPr id="50" name="图片 49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3191" y="3438686"/>
              <a:ext cx="483695" cy="315854"/>
            </a:xfrm>
            <a:prstGeom prst="rect">
              <a:avLst/>
            </a:prstGeom>
          </p:spPr>
        </p:pic>
        <p:pic>
          <p:nvPicPr>
            <p:cNvPr id="51" name="图片 50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5499" y="3521700"/>
              <a:ext cx="483695" cy="315854"/>
            </a:xfrm>
            <a:prstGeom prst="rect">
              <a:avLst/>
            </a:prstGeom>
          </p:spPr>
        </p:pic>
        <p:pic>
          <p:nvPicPr>
            <p:cNvPr id="52" name="图片 51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5499" y="3598661"/>
              <a:ext cx="483695" cy="315854"/>
            </a:xfrm>
            <a:prstGeom prst="rect">
              <a:avLst/>
            </a:prstGeom>
          </p:spPr>
        </p:pic>
        <p:pic>
          <p:nvPicPr>
            <p:cNvPr id="53" name="图片 52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2829" y="3675245"/>
              <a:ext cx="483695" cy="315854"/>
            </a:xfrm>
            <a:prstGeom prst="rect">
              <a:avLst/>
            </a:prstGeom>
          </p:spPr>
        </p:pic>
        <p:pic>
          <p:nvPicPr>
            <p:cNvPr id="54" name="图片 53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7755" y="3763836"/>
              <a:ext cx="483695" cy="315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9644" y="1077792"/>
            <a:ext cx="427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8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Resists </a:t>
            </a:r>
            <a:r>
              <a:rPr sz="900" b="1" spc="7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Water: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Moisture-resistant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core.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900" b="1" spc="1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Easy </a:t>
            </a:r>
            <a:r>
              <a:rPr sz="900" b="1" spc="8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900" b="1" spc="6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Install: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Scores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snaps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easily.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Manufactured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long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recessed 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edge,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which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easily installed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finishes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similar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regular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</a:t>
            </a:r>
            <a:r>
              <a:rPr sz="900" spc="-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4244" y="1763592"/>
            <a:ext cx="449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900" b="1" spc="9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Tiled </a:t>
            </a:r>
            <a:r>
              <a:rPr sz="900" b="1" spc="7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Finish: </a:t>
            </a:r>
            <a:r>
              <a:rPr sz="900" spc="6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Tiles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up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32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kg/m</a:t>
            </a:r>
            <a:r>
              <a:rPr sz="750" spc="22" baseline="330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2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may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directly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adhered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using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approved 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water-proof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ceramic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tile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adhesive.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645" y="2449392"/>
            <a:ext cx="435673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8034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3040" algn="l"/>
              </a:tabLst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Avoid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exposure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sustained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temperatures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exceeding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50°C.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indent="-180340" algn="just">
              <a:lnSpc>
                <a:spcPct val="100000"/>
              </a:lnSpc>
              <a:buAutoNum type="arabicPeriod"/>
              <a:tabLst>
                <a:tab pos="193040" algn="l"/>
              </a:tabLst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Maximum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framing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spacing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24”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(610mm)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centers.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marR="361315" indent="-180340" algn="just">
              <a:lnSpc>
                <a:spcPct val="100000"/>
              </a:lnSpc>
              <a:buAutoNum type="arabicPeriod"/>
              <a:tabLst>
                <a:tab pos="193040" algn="l"/>
              </a:tabLst>
            </a:pP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Intended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interior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applications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only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must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kept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dry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during 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handling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storage. Please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see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installation</a:t>
            </a:r>
            <a:r>
              <a:rPr sz="900" spc="114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guidelines.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marR="5080" indent="-180340" algn="just">
              <a:lnSpc>
                <a:spcPct val="100000"/>
              </a:lnSpc>
              <a:buAutoNum type="arabicPeriod"/>
              <a:tabLst>
                <a:tab pos="193040" algn="l"/>
              </a:tabLst>
            </a:pP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Wall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cavities,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floor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cavities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other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enclosed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areas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must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dry prior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being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closed-up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application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interior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finishing.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Insulation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wall 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floor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cavities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must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dry.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indent="-180340" algn="just">
              <a:lnSpc>
                <a:spcPct val="100000"/>
              </a:lnSpc>
              <a:buAutoNum type="arabicPeriod"/>
              <a:tabLst>
                <a:tab pos="193040" algn="l"/>
              </a:tabLst>
            </a:pP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Must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stored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off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ground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under</a:t>
            </a:r>
            <a:r>
              <a:rPr sz="900" spc="1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cover.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9645" y="3958150"/>
            <a:ext cx="44335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It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essential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that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level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determined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at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design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stage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since  </a:t>
            </a:r>
            <a:r>
              <a:rPr sz="900" spc="-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each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level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has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specific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requirements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substrate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tolerances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installation,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jointing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finishing.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desired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level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may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not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 achieved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unless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all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these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requirements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met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through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various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stages of 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construction.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9645" y="4781110"/>
            <a:ext cx="4430395" cy="169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recommends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 of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joint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compounds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3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coat 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jointing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system using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paper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tape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achieve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best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</a:t>
            </a:r>
            <a:r>
              <a:rPr sz="900" spc="1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strength.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12700" marR="444500">
              <a:lnSpc>
                <a:spcPct val="100000"/>
              </a:lnSpc>
            </a:pP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priming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decorating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paint,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texture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wall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covering,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follow 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manufacturer’s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directions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recommendations.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12700" marR="315595" algn="just">
              <a:lnSpc>
                <a:spcPct val="100000"/>
              </a:lnSpc>
            </a:pPr>
            <a:r>
              <a:rPr sz="900" spc="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If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using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semi-gloss or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gloss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paint, </a:t>
            </a:r>
            <a:r>
              <a:rPr sz="900" spc="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it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recommended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that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</a:t>
            </a:r>
            <a:r>
              <a:rPr sz="900" spc="-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surface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finished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Level </a:t>
            </a:r>
            <a:r>
              <a:rPr sz="900" spc="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5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standard as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these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paints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tend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highlight 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surface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variations.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12700" marR="314325" algn="just">
              <a:lnSpc>
                <a:spcPct val="100000"/>
              </a:lnSpc>
            </a:pP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Levels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 </a:t>
            </a:r>
            <a:r>
              <a:rPr sz="900" spc="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please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refer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</a:t>
            </a:r>
            <a:r>
              <a:rPr sz="900" spc="-9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Installation 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manual.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56687"/>
            <a:ext cx="1681480" cy="259715"/>
          </a:xfrm>
          <a:custGeom>
            <a:avLst/>
            <a:gdLst/>
            <a:ahLst/>
            <a:cxnLst/>
            <a:rect l="l" t="t" r="r" b="b"/>
            <a:pathLst>
              <a:path w="1681480" h="259715">
                <a:moveTo>
                  <a:pt x="1681149" y="0"/>
                </a:moveTo>
                <a:lnTo>
                  <a:pt x="0" y="0"/>
                </a:lnTo>
                <a:lnTo>
                  <a:pt x="0" y="259156"/>
                </a:lnTo>
                <a:lnTo>
                  <a:pt x="1554708" y="259156"/>
                </a:lnTo>
                <a:lnTo>
                  <a:pt x="1681149" y="0"/>
                </a:lnTo>
                <a:close/>
              </a:path>
            </a:pathLst>
          </a:custGeom>
          <a:solidFill>
            <a:srgbClr val="0041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5511" y="256676"/>
            <a:ext cx="5955030" cy="259715"/>
          </a:xfrm>
          <a:custGeom>
            <a:avLst/>
            <a:gdLst/>
            <a:ahLst/>
            <a:cxnLst/>
            <a:rect l="l" t="t" r="r" b="b"/>
            <a:pathLst>
              <a:path w="5955030" h="259715">
                <a:moveTo>
                  <a:pt x="5954483" y="0"/>
                </a:moveTo>
                <a:lnTo>
                  <a:pt x="126453" y="0"/>
                </a:lnTo>
                <a:lnTo>
                  <a:pt x="0" y="259168"/>
                </a:lnTo>
                <a:lnTo>
                  <a:pt x="5954483" y="259168"/>
                </a:lnTo>
                <a:lnTo>
                  <a:pt x="5954483" y="0"/>
                </a:lnTo>
                <a:close/>
              </a:path>
            </a:pathLst>
          </a:custGeom>
          <a:solidFill>
            <a:srgbClr val="EB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363" y="317601"/>
            <a:ext cx="7988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750" b="1" spc="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50" b="1" spc="8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Sheet</a:t>
            </a:r>
            <a:endParaRPr sz="75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2000" y="24151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9299" y="2446291"/>
            <a:ext cx="789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8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LIMI</a:t>
            </a:r>
            <a:r>
              <a:rPr sz="900" b="1" spc="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b="1" spc="8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b="1" spc="1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TIONS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2000" y="3937203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299" y="3968317"/>
            <a:ext cx="1784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FINISHING </a:t>
            </a:r>
            <a:r>
              <a:rPr sz="900" b="1" spc="14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900" b="1" spc="-5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1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DECORATING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2000" y="1056177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299" y="1084116"/>
            <a:ext cx="843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b="1" spc="10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b="1" spc="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900" b="1" spc="1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900" b="1" spc="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b="1" spc="12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b="1" spc="1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GES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6687"/>
            <a:ext cx="1681480" cy="259715"/>
          </a:xfrm>
          <a:custGeom>
            <a:avLst/>
            <a:gdLst/>
            <a:ahLst/>
            <a:cxnLst/>
            <a:rect l="l" t="t" r="r" b="b"/>
            <a:pathLst>
              <a:path w="1681480" h="259715">
                <a:moveTo>
                  <a:pt x="1681149" y="0"/>
                </a:moveTo>
                <a:lnTo>
                  <a:pt x="0" y="0"/>
                </a:lnTo>
                <a:lnTo>
                  <a:pt x="0" y="259156"/>
                </a:lnTo>
                <a:lnTo>
                  <a:pt x="1554708" y="259156"/>
                </a:lnTo>
                <a:lnTo>
                  <a:pt x="1681149" y="0"/>
                </a:lnTo>
                <a:close/>
              </a:path>
            </a:pathLst>
          </a:custGeom>
          <a:solidFill>
            <a:srgbClr val="0041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5511" y="256676"/>
            <a:ext cx="5955030" cy="259715"/>
          </a:xfrm>
          <a:custGeom>
            <a:avLst/>
            <a:gdLst/>
            <a:ahLst/>
            <a:cxnLst/>
            <a:rect l="l" t="t" r="r" b="b"/>
            <a:pathLst>
              <a:path w="5955030" h="259715">
                <a:moveTo>
                  <a:pt x="5954483" y="0"/>
                </a:moveTo>
                <a:lnTo>
                  <a:pt x="126453" y="0"/>
                </a:lnTo>
                <a:lnTo>
                  <a:pt x="0" y="259168"/>
                </a:lnTo>
                <a:lnTo>
                  <a:pt x="5954483" y="259168"/>
                </a:lnTo>
                <a:lnTo>
                  <a:pt x="5954483" y="0"/>
                </a:lnTo>
                <a:close/>
              </a:path>
            </a:pathLst>
          </a:custGeom>
          <a:solidFill>
            <a:srgbClr val="EB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3363" y="317601"/>
            <a:ext cx="7988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750" b="1" spc="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50" b="1" spc="8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Sheet</a:t>
            </a:r>
            <a:endParaRPr sz="75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34885"/>
              </p:ext>
            </p:extLst>
          </p:nvPr>
        </p:nvGraphicFramePr>
        <p:xfrm>
          <a:off x="3175199" y="1493052"/>
          <a:ext cx="3852544" cy="5804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4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Property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418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spc="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Test</a:t>
                      </a:r>
                      <a:r>
                        <a:rPr sz="450" b="1" spc="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450" b="1" spc="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Methods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418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Specification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418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387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 </a:t>
                      </a:r>
                      <a:r>
                        <a:rPr sz="45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WetStop  </a:t>
                      </a:r>
                      <a:r>
                        <a:rPr sz="450" b="1" spc="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9.0/9.5</a:t>
                      </a:r>
                      <a:r>
                        <a:rPr sz="450" b="1" spc="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450" b="1" spc="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mm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418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387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 </a:t>
                      </a:r>
                      <a:r>
                        <a:rPr sz="45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WetStop  </a:t>
                      </a:r>
                      <a:r>
                        <a:rPr sz="450" b="1" spc="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12/12.5/13</a:t>
                      </a:r>
                      <a:r>
                        <a:rPr sz="450" b="1" spc="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450" b="1" spc="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mm</a:t>
                      </a:r>
                      <a:endParaRPr sz="45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Non-combustibility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730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</a:t>
                      </a:r>
                      <a:r>
                        <a:rPr sz="450" spc="-7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476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Part </a:t>
                      </a: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4,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E136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Pass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Pass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Pass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50800" marR="1682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Sur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e-burning  characteristics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 </a:t>
                      </a: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476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Part 6,</a:t>
                      </a:r>
                      <a:r>
                        <a:rPr sz="450" spc="-7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7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371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Fire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Propogation</a:t>
                      </a:r>
                      <a:r>
                        <a:rPr sz="450" spc="-8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Flame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Spread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Class 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Class 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Non-combustibility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13501-1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698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Rate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of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Heat</a:t>
                      </a:r>
                      <a:r>
                        <a:rPr sz="450" spc="-5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Release 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Smoke</a:t>
                      </a:r>
                      <a:r>
                        <a:rPr sz="450" spc="-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Development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1A2-s1;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A2-s1;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E84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46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Flame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Spread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Smoke</a:t>
                      </a:r>
                      <a:r>
                        <a:rPr sz="450" spc="-5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Developed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15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</a:t>
                      </a:r>
                      <a:r>
                        <a:rPr sz="450" spc="-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7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15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</a:t>
                      </a:r>
                      <a:r>
                        <a:rPr sz="450" spc="-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7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Water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absorption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520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H1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H1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H1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77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8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Core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hardness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(lbf)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77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8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Field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77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8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77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8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Edge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78">
                <a:tc>
                  <a:txBody>
                    <a:bodyPr/>
                    <a:lstStyle/>
                    <a:p>
                      <a:pPr marL="50800" marR="147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Flexural</a:t>
                      </a:r>
                      <a:r>
                        <a:rPr sz="450" spc="-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strength  </a:t>
                      </a: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(lbf)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520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&gt;400N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&gt;550N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&gt;160N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&gt;210N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77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8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&gt;343N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&gt;476N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&gt;116N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&gt;160N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TIS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219-2552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&gt;356N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&gt;512N(12mm)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&gt;535N(13mm)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&gt;133N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&gt;200N(12mm)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&gt;230N(13mm)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73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BS1230:1985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&gt;405N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&gt;535N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(12.5mm)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&gt;170N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&gt;230N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898">
                <a:tc>
                  <a:txBody>
                    <a:bodyPr/>
                    <a:lstStyle/>
                    <a:p>
                      <a:pPr marL="50800" marR="2095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Humidified 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deflection</a:t>
                      </a:r>
                      <a:r>
                        <a:rPr sz="450" spc="-7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EN520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77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8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NA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but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&lt;48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mm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&lt;32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mm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TIS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219-2552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&lt;10mm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&lt;10mm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BS1230:1985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50800" marR="95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Nail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pull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resistance  </a:t>
                      </a: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(lbf)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520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None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5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77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8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NA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but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&gt;343N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8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TIS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219-2552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&gt;270N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&gt;330N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(12mm)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&gt;360N</a:t>
                      </a:r>
                      <a:r>
                        <a:rPr sz="450" spc="-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(13mm)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5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BS1230:1985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97299" y="1757551"/>
            <a:ext cx="45529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Fire</a:t>
            </a:r>
            <a:r>
              <a:rPr sz="500" b="1" spc="-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500" b="1" spc="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Reaction</a:t>
            </a:r>
            <a:endParaRPr sz="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7299" y="2658402"/>
            <a:ext cx="360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b="1" spc="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Physical  </a:t>
            </a:r>
            <a:r>
              <a:rPr sz="500" b="1" spc="5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500" b="1" spc="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500" b="1" spc="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operties</a:t>
            </a:r>
            <a:endParaRPr sz="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2000" y="1047177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9299" y="1078290"/>
            <a:ext cx="673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4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TEST</a:t>
            </a:r>
            <a:r>
              <a:rPr sz="900" b="1" spc="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9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DATA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7150" y="1073150"/>
            <a:ext cx="3872865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Moisture-resistant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comply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: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2499" y="7329402"/>
            <a:ext cx="3550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b="1" spc="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Country </a:t>
            </a:r>
            <a:r>
              <a:rPr sz="500" b="1" spc="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of Standards: </a:t>
            </a:r>
            <a:r>
              <a:rPr sz="5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 </a:t>
            </a:r>
            <a:r>
              <a:rPr sz="5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/ </a:t>
            </a:r>
            <a:r>
              <a:rPr sz="5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– </a:t>
            </a:r>
            <a:r>
              <a:rPr sz="5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Hong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Kong, </a:t>
            </a:r>
            <a:r>
              <a:rPr sz="5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Malaysia,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Singapore; </a:t>
            </a:r>
            <a:r>
              <a:rPr sz="5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–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Indonesia, </a:t>
            </a:r>
            <a:r>
              <a:rPr sz="5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Vietnam, </a:t>
            </a:r>
            <a:r>
              <a:rPr sz="5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Cambodia,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Laos,  Philippines, </a:t>
            </a:r>
            <a:r>
              <a:rPr sz="5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UAE; </a:t>
            </a:r>
            <a:r>
              <a:rPr sz="5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TIS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–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Thailand;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GB </a:t>
            </a:r>
            <a:r>
              <a:rPr sz="5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-</a:t>
            </a:r>
            <a:r>
              <a:rPr sz="500" spc="-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5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China</a:t>
            </a:r>
            <a:endParaRPr sz="500">
              <a:latin typeface="Century Gothic" panose="020B0502020202020204"/>
              <a:cs typeface="Century Gothic" panose="020B0502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721032" y="9908836"/>
            <a:ext cx="1289050" cy="259079"/>
          </a:xfrm>
          <a:custGeom>
            <a:avLst/>
            <a:gdLst/>
            <a:ahLst/>
            <a:cxnLst/>
            <a:rect l="l" t="t" r="r" b="b"/>
            <a:pathLst>
              <a:path w="1289050" h="259079">
                <a:moveTo>
                  <a:pt x="1288516" y="0"/>
                </a:moveTo>
                <a:lnTo>
                  <a:pt x="126085" y="0"/>
                </a:lnTo>
                <a:lnTo>
                  <a:pt x="0" y="258889"/>
                </a:lnTo>
                <a:lnTo>
                  <a:pt x="1162405" y="258889"/>
                </a:lnTo>
                <a:lnTo>
                  <a:pt x="1288516" y="0"/>
                </a:lnTo>
                <a:close/>
              </a:path>
            </a:pathLst>
          </a:custGeom>
          <a:solidFill>
            <a:srgbClr val="2AB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图片 31" descr="QQ图片201904021210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90" y="8499475"/>
            <a:ext cx="3702050" cy="241744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593799" y="2797891"/>
            <a:ext cx="41389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  <a:buChar char="•"/>
              <a:tabLst>
                <a:tab pos="193040" algn="l"/>
              </a:tabLst>
            </a:pPr>
            <a:r>
              <a:rPr sz="900" spc="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+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WetStop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complies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international standards such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</a:t>
            </a:r>
            <a:r>
              <a:rPr sz="900" spc="1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476,  </a:t>
            </a:r>
            <a:r>
              <a:rPr sz="9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E119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classification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resistance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Complies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13501-2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(European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resistance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classification)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000" y="27607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7D7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9299" y="2797891"/>
            <a:ext cx="831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6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b="1" spc="1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OMPLIANCE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000" y="37532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7D7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299" y="3784392"/>
            <a:ext cx="1391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900" b="1" spc="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1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APPROVAL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099" y="3873366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Job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name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8404" y="4302352"/>
            <a:ext cx="2867660" cy="459105"/>
          </a:xfrm>
          <a:prstGeom prst="rect">
            <a:avLst/>
          </a:prstGeom>
          <a:ln w="3809">
            <a:solidFill>
              <a:srgbClr val="6E676D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Contractor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8958" y="3823765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476681"/>
                </a:moveTo>
                <a:lnTo>
                  <a:pt x="0" y="0"/>
                </a:lnTo>
              </a:path>
            </a:pathLst>
          </a:custGeom>
          <a:ln w="3810">
            <a:solidFill>
              <a:srgbClr val="6E6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6499" y="3821858"/>
            <a:ext cx="2869565" cy="0"/>
          </a:xfrm>
          <a:custGeom>
            <a:avLst/>
            <a:gdLst/>
            <a:ahLst/>
            <a:cxnLst/>
            <a:rect l="l" t="t" r="r" b="b"/>
            <a:pathLst>
              <a:path w="2869565">
                <a:moveTo>
                  <a:pt x="0" y="0"/>
                </a:moveTo>
                <a:lnTo>
                  <a:pt x="2869196" y="0"/>
                </a:lnTo>
              </a:path>
            </a:pathLst>
          </a:custGeom>
          <a:ln w="3810">
            <a:solidFill>
              <a:srgbClr val="6E6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8404" y="3823765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476681"/>
                </a:moveTo>
                <a:lnTo>
                  <a:pt x="0" y="0"/>
                </a:lnTo>
              </a:path>
            </a:pathLst>
          </a:custGeom>
          <a:ln w="3810">
            <a:solidFill>
              <a:srgbClr val="6E6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5700" y="3821858"/>
            <a:ext cx="1565275" cy="0"/>
          </a:xfrm>
          <a:custGeom>
            <a:avLst/>
            <a:gdLst/>
            <a:ahLst/>
            <a:cxnLst/>
            <a:rect l="l" t="t" r="r" b="b"/>
            <a:pathLst>
              <a:path w="1565275">
                <a:moveTo>
                  <a:pt x="0" y="0"/>
                </a:moveTo>
                <a:lnTo>
                  <a:pt x="1565160" y="0"/>
                </a:lnTo>
              </a:path>
            </a:pathLst>
          </a:custGeom>
          <a:ln w="3810">
            <a:solidFill>
              <a:srgbClr val="6E6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75700" y="4302352"/>
            <a:ext cx="1563370" cy="459105"/>
          </a:xfrm>
          <a:prstGeom prst="rect">
            <a:avLst/>
          </a:prstGeom>
          <a:ln w="3809">
            <a:solidFill>
              <a:srgbClr val="6E676D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70"/>
              </a:spcBef>
            </a:pP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Date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9908830"/>
            <a:ext cx="1816100" cy="259079"/>
          </a:xfrm>
          <a:custGeom>
            <a:avLst/>
            <a:gdLst/>
            <a:ahLst/>
            <a:cxnLst/>
            <a:rect l="l" t="t" r="r" b="b"/>
            <a:pathLst>
              <a:path w="1816100" h="259079">
                <a:moveTo>
                  <a:pt x="1815757" y="0"/>
                </a:moveTo>
                <a:lnTo>
                  <a:pt x="0" y="0"/>
                </a:lnTo>
                <a:lnTo>
                  <a:pt x="0" y="258800"/>
                </a:lnTo>
                <a:lnTo>
                  <a:pt x="1689608" y="258800"/>
                </a:lnTo>
                <a:lnTo>
                  <a:pt x="1815757" y="0"/>
                </a:lnTo>
                <a:close/>
              </a:path>
            </a:pathLst>
          </a:custGeom>
          <a:solidFill>
            <a:srgbClr val="0041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05281" y="9908836"/>
            <a:ext cx="1228090" cy="259079"/>
          </a:xfrm>
          <a:custGeom>
            <a:avLst/>
            <a:gdLst/>
            <a:ahLst/>
            <a:cxnLst/>
            <a:rect l="l" t="t" r="r" b="b"/>
            <a:pathLst>
              <a:path w="1228089" h="259079">
                <a:moveTo>
                  <a:pt x="1227721" y="0"/>
                </a:moveTo>
                <a:lnTo>
                  <a:pt x="126123" y="0"/>
                </a:lnTo>
                <a:lnTo>
                  <a:pt x="0" y="258889"/>
                </a:lnTo>
                <a:lnTo>
                  <a:pt x="1101585" y="258889"/>
                </a:lnTo>
                <a:lnTo>
                  <a:pt x="1227721" y="0"/>
                </a:lnTo>
                <a:close/>
              </a:path>
            </a:pathLst>
          </a:custGeom>
          <a:solidFill>
            <a:srgbClr val="2AB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9578" y="9908840"/>
            <a:ext cx="878205" cy="259079"/>
          </a:xfrm>
          <a:custGeom>
            <a:avLst/>
            <a:gdLst/>
            <a:ahLst/>
            <a:cxnLst/>
            <a:rect l="l" t="t" r="r" b="b"/>
            <a:pathLst>
              <a:path w="878204" h="259079">
                <a:moveTo>
                  <a:pt x="877722" y="0"/>
                </a:moveTo>
                <a:lnTo>
                  <a:pt x="126098" y="0"/>
                </a:lnTo>
                <a:lnTo>
                  <a:pt x="0" y="258889"/>
                </a:lnTo>
                <a:lnTo>
                  <a:pt x="751611" y="258889"/>
                </a:lnTo>
                <a:lnTo>
                  <a:pt x="877722" y="0"/>
                </a:lnTo>
                <a:close/>
              </a:path>
            </a:pathLst>
          </a:custGeom>
          <a:solidFill>
            <a:srgbClr val="2AB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33239" y="9908830"/>
            <a:ext cx="1727200" cy="259079"/>
          </a:xfrm>
          <a:custGeom>
            <a:avLst/>
            <a:gdLst/>
            <a:ahLst/>
            <a:cxnLst/>
            <a:rect l="l" t="t" r="r" b="b"/>
            <a:pathLst>
              <a:path w="1727200" h="259079">
                <a:moveTo>
                  <a:pt x="1726755" y="0"/>
                </a:moveTo>
                <a:lnTo>
                  <a:pt x="126111" y="0"/>
                </a:lnTo>
                <a:lnTo>
                  <a:pt x="0" y="258902"/>
                </a:lnTo>
                <a:lnTo>
                  <a:pt x="1726755" y="258902"/>
                </a:lnTo>
                <a:lnTo>
                  <a:pt x="1726755" y="0"/>
                </a:lnTo>
                <a:close/>
              </a:path>
            </a:pathLst>
          </a:custGeom>
          <a:solidFill>
            <a:srgbClr val="2AB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1804" y="9903747"/>
            <a:ext cx="1110615" cy="259079"/>
          </a:xfrm>
          <a:custGeom>
            <a:avLst/>
            <a:gdLst/>
            <a:ahLst/>
            <a:cxnLst/>
            <a:rect l="l" t="t" r="r" b="b"/>
            <a:pathLst>
              <a:path w="1110614" h="259079">
                <a:moveTo>
                  <a:pt x="1110526" y="0"/>
                </a:moveTo>
                <a:lnTo>
                  <a:pt x="126123" y="0"/>
                </a:lnTo>
                <a:lnTo>
                  <a:pt x="0" y="258889"/>
                </a:lnTo>
                <a:lnTo>
                  <a:pt x="984427" y="258889"/>
                </a:lnTo>
                <a:lnTo>
                  <a:pt x="1110526" y="0"/>
                </a:lnTo>
                <a:close/>
              </a:path>
            </a:pathLst>
          </a:custGeom>
          <a:solidFill>
            <a:srgbClr val="2AB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7046" y="10257261"/>
            <a:ext cx="6446520" cy="10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spc="45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© </a:t>
            </a:r>
            <a:r>
              <a:rPr sz="600" spc="1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201</a:t>
            </a:r>
            <a:r>
              <a:rPr lang="en-US" sz="600" spc="1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9</a:t>
            </a:r>
            <a:r>
              <a:rPr sz="600" spc="1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60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600" spc="15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. </a:t>
            </a:r>
            <a:r>
              <a:rPr sz="600" spc="35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All rights </a:t>
            </a:r>
            <a:r>
              <a:rPr sz="600" spc="1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reserved. </a:t>
            </a:r>
            <a:endParaRPr sz="6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2000" y="10591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9299" y="1090291"/>
            <a:ext cx="968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3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900" b="1" spc="2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9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DATA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1239" y="2357801"/>
            <a:ext cx="2219960" cy="8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* </a:t>
            </a:r>
            <a:r>
              <a:rPr sz="5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Custom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lengths </a:t>
            </a:r>
            <a:r>
              <a:rPr sz="5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available.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Please </a:t>
            </a:r>
            <a:r>
              <a:rPr sz="5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contact </a:t>
            </a:r>
            <a:r>
              <a:rPr sz="5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your </a:t>
            </a:r>
            <a:r>
              <a:rPr sz="5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local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 office</a:t>
            </a:r>
            <a:endParaRPr sz="500">
              <a:latin typeface="Century Gothic" panose="020B0502020202020204"/>
              <a:cs typeface="Century Gothic" panose="020B0502020202020204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54067"/>
              </p:ext>
            </p:extLst>
          </p:nvPr>
        </p:nvGraphicFramePr>
        <p:xfrm>
          <a:off x="2606499" y="1082282"/>
          <a:ext cx="4428490" cy="118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94">
                <a:tc grid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Property</a:t>
                      </a:r>
                      <a:endParaRPr sz="5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41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</a:t>
                      </a:r>
                      <a:r>
                        <a:rPr sz="50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500" b="1" spc="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WetStop </a:t>
                      </a:r>
                      <a:r>
                        <a:rPr sz="50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9.0/9.5</a:t>
                      </a:r>
                      <a:r>
                        <a:rPr sz="5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500" b="1" spc="6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mm</a:t>
                      </a:r>
                      <a:endParaRPr sz="5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418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 </a:t>
                      </a:r>
                      <a:r>
                        <a:rPr sz="500" b="1" spc="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WetStop </a:t>
                      </a:r>
                      <a:r>
                        <a:rPr sz="500" b="1" spc="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12/12.5/13</a:t>
                      </a:r>
                      <a:r>
                        <a:rPr sz="500" b="1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500" b="1" spc="6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mm</a:t>
                      </a:r>
                      <a:endParaRPr sz="5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9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Weight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kg/m</a:t>
                      </a:r>
                      <a:r>
                        <a:rPr sz="450" spc="7" baseline="28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450" baseline="28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6.1-6.6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8.0-9.0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24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Thickness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mm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9.0 </a:t>
                      </a:r>
                      <a:r>
                        <a:rPr sz="50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-</a:t>
                      </a:r>
                      <a:r>
                        <a:rPr sz="50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9.5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12.0</a:t>
                      </a: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-13.0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24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Length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mm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2400, </a:t>
                      </a:r>
                      <a:r>
                        <a:rPr sz="50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2700,</a:t>
                      </a:r>
                      <a:r>
                        <a:rPr sz="50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spc="6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3000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2400, </a:t>
                      </a:r>
                      <a:r>
                        <a:rPr sz="50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2700,</a:t>
                      </a:r>
                      <a:r>
                        <a:rPr sz="50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spc="6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3000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24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Edges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Tapered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Tapered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Face </a:t>
                      </a:r>
                      <a:r>
                        <a:rPr sz="50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Paper</a:t>
                      </a:r>
                      <a:r>
                        <a:rPr sz="50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Color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Green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Green</a:t>
                      </a:r>
                      <a:endParaRPr sz="500" dirty="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0" y="256687"/>
            <a:ext cx="1681480" cy="259715"/>
          </a:xfrm>
          <a:custGeom>
            <a:avLst/>
            <a:gdLst/>
            <a:ahLst/>
            <a:cxnLst/>
            <a:rect l="l" t="t" r="r" b="b"/>
            <a:pathLst>
              <a:path w="1681480" h="259715">
                <a:moveTo>
                  <a:pt x="1681149" y="0"/>
                </a:moveTo>
                <a:lnTo>
                  <a:pt x="0" y="0"/>
                </a:lnTo>
                <a:lnTo>
                  <a:pt x="0" y="259156"/>
                </a:lnTo>
                <a:lnTo>
                  <a:pt x="1554708" y="259156"/>
                </a:lnTo>
                <a:lnTo>
                  <a:pt x="1681149" y="0"/>
                </a:lnTo>
                <a:close/>
              </a:path>
            </a:pathLst>
          </a:custGeom>
          <a:solidFill>
            <a:srgbClr val="0041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5511" y="256676"/>
            <a:ext cx="5955030" cy="259715"/>
          </a:xfrm>
          <a:custGeom>
            <a:avLst/>
            <a:gdLst/>
            <a:ahLst/>
            <a:cxnLst/>
            <a:rect l="l" t="t" r="r" b="b"/>
            <a:pathLst>
              <a:path w="5955030" h="259715">
                <a:moveTo>
                  <a:pt x="5954483" y="0"/>
                </a:moveTo>
                <a:lnTo>
                  <a:pt x="126453" y="0"/>
                </a:lnTo>
                <a:lnTo>
                  <a:pt x="0" y="259168"/>
                </a:lnTo>
                <a:lnTo>
                  <a:pt x="5954483" y="259168"/>
                </a:lnTo>
                <a:lnTo>
                  <a:pt x="5954483" y="0"/>
                </a:lnTo>
                <a:close/>
              </a:path>
            </a:pathLst>
          </a:custGeom>
          <a:solidFill>
            <a:srgbClr val="EB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3363" y="317601"/>
            <a:ext cx="7988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750" b="1" spc="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50" b="1" spc="8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Sheet</a:t>
            </a:r>
            <a:endParaRPr sz="75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5735" y="9920605"/>
            <a:ext cx="14712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2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taikongbot.com</a:t>
            </a:r>
            <a:endParaRPr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76f9250-c93c-4d7f-96d7-4f92bbc79db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874</Words>
  <Application>Microsoft Office PowerPoint</Application>
  <PresentationFormat>自定义</PresentationFormat>
  <Paragraphs>166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Calibri</vt:lpstr>
      <vt:lpstr>Century Gothic</vt:lpstr>
      <vt:lpstr>Gill Sans MT</vt:lpstr>
      <vt:lpstr>Times New Roman</vt:lpstr>
      <vt:lpstr>Office Theme</vt:lpstr>
      <vt:lpstr>taikongbot MOISTURE-RESISTANT  GYPSUM BOARD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USG BORAL  MOISTURE-RESISTANT  GYPSUM BOARD</dc:title>
  <dc:creator/>
  <cp:lastModifiedBy>孙丽</cp:lastModifiedBy>
  <cp:revision>4</cp:revision>
  <dcterms:created xsi:type="dcterms:W3CDTF">2019-04-02T04:33:20Z</dcterms:created>
  <dcterms:modified xsi:type="dcterms:W3CDTF">2019-04-02T06:21:07Z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2018-02-20T00:00:00Z</vt:filetime>
  </property>
  <property fmtid="{D5CDD505-2E9C-101B-9397-08002B2CF9AE}" pid="3" name="Creator">
    <vt:lpwstr>Adobe InDesign CC 13.0 (Windows)</vt:lpwstr>
  </property>
  <property fmtid="{D5CDD505-2E9C-101B-9397-08002B2CF9AE}" pid="4" name="LastSaved">
    <vt:filetime>2019-04-02T00:00:00Z</vt:filetime>
  </property>
  <property fmtid="{D5CDD505-2E9C-101B-9397-08002B2CF9AE}" pid="5" name="KSOProductBuildVer">
    <vt:lpwstr>2052-11.1.0.8527</vt:lpwstr>
  </property>
</Properties>
</file>