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21"/>
  </p:notesMasterIdLst>
  <p:sldIdLst>
    <p:sldId id="256" r:id="rId5"/>
    <p:sldId id="282" r:id="rId6"/>
    <p:sldId id="277" r:id="rId7"/>
    <p:sldId id="279" r:id="rId8"/>
    <p:sldId id="281" r:id="rId9"/>
    <p:sldId id="278" r:id="rId10"/>
    <p:sldId id="297" r:id="rId11"/>
    <p:sldId id="284" r:id="rId12"/>
    <p:sldId id="290" r:id="rId13"/>
    <p:sldId id="309" r:id="rId14"/>
    <p:sldId id="310" r:id="rId15"/>
    <p:sldId id="288" r:id="rId16"/>
    <p:sldId id="289" r:id="rId17"/>
    <p:sldId id="311" r:id="rId18"/>
    <p:sldId id="31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647538-9AED-43FA-A565-B93A9058934A}">
          <p14:sldIdLst>
            <p14:sldId id="256"/>
            <p14:sldId id="282"/>
            <p14:sldId id="277"/>
            <p14:sldId id="279"/>
            <p14:sldId id="281"/>
            <p14:sldId id="278"/>
          </p14:sldIdLst>
        </p14:section>
        <p14:section name="Data preprocessing Analysis" id="{54D8B661-4A4C-4120-BE94-BF80FBC2D163}">
          <p14:sldIdLst>
            <p14:sldId id="297"/>
          </p14:sldIdLst>
        </p14:section>
        <p14:section name="Model Analysis" id="{ECB7D947-ECAF-4ABE-9781-262589A75DC7}">
          <p14:sldIdLst>
            <p14:sldId id="284"/>
            <p14:sldId id="290"/>
            <p14:sldId id="309"/>
            <p14:sldId id="310"/>
            <p14:sldId id="288"/>
            <p14:sldId id="289"/>
          </p14:sldIdLst>
        </p14:section>
        <p14:section name="Final Demo" id="{098B855A-7A8F-4271-854D-65AE39E87CEA}">
          <p14:sldIdLst>
            <p14:sldId id="311"/>
            <p14:sldId id="312"/>
          </p14:sldIdLst>
        </p14:section>
        <p14:section name="Untitled Section" id="{92BF29FE-3AB1-444A-AD55-585011DA0E79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3D3EA-DF56-720D-AB82-F2FE4D316F80}" v="52" dt="2021-04-28T06:10:35.656"/>
    <p1510:client id="{1362F1F7-A4D7-48B6-BB2C-BC2D3879CD99}" v="1045" dt="2021-03-04T09:18:45.890"/>
    <p1510:client id="{16124E82-092B-B2C1-D3EA-9CAAEA4B9B54}" v="74" dt="2021-04-28T06:28:10.821"/>
    <p1510:client id="{5CDDA564-B864-DD7F-1BF5-792F59D422AB}" v="115" dt="2021-04-28T13:17:03.039"/>
    <p1510:client id="{600AFC7E-46EB-0398-B755-ADB5670F452B}" v="215" dt="2021-04-28T13:15:57.269"/>
    <p1510:client id="{87ACC4CD-2147-A19A-6880-B7DFFE58ACBC}" v="8" dt="2021-03-03T12:48:16.745"/>
    <p1510:client id="{AE606168-F4F3-F595-ED49-D7FD147082A3}" v="4" dt="2021-03-04T14:50:17.160"/>
    <p1510:client id="{EFEB4C16-C94D-DF78-94DB-F6F86AA45EBE}" v="26" dt="2021-04-28T06:44:41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B4B68-73C7-404F-BFC5-29A6ADA301D9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FAE57-9238-4304-AB11-AEC041409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FAE57-9238-4304-AB11-AEC04140900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2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01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34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96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5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1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1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2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8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0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1" r:id="rId4"/>
    <p:sldLayoutId id="2147483700" r:id="rId5"/>
    <p:sldLayoutId id="2147483692" r:id="rId6"/>
    <p:sldLayoutId id="2147483699" r:id="rId7"/>
    <p:sldLayoutId id="2147483698" r:id="rId8"/>
    <p:sldLayoutId id="2147483690" r:id="rId9"/>
    <p:sldLayoutId id="2147483691" r:id="rId10"/>
    <p:sldLayoutId id="214748369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Working_Video/FinalDemo.mk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DITI%20DEODHAR\Desktop\BE\BE_Project\References\Klimt-Yang2004_Chapter_TheEnronCorpusANewDatasetForEm.pdf" TargetMode="External"/><Relationship Id="rId7" Type="http://schemas.openxmlformats.org/officeDocument/2006/relationships/hyperlink" Target="file:///C:\Users\ADITI%20DEODHAR\Desktop\BE\BE_Project\References\email_summ.pdf" TargetMode="External"/><Relationship Id="rId2" Type="http://schemas.openxmlformats.org/officeDocument/2006/relationships/hyperlink" Target="http://www.cs.rpi.edu/~goldberg/publications/clean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ADITI%20DEODHAR\Desktop\BE\BE_Project\References\5ac95314ed7e10adc463758f2c0653152eec.pdf" TargetMode="External"/><Relationship Id="rId5" Type="http://schemas.openxmlformats.org/officeDocument/2006/relationships/hyperlink" Target="file:///C:\Users\ADITI%20DEODHAR\Desktop\BE\BE_Project\References\dataset_analysis_1Exploration%20of%20Communication%20Networks.pdf" TargetMode="External"/><Relationship Id="rId4" Type="http://schemas.openxmlformats.org/officeDocument/2006/relationships/hyperlink" Target="file:///C:\Users\ADITI%20DEODHAR\Desktop\BE\BE_Project\References\project_iee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www.cs.cmu.edu/~./enr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F41F6-8094-4DAA-A328-368C3E6D5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4" r="29107" b="-3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3525" y="778010"/>
            <a:ext cx="6171756" cy="25600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Context Based Email Ranking system for enterprise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6745" y="4793128"/>
            <a:ext cx="6478667" cy="1909513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r>
              <a:rPr lang="en-US" sz="1400">
                <a:solidFill>
                  <a:schemeClr val="bg1"/>
                </a:solidFill>
              </a:rPr>
              <a:t> Project Guide: Prof. K.v.Sakhare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BY</a:t>
            </a:r>
          </a:p>
          <a:p>
            <a:r>
              <a:rPr lang="en-US" sz="1400">
                <a:solidFill>
                  <a:schemeClr val="bg1"/>
                </a:solidFill>
              </a:rPr>
              <a:t>Manas bedekar : 42309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Aditi Deodhar : 42319</a:t>
            </a:r>
          </a:p>
          <a:p>
            <a:r>
              <a:rPr lang="en-US" sz="1400">
                <a:solidFill>
                  <a:schemeClr val="bg1"/>
                </a:solidFill>
              </a:rPr>
              <a:t>Arnav Deshmukh : 42320</a:t>
            </a:r>
          </a:p>
          <a:p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F1A7-D1E6-4631-9E5F-2208EBF3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58" y="403340"/>
            <a:ext cx="8035761" cy="605327"/>
          </a:xfrm>
        </p:spPr>
        <p:txBody>
          <a:bodyPr/>
          <a:lstStyle/>
          <a:p>
            <a:r>
              <a:rPr lang="en-US"/>
              <a:t>Analysis of LDA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4207E-B277-4A3B-BAC4-7B966BF7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94CB611-1087-438E-9724-184238A79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90" y="1710157"/>
            <a:ext cx="7590621" cy="39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35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F1A7-D1E6-4631-9E5F-2208EBF3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58" y="403340"/>
            <a:ext cx="8903027" cy="60532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(Sample User XYZ)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4207E-B277-4A3B-BAC4-7B966BF7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BFA86FA-F2BB-408D-B269-6D7F2B8F0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46" y="1437504"/>
            <a:ext cx="7168307" cy="44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9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0C6B5-9E18-4990-835C-8B02CED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 </a:t>
            </a:r>
            <a:br>
              <a:rPr lang="en-US" sz="2800">
                <a:ea typeface="+mj-lt"/>
                <a:cs typeface="+mj-lt"/>
              </a:rPr>
            </a:br>
            <a:r>
              <a:rPr lang="en-US" sz="2800"/>
              <a:t> 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C9D02B1-2D79-4660-88DC-5C37F50FE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22321" r="8703" b="-149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6BF99-EE4F-4E3F-8695-146EB6B2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Representation of different topics obtained from LDA model in graphical format.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C3130EF-7AA2-4CDA-BD57-B00157E34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70" t="23333" r="1016" b="139"/>
          <a:stretch/>
        </p:blipFill>
        <p:spPr>
          <a:xfrm>
            <a:off x="20" y="10"/>
            <a:ext cx="12190213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2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CF9A-6D2C-45EE-B2AF-267D0FEF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70" y="650451"/>
            <a:ext cx="7923229" cy="546754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Demo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1CDD-B462-49EB-B0F3-AF0B9836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479" y="1737867"/>
            <a:ext cx="10240903" cy="395617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>
                <a:hlinkClick r:id="rId2" action="ppaction://hlinkfile"/>
              </a:rPr>
              <a:t>A short video about working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75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4D30-1F96-4738-AEEA-EA7F6F48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75" y="613100"/>
            <a:ext cx="11307452" cy="347563"/>
          </a:xfrm>
        </p:spPr>
        <p:txBody>
          <a:bodyPr>
            <a:noAutofit/>
          </a:bodyPr>
          <a:lstStyle/>
          <a:p>
            <a:r>
              <a:rPr lang="en-IN" sz="2800" dirty="0"/>
              <a:t>Real-time implementation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1DBB-5EA5-4021-9092-509F7F71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75" y="1470581"/>
            <a:ext cx="11023329" cy="4600537"/>
          </a:xfrm>
        </p:spPr>
        <p:txBody>
          <a:bodyPr/>
          <a:lstStyle/>
          <a:p>
            <a:r>
              <a:rPr lang="en-IN" dirty="0"/>
              <a:t>Separating Promotional, Primary and Social mails</a:t>
            </a:r>
          </a:p>
          <a:p>
            <a:r>
              <a:rPr lang="en-IN" dirty="0"/>
              <a:t>Adding “star-mark and “important-tag” to the mail for increasing the score</a:t>
            </a:r>
          </a:p>
          <a:p>
            <a:r>
              <a:rPr lang="en-IN" dirty="0"/>
              <a:t>Very large model training time</a:t>
            </a:r>
          </a:p>
          <a:p>
            <a:r>
              <a:rPr lang="en-IN" dirty="0"/>
              <a:t>Adaptive thresholding complexity is higher</a:t>
            </a:r>
          </a:p>
        </p:txBody>
      </p:sp>
    </p:spTree>
    <p:extLst>
      <p:ext uri="{BB962C8B-B14F-4D97-AF65-F5344CB8AC3E}">
        <p14:creationId xmlns:p14="http://schemas.microsoft.com/office/powerpoint/2010/main" val="106407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1B4B-1149-4130-9380-30EFC5EC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49" y="310493"/>
            <a:ext cx="4668778" cy="614363"/>
          </a:xfrm>
        </p:spPr>
        <p:txBody>
          <a:bodyPr anchor="t"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69ED-3CD9-4372-800C-B27C0E3B4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6" y="1219589"/>
            <a:ext cx="10776117" cy="48229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/>
              <a:t>[1</a:t>
            </a:r>
            <a:r>
              <a:rPr lang="en-US" sz="1800"/>
              <a:t>]   </a:t>
            </a:r>
            <a:r>
              <a:rPr lang="en-US" sz="18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Yingjie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Zhou, Mark Goldberg “Strategies for Cleaning Organizational Emails with an Application to Enron Email Dataset “. (“Strategies for Cleaning Organizational Emails with an ...”) </a:t>
            </a:r>
            <a:r>
              <a:rPr lang="en-US" sz="1800" dirty="0">
                <a:effectLst/>
                <a:ea typeface="Calibri" panose="020F0502020204030204" pitchFamily="34" charset="0"/>
              </a:rPr>
              <a:t>5th Conf. of North American Association for Computational Social and Organizational Science (NAACSOS 07), Emory - Atlanta, Georgia, June 7-9, 2007 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Avenir Next LT Pro (Body)"/>
              </a:rPr>
              <a:t>Available : </a:t>
            </a:r>
            <a:r>
              <a:rPr lang="en-US" sz="1800" dirty="0">
                <a:effectLst/>
                <a:latin typeface="Avenir Next LT Pro (Body)"/>
                <a:hlinkClick r:id="rId2"/>
              </a:rPr>
              <a:t>http://www.cs.rpi.edu/~goldberg/publications/cleaning.pdf</a:t>
            </a:r>
            <a:endParaRPr lang="en-US" sz="1800" dirty="0">
              <a:effectLst/>
              <a:latin typeface="Avenir Next LT Pro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[2]   </a:t>
            </a:r>
            <a:r>
              <a:rPr lang="en-US" sz="1800" dirty="0">
                <a:effectLst/>
                <a:ea typeface="CMR10"/>
              </a:rPr>
              <a:t>Bryan Klimt and </a:t>
            </a:r>
            <a:r>
              <a:rPr lang="en-US" sz="1800" dirty="0" err="1">
                <a:effectLst/>
                <a:ea typeface="CMR10"/>
              </a:rPr>
              <a:t>Yiming</a:t>
            </a:r>
            <a:r>
              <a:rPr lang="en-US" sz="1800" dirty="0">
                <a:effectLst/>
                <a:ea typeface="CMR10"/>
              </a:rPr>
              <a:t> Yang “The</a:t>
            </a:r>
            <a:r>
              <a:rPr lang="en-US" sz="1800" dirty="0">
                <a:effectLst/>
                <a:ea typeface="Calibri" panose="020F0502020204030204" pitchFamily="34" charset="0"/>
              </a:rPr>
              <a:t> Enron Corpus: A New Dataset for Email Classification Research”. Conference: Machine Learning: ECML 2004, 15th European Conference on Machine Learning, Pisa, Italy, September 20-24, 2004   </a:t>
            </a:r>
            <a:r>
              <a:rPr lang="en-US" sz="1800" i="0" u="none" strike="noStrike" baseline="0" dirty="0">
                <a:latin typeface="Avenir Next LT Pro (Body)"/>
              </a:rPr>
              <a:t>Available : </a:t>
            </a:r>
            <a:r>
              <a:rPr lang="en-US" sz="1800" i="0" u="none" strike="noStrike" baseline="0" dirty="0">
                <a:latin typeface="Avenir Next LT Pro (Body)"/>
                <a:hlinkClick r:id="rId3" action="ppaction://hlinkfile"/>
              </a:rPr>
              <a:t>here</a:t>
            </a:r>
            <a:endParaRPr lang="en-US" sz="1800" i="0" u="none" strike="noStrike" baseline="0" dirty="0">
              <a:latin typeface="Avenir Next LT Pro (Body)"/>
            </a:endParaRPr>
          </a:p>
          <a:p>
            <a:pPr marL="0" indent="0">
              <a:buNone/>
            </a:pPr>
            <a:r>
              <a:rPr lang="en-US" sz="1800" dirty="0">
                <a:latin typeface="Avenir Next LT Pro (Body)"/>
              </a:rPr>
              <a:t>[3]  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Nahdia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Majeed, Ghulam Mujtaba and Ram Gopal Raj, “Email Classification Research Trends: Review and Open Issue (“Social network-based filtering of unsolicited messages ...”) s.”  IEEE Access Vol 5, 2017, May 2017, pp. 9044-9064</a:t>
            </a:r>
            <a:endParaRPr lang="en-IN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Avenir Next LT Pro (Body)"/>
              </a:rPr>
              <a:t>Available : </a:t>
            </a:r>
            <a:r>
              <a:rPr lang="en-US" sz="1800" dirty="0">
                <a:latin typeface="Avenir Next LT Pro (Body)"/>
                <a:hlinkClick r:id="rId4" action="ppaction://hlinkfile"/>
              </a:rPr>
              <a:t>here</a:t>
            </a:r>
            <a:endParaRPr lang="en-US" sz="1800" dirty="0">
              <a:latin typeface="Avenir Next LT Pro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[4]    Jana </a:t>
            </a:r>
            <a:r>
              <a:rPr lang="en-US" sz="1800" b="0" i="0" u="none" strike="noStrike" baseline="0" dirty="0" err="1">
                <a:latin typeface="+mj-lt"/>
              </a:rPr>
              <a:t>Diesner</a:t>
            </a:r>
            <a:r>
              <a:rPr lang="en-US" sz="1800" b="0" i="0" u="none" strike="noStrike" baseline="0" dirty="0">
                <a:latin typeface="+mj-lt"/>
              </a:rPr>
              <a:t>, Kathleen M. Carley </a:t>
            </a:r>
            <a:r>
              <a:rPr lang="en-US" sz="1800" i="0" u="none" strike="noStrike" baseline="0" dirty="0">
                <a:latin typeface="Avenir Next LT Pro (Body)"/>
              </a:rPr>
              <a:t>“Exploration of Communication Networks from the Enron Email Corpus.”(</a:t>
            </a:r>
            <a:r>
              <a:rPr lang="en-IN" sz="1800" b="0" i="0" u="none" strike="noStrike" baseline="0" dirty="0">
                <a:latin typeface="CIDFont+F1"/>
              </a:rPr>
              <a:t>Carnegie Mellon University)    </a:t>
            </a:r>
            <a:r>
              <a:rPr lang="en-US" sz="1800" i="0" u="none" strike="noStrike" baseline="0" dirty="0">
                <a:latin typeface="Avenir Next LT Pro (Body)"/>
              </a:rPr>
              <a:t>Available :</a:t>
            </a:r>
            <a:r>
              <a:rPr lang="en-US" sz="1800" dirty="0">
                <a:latin typeface="Avenir Next LT Pro (Body)"/>
                <a:hlinkClick r:id="rId5" action="ppaction://hlinkfile"/>
              </a:rPr>
              <a:t> here</a:t>
            </a:r>
            <a:endParaRPr lang="en-US" sz="1800" i="0" u="none" strike="noStrike" baseline="0" dirty="0">
              <a:latin typeface="Avenir Next LT Pro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[5]    Bryan Klimt and </a:t>
            </a:r>
            <a:r>
              <a:rPr lang="en-US" sz="1800" b="0" i="0" u="none" strike="noStrike" baseline="0" dirty="0" err="1">
                <a:latin typeface="+mj-lt"/>
              </a:rPr>
              <a:t>Yiming</a:t>
            </a:r>
            <a:r>
              <a:rPr lang="en-US" sz="1800" b="0" i="0" u="none" strike="noStrike" baseline="0" dirty="0">
                <a:latin typeface="+mj-lt"/>
              </a:rPr>
              <a:t> Yang “</a:t>
            </a:r>
            <a:r>
              <a:rPr lang="en-US" sz="1800" dirty="0">
                <a:latin typeface="Avenir Next LT Pro (Body)"/>
              </a:rPr>
              <a:t>Email Folder Classification using Threads.” (</a:t>
            </a:r>
            <a:r>
              <a:rPr lang="en-IN" sz="1800" b="0" i="0" u="none" strike="noStrike" baseline="0" dirty="0">
                <a:latin typeface="Fj"/>
              </a:rPr>
              <a:t>Carnegie Mellon University)</a:t>
            </a:r>
          </a:p>
          <a:p>
            <a:pPr marL="0" indent="0" algn="l">
              <a:buNone/>
            </a:pPr>
            <a:r>
              <a:rPr lang="en-US" sz="1800" dirty="0">
                <a:latin typeface="Avenir Next LT Pro (Body)"/>
              </a:rPr>
              <a:t>Available : </a:t>
            </a:r>
            <a:r>
              <a:rPr lang="en-US" sz="1800" dirty="0">
                <a:latin typeface="Avenir Next LT Pro (Body)"/>
                <a:hlinkClick r:id="rId6" action="ppaction://hlinkfile"/>
              </a:rPr>
              <a:t>here</a:t>
            </a:r>
            <a:endParaRPr lang="en-US" sz="1800" dirty="0">
              <a:latin typeface="Avenir Next LT Pro (Body)"/>
            </a:endParaRPr>
          </a:p>
          <a:p>
            <a:pPr marL="0" indent="0" algn="l">
              <a:buNone/>
            </a:pPr>
            <a:r>
              <a:rPr lang="en-US" sz="1800" dirty="0">
                <a:latin typeface="Avenir Next LT Pro (Body)"/>
              </a:rPr>
              <a:t>[6]  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i="0" u="none" strike="noStrike" baseline="0" dirty="0">
                <a:solidFill>
                  <a:srgbClr val="000000"/>
                </a:solidFill>
              </a:rPr>
              <a:t>Kuldeep Kaur, Asst. Prof. </a:t>
            </a:r>
            <a:r>
              <a:rPr lang="en-IN" sz="1800" i="0" u="none" strike="noStrike" baseline="0" dirty="0" err="1">
                <a:solidFill>
                  <a:srgbClr val="000000"/>
                </a:solidFill>
              </a:rPr>
              <a:t>Anantdeep</a:t>
            </a:r>
            <a:r>
              <a:rPr lang="en-IN" sz="1800" i="0" u="none" strike="noStrike" baseline="0" dirty="0">
                <a:solidFill>
                  <a:srgbClr val="000000"/>
                </a:solidFill>
              </a:rPr>
              <a:t> Kaur “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Email Summarization using Latent Dirichlet </a:t>
            </a:r>
            <a:r>
              <a:rPr lang="en-IN" sz="1800" i="0" u="none" strike="noStrike" baseline="0" dirty="0">
                <a:solidFill>
                  <a:srgbClr val="000000"/>
                </a:solidFill>
              </a:rPr>
              <a:t>Allocation (LDA).”  (IJARSE, volume no 6, issue no 9, September 2017   Available : </a:t>
            </a:r>
            <a:r>
              <a:rPr lang="en-IN" sz="1800" i="0" u="none" strike="noStrike" baseline="0" dirty="0">
                <a:solidFill>
                  <a:srgbClr val="000000"/>
                </a:solidFill>
                <a:hlinkClick r:id="rId7" action="ppaction://hlinkfile"/>
              </a:rPr>
              <a:t>here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3060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6A7D-62C5-46E4-B387-6F74894D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20" y="360818"/>
            <a:ext cx="6857999" cy="576263"/>
          </a:xfrm>
        </p:spPr>
        <p:txBody>
          <a:bodyPr>
            <a:normAutofit/>
          </a:bodyPr>
          <a:lstStyle/>
          <a:p>
            <a:r>
              <a:rPr lang="en-US" sz="3600"/>
              <a:t>Problem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78D05-4B40-4AC9-8319-CAF56EA33331}"/>
              </a:ext>
            </a:extLst>
          </p:cNvPr>
          <p:cNvSpPr txBox="1"/>
          <p:nvPr/>
        </p:nvSpPr>
        <p:spPr>
          <a:xfrm>
            <a:off x="857250" y="1819275"/>
            <a:ext cx="101631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To design and develop email recommendation system for enterprise communication based on context which includes email content and social structure of communication.</a:t>
            </a:r>
          </a:p>
        </p:txBody>
      </p:sp>
      <p:pic>
        <p:nvPicPr>
          <p:cNvPr id="4" name="Graphic 4" descr="Question Mark">
            <a:extLst>
              <a:ext uri="{FF2B5EF4-FFF2-40B4-BE49-F238E27FC236}">
                <a16:creationId xmlns:a16="http://schemas.microsoft.com/office/drawing/2014/main" id="{CDE80826-BFB7-4EAD-871C-37CDA55C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1637" y="4023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6CB8-FDF5-48FD-93C8-4A23F0E8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02" y="305481"/>
            <a:ext cx="4840228" cy="614363"/>
          </a:xfrm>
        </p:spPr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432F-BD83-4408-87C0-C50B2C23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1581539"/>
            <a:ext cx="10802878" cy="488010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To scrutinize and rank the emails with their contextual  importance to an individual resulting in the email prioritization</a:t>
            </a:r>
          </a:p>
          <a:p>
            <a:r>
              <a:rPr lang="en-US"/>
              <a:t>We are proposing a system which will be used for improving enterprise / company communication.</a:t>
            </a:r>
          </a:p>
          <a:p>
            <a:r>
              <a:rPr lang="en-US"/>
              <a:t>Along with the contextual importance the communication frequency will be used for prioritization.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Graphic 4" descr="Venn diagram">
            <a:extLst>
              <a:ext uri="{FF2B5EF4-FFF2-40B4-BE49-F238E27FC236}">
                <a16:creationId xmlns:a16="http://schemas.microsoft.com/office/drawing/2014/main" id="{ADFA13DF-D552-40B2-AB3E-E3982A30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253" y="43620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123B-FCD1-4FCC-BDC3-4E9E989D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83" y="268799"/>
            <a:ext cx="9326503" cy="614363"/>
          </a:xfrm>
        </p:spPr>
        <p:txBody>
          <a:bodyPr/>
          <a:lstStyle/>
          <a:p>
            <a:r>
              <a:rPr lang="en-US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2D87-B33B-421B-BE87-4ECCBB05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152914"/>
            <a:ext cx="10726678" cy="4918204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 sz="1600" dirty="0"/>
              <a:t>To collect an email dataset with large no. of emails having enterprise conversations on different topics and will have multiusers in conversations.</a:t>
            </a:r>
          </a:p>
          <a:p>
            <a:r>
              <a:rPr lang="en-US" sz="1600" dirty="0"/>
              <a:t>To study different research paper on a dataset to get different features of a dataset.</a:t>
            </a:r>
          </a:p>
          <a:p>
            <a:r>
              <a:rPr lang="en-US" sz="1600" dirty="0"/>
              <a:t>To design a process sequence which will state detail approaches for a project, also, to design a customizable pipeline for NLP analysis on a dataset.</a:t>
            </a:r>
          </a:p>
          <a:p>
            <a:r>
              <a:rPr lang="en-US" sz="1600" dirty="0"/>
              <a:t>To scrap an email dataset into csv and converting a raw messages into different columns in single csv, so that processing on data will be easier as data will be separated in different columns. </a:t>
            </a:r>
          </a:p>
          <a:p>
            <a:r>
              <a:rPr lang="en-US" sz="1600" dirty="0"/>
              <a:t>To perform dataset cleaning for removing duplicate emails, which will result into unique value dataset  and can be further used for threading operation in which dataset will be divided into subgroups.</a:t>
            </a:r>
          </a:p>
          <a:p>
            <a:r>
              <a:rPr lang="en-US" sz="1600" dirty="0">
                <a:ea typeface="+mn-lt"/>
                <a:cs typeface="+mn-lt"/>
              </a:rPr>
              <a:t>Design a topic extracting model by applying customizable NLP pipeline on email dataset.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Observe effect of customizable NLP pipeline on the email recommendation and validate result using Train Test Split method.</a:t>
            </a:r>
          </a:p>
          <a:p>
            <a:r>
              <a:rPr lang="en-US" sz="1600" dirty="0"/>
              <a:t>Design a graphical user interface for a system.</a:t>
            </a:r>
          </a:p>
          <a:p>
            <a:r>
              <a:rPr lang="en-US" sz="1600" dirty="0">
                <a:ea typeface="+mn-lt"/>
                <a:cs typeface="+mn-lt"/>
              </a:rPr>
              <a:t>Implement a model with a pipeline giving maximum accuracy in email recommendation.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Graphic 4" descr="Badge Tick1">
            <a:extLst>
              <a:ext uri="{FF2B5EF4-FFF2-40B4-BE49-F238E27FC236}">
                <a16:creationId xmlns:a16="http://schemas.microsoft.com/office/drawing/2014/main" id="{A70EA6AB-8B3B-4082-BA02-6D9B54FDD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2499" y="1174263"/>
            <a:ext cx="437965" cy="305854"/>
          </a:xfrm>
          <a:prstGeom prst="rect">
            <a:avLst/>
          </a:prstGeom>
        </p:spPr>
      </p:pic>
      <p:pic>
        <p:nvPicPr>
          <p:cNvPr id="4" name="Graphic 3" descr="Badge Tick1">
            <a:extLst>
              <a:ext uri="{FF2B5EF4-FFF2-40B4-BE49-F238E27FC236}">
                <a16:creationId xmlns:a16="http://schemas.microsoft.com/office/drawing/2014/main" id="{16BEAC93-482D-4AB6-A5BC-F4D2EE957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2499" y="1839696"/>
            <a:ext cx="437965" cy="305854"/>
          </a:xfrm>
          <a:prstGeom prst="rect">
            <a:avLst/>
          </a:prstGeom>
        </p:spPr>
      </p:pic>
      <p:pic>
        <p:nvPicPr>
          <p:cNvPr id="8" name="Graphic 7" descr="Badge Tick1">
            <a:extLst>
              <a:ext uri="{FF2B5EF4-FFF2-40B4-BE49-F238E27FC236}">
                <a16:creationId xmlns:a16="http://schemas.microsoft.com/office/drawing/2014/main" id="{89F6E06D-4A3A-43AD-9774-BECFE6421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2499" y="2350547"/>
            <a:ext cx="437965" cy="305854"/>
          </a:xfrm>
          <a:prstGeom prst="rect">
            <a:avLst/>
          </a:prstGeom>
        </p:spPr>
      </p:pic>
      <p:pic>
        <p:nvPicPr>
          <p:cNvPr id="10" name="Graphic 9" descr="Badge Tick1">
            <a:extLst>
              <a:ext uri="{FF2B5EF4-FFF2-40B4-BE49-F238E27FC236}">
                <a16:creationId xmlns:a16="http://schemas.microsoft.com/office/drawing/2014/main" id="{7EE80CB2-38C8-4BC4-9B70-523C0FCC4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2499" y="3015981"/>
            <a:ext cx="437965" cy="305854"/>
          </a:xfrm>
          <a:prstGeom prst="rect">
            <a:avLst/>
          </a:prstGeom>
        </p:spPr>
      </p:pic>
      <p:pic>
        <p:nvPicPr>
          <p:cNvPr id="12" name="Graphic 11" descr="Badge Tick1">
            <a:extLst>
              <a:ext uri="{FF2B5EF4-FFF2-40B4-BE49-F238E27FC236}">
                <a16:creationId xmlns:a16="http://schemas.microsoft.com/office/drawing/2014/main" id="{F48F0484-948C-402D-A359-CFAD6A8AE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2499" y="3681415"/>
            <a:ext cx="437965" cy="305854"/>
          </a:xfrm>
          <a:prstGeom prst="rect">
            <a:avLst/>
          </a:prstGeom>
        </p:spPr>
      </p:pic>
      <p:pic>
        <p:nvPicPr>
          <p:cNvPr id="11" name="Graphic 10" descr="Badge Tick1">
            <a:extLst>
              <a:ext uri="{FF2B5EF4-FFF2-40B4-BE49-F238E27FC236}">
                <a16:creationId xmlns:a16="http://schemas.microsoft.com/office/drawing/2014/main" id="{FC8BA02C-5AC2-45A9-8D0F-FFE0F49C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2499" y="4142881"/>
            <a:ext cx="437965" cy="305854"/>
          </a:xfrm>
          <a:prstGeom prst="rect">
            <a:avLst/>
          </a:prstGeom>
        </p:spPr>
      </p:pic>
      <p:pic>
        <p:nvPicPr>
          <p:cNvPr id="14" name="Graphic 13" descr="Badge Tick1">
            <a:extLst>
              <a:ext uri="{FF2B5EF4-FFF2-40B4-BE49-F238E27FC236}">
                <a16:creationId xmlns:a16="http://schemas.microsoft.com/office/drawing/2014/main" id="{82BEB8F0-8FE2-4953-B297-1761A08E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2497" y="4724297"/>
            <a:ext cx="437965" cy="305854"/>
          </a:xfrm>
          <a:prstGeom prst="rect">
            <a:avLst/>
          </a:prstGeom>
        </p:spPr>
      </p:pic>
      <p:pic>
        <p:nvPicPr>
          <p:cNvPr id="15" name="Graphic 14" descr="Badge Tick1">
            <a:extLst>
              <a:ext uri="{FF2B5EF4-FFF2-40B4-BE49-F238E27FC236}">
                <a16:creationId xmlns:a16="http://schemas.microsoft.com/office/drawing/2014/main" id="{8CC69D7F-71BF-43C1-88E8-556CC32EA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2496" y="5185763"/>
            <a:ext cx="437965" cy="305854"/>
          </a:xfrm>
          <a:prstGeom prst="rect">
            <a:avLst/>
          </a:prstGeom>
        </p:spPr>
      </p:pic>
      <p:pic>
        <p:nvPicPr>
          <p:cNvPr id="16" name="Graphic 15" descr="Badge Tick1">
            <a:extLst>
              <a:ext uri="{FF2B5EF4-FFF2-40B4-BE49-F238E27FC236}">
                <a16:creationId xmlns:a16="http://schemas.microsoft.com/office/drawing/2014/main" id="{032582C8-E74F-42AC-9DD9-4889CBE9B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4928" y="5628440"/>
            <a:ext cx="437965" cy="3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7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C53C-696F-46A5-A1EE-5C391C7A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23837"/>
            <a:ext cx="3752849" cy="681038"/>
          </a:xfrm>
        </p:spPr>
        <p:txBody>
          <a:bodyPr>
            <a:normAutofit/>
          </a:bodyPr>
          <a:lstStyle/>
          <a:p>
            <a:r>
              <a:rPr lang="en-US" sz="360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52C70-1655-46E6-8ED7-97FB3BA99ED8}"/>
              </a:ext>
            </a:extLst>
          </p:cNvPr>
          <p:cNvSpPr txBox="1"/>
          <p:nvPr/>
        </p:nvSpPr>
        <p:spPr>
          <a:xfrm>
            <a:off x="742950" y="1352550"/>
            <a:ext cx="1062037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Dataset</a:t>
            </a:r>
            <a:r>
              <a:rPr lang="en-US" dirty="0"/>
              <a:t> : 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     The Enron Email Dataset      (Source -&gt; 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https://www.cs.cmu.edu/~./enron/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)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Softwares</a:t>
            </a:r>
            <a:r>
              <a:rPr lang="en-US" b="1" dirty="0"/>
              <a:t> </a:t>
            </a:r>
            <a:r>
              <a:rPr lang="en-US" dirty="0"/>
              <a:t>: </a:t>
            </a:r>
          </a:p>
          <a:p>
            <a:r>
              <a:rPr lang="en-US" dirty="0"/>
              <a:t>     1.  Google </a:t>
            </a:r>
            <a:r>
              <a:rPr lang="en-US" dirty="0" err="1"/>
              <a:t>Colab</a:t>
            </a:r>
            <a:r>
              <a:rPr lang="en-US" dirty="0"/>
              <a:t>  </a:t>
            </a:r>
          </a:p>
          <a:p>
            <a:r>
              <a:rPr lang="en-US" dirty="0"/>
              <a:t>     2. 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   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Programming languages </a:t>
            </a:r>
            <a:r>
              <a:rPr lang="en-US" dirty="0"/>
              <a:t>:</a:t>
            </a:r>
          </a:p>
          <a:p>
            <a:r>
              <a:rPr lang="en-US" dirty="0"/>
              <a:t>     1.  Python</a:t>
            </a:r>
          </a:p>
          <a:p>
            <a:r>
              <a:rPr lang="en-US" dirty="0"/>
              <a:t>     2.  HTML</a:t>
            </a:r>
          </a:p>
          <a:p>
            <a:r>
              <a:rPr lang="en-US" dirty="0"/>
              <a:t>     3.  CSS</a:t>
            </a:r>
          </a:p>
          <a:p>
            <a:r>
              <a:rPr lang="en-US" dirty="0"/>
              <a:t>     4.  MongoDB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Frameworks :</a:t>
            </a:r>
          </a:p>
          <a:p>
            <a:r>
              <a:rPr lang="en-US" dirty="0"/>
              <a:t>     1.  Flask</a:t>
            </a:r>
          </a:p>
          <a:p>
            <a:endParaRPr lang="en-US" dirty="0"/>
          </a:p>
        </p:txBody>
      </p:sp>
      <p:pic>
        <p:nvPicPr>
          <p:cNvPr id="4" name="Graphic 4" descr="Database">
            <a:extLst>
              <a:ext uri="{FF2B5EF4-FFF2-40B4-BE49-F238E27FC236}">
                <a16:creationId xmlns:a16="http://schemas.microsoft.com/office/drawing/2014/main" id="{4BD946F4-D41D-4E69-A854-D71FAAA6D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025" y="1314450"/>
            <a:ext cx="390525" cy="400050"/>
          </a:xfrm>
          <a:prstGeom prst="rect">
            <a:avLst/>
          </a:prstGeom>
        </p:spPr>
      </p:pic>
      <p:pic>
        <p:nvPicPr>
          <p:cNvPr id="5" name="Graphic 5" descr="Cmd Terminal">
            <a:extLst>
              <a:ext uri="{FF2B5EF4-FFF2-40B4-BE49-F238E27FC236}">
                <a16:creationId xmlns:a16="http://schemas.microsoft.com/office/drawing/2014/main" id="{618930BE-D2F3-43A5-95AD-B96474015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5" y="2124075"/>
            <a:ext cx="390525" cy="400050"/>
          </a:xfrm>
          <a:prstGeom prst="rect">
            <a:avLst/>
          </a:prstGeom>
        </p:spPr>
      </p:pic>
      <p:pic>
        <p:nvPicPr>
          <p:cNvPr id="6" name="Graphic 6" descr="Web design">
            <a:extLst>
              <a:ext uri="{FF2B5EF4-FFF2-40B4-BE49-F238E27FC236}">
                <a16:creationId xmlns:a16="http://schemas.microsoft.com/office/drawing/2014/main" id="{49991F57-DD67-47EE-ABF0-30F6A2EE5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0500" y="3200400"/>
            <a:ext cx="390525" cy="400050"/>
          </a:xfrm>
          <a:prstGeom prst="rect">
            <a:avLst/>
          </a:prstGeom>
        </p:spPr>
      </p:pic>
      <p:pic>
        <p:nvPicPr>
          <p:cNvPr id="7" name="Graphic 7" descr="Ethernet">
            <a:extLst>
              <a:ext uri="{FF2B5EF4-FFF2-40B4-BE49-F238E27FC236}">
                <a16:creationId xmlns:a16="http://schemas.microsoft.com/office/drawing/2014/main" id="{A31509EA-3B3C-4CDF-978E-DE1FB22F99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025" y="4819650"/>
            <a:ext cx="390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DF37-D94B-4B57-9BE1-806D3B3B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67" y="256098"/>
            <a:ext cx="4597666" cy="59348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Design 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6C192-F6FE-41EC-8B3B-1A13CC14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91B28F-6EA2-4A83-AC98-3CC0EF0D7E00}"/>
              </a:ext>
            </a:extLst>
          </p:cNvPr>
          <p:cNvSpPr/>
          <p:nvPr/>
        </p:nvSpPr>
        <p:spPr>
          <a:xfrm>
            <a:off x="3747802" y="3043841"/>
            <a:ext cx="8160712" cy="316552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10F625-A491-4966-B49F-59B6DCD96A37}"/>
              </a:ext>
            </a:extLst>
          </p:cNvPr>
          <p:cNvGrpSpPr/>
          <p:nvPr/>
        </p:nvGrpSpPr>
        <p:grpSpPr>
          <a:xfrm>
            <a:off x="9944100" y="3571874"/>
            <a:ext cx="1552575" cy="2114549"/>
            <a:chOff x="9153525" y="3448050"/>
            <a:chExt cx="1828800" cy="28765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33CAB25-E10C-4D9D-B94F-0B2375951655}"/>
                </a:ext>
              </a:extLst>
            </p:cNvPr>
            <p:cNvSpPr/>
            <p:nvPr/>
          </p:nvSpPr>
          <p:spPr>
            <a:xfrm>
              <a:off x="9239632" y="3722466"/>
              <a:ext cx="1651246" cy="233125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/>
                <a:t>GUI</a:t>
              </a:r>
            </a:p>
            <a:p>
              <a:pPr algn="ctr"/>
              <a:endParaRPr lang="en-US" sz="120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/>
                <a:t>Flask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/>
                <a:t>HTML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/>
                <a:t>CSS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/>
                <a:t>MongoDB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EACFB5-57B0-4C5A-9D77-AE04B93F406D}"/>
                </a:ext>
              </a:extLst>
            </p:cNvPr>
            <p:cNvSpPr/>
            <p:nvPr/>
          </p:nvSpPr>
          <p:spPr>
            <a:xfrm>
              <a:off x="9153525" y="3448050"/>
              <a:ext cx="1828800" cy="2876550"/>
            </a:xfrm>
            <a:prstGeom prst="rect">
              <a:avLst/>
            </a:prstGeom>
            <a:noFill/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4FF57C-24CD-40B4-AEE3-E926C1BE5C55}"/>
              </a:ext>
            </a:extLst>
          </p:cNvPr>
          <p:cNvGrpSpPr/>
          <p:nvPr/>
        </p:nvGrpSpPr>
        <p:grpSpPr>
          <a:xfrm>
            <a:off x="4041280" y="3569387"/>
            <a:ext cx="5468275" cy="2116771"/>
            <a:chOff x="402730" y="4036112"/>
            <a:chExt cx="5468275" cy="211677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0B5436-95E2-4153-B91E-110A61425A3F}"/>
                </a:ext>
              </a:extLst>
            </p:cNvPr>
            <p:cNvGrpSpPr/>
            <p:nvPr/>
          </p:nvGrpSpPr>
          <p:grpSpPr>
            <a:xfrm>
              <a:off x="402730" y="4036112"/>
              <a:ext cx="5468275" cy="2116771"/>
              <a:chOff x="1183780" y="3578912"/>
              <a:chExt cx="7563775" cy="255492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5A2BAC3-631B-4AF1-B970-64F483045866}"/>
                  </a:ext>
                </a:extLst>
              </p:cNvPr>
              <p:cNvGrpSpPr/>
              <p:nvPr/>
            </p:nvGrpSpPr>
            <p:grpSpPr>
              <a:xfrm>
                <a:off x="1440628" y="3655384"/>
                <a:ext cx="7167751" cy="2345072"/>
                <a:chOff x="1440628" y="3655384"/>
                <a:chExt cx="7167751" cy="2345072"/>
              </a:xfrm>
            </p:grpSpPr>
            <p:sp>
              <p:nvSpPr>
                <p:cNvPr id="22" name="Flowchart: Multidocument 21">
                  <a:extLst>
                    <a:ext uri="{FF2B5EF4-FFF2-40B4-BE49-F238E27FC236}">
                      <a16:creationId xmlns:a16="http://schemas.microsoft.com/office/drawing/2014/main" id="{ED03D5AB-F713-4545-9F2B-A9C5F4B853E8}"/>
                    </a:ext>
                  </a:extLst>
                </p:cNvPr>
                <p:cNvSpPr/>
                <p:nvPr/>
              </p:nvSpPr>
              <p:spPr>
                <a:xfrm>
                  <a:off x="1440629" y="3735286"/>
                  <a:ext cx="1391346" cy="758952"/>
                </a:xfrm>
                <a:prstGeom prst="flowChartMultidocumen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Mail Thread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A7299B00-333E-4601-9D56-6B376448A448}"/>
                    </a:ext>
                  </a:extLst>
                </p:cNvPr>
                <p:cNvSpPr/>
                <p:nvPr/>
              </p:nvSpPr>
              <p:spPr>
                <a:xfrm>
                  <a:off x="3368568" y="3655384"/>
                  <a:ext cx="1651247" cy="914400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Embedding 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860109C-1600-4199-B3A5-F7981D66BE2F}"/>
                    </a:ext>
                  </a:extLst>
                </p:cNvPr>
                <p:cNvSpPr/>
                <p:nvPr/>
              </p:nvSpPr>
              <p:spPr>
                <a:xfrm>
                  <a:off x="5354718" y="3655384"/>
                  <a:ext cx="1205878" cy="914400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Deep Network</a:t>
                  </a:r>
                </a:p>
              </p:txBody>
            </p:sp>
            <p:sp>
              <p:nvSpPr>
                <p:cNvPr id="25" name="Flowchart: Punched Tape 24">
                  <a:extLst>
                    <a:ext uri="{FF2B5EF4-FFF2-40B4-BE49-F238E27FC236}">
                      <a16:creationId xmlns:a16="http://schemas.microsoft.com/office/drawing/2014/main" id="{8E023282-68F9-4885-B27C-E645523042CA}"/>
                    </a:ext>
                  </a:extLst>
                </p:cNvPr>
                <p:cNvSpPr/>
                <p:nvPr/>
              </p:nvSpPr>
              <p:spPr>
                <a:xfrm>
                  <a:off x="1440628" y="5139324"/>
                  <a:ext cx="1391345" cy="804672"/>
                </a:xfrm>
                <a:prstGeom prst="flowChartPunchedTap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Users</a:t>
                  </a:r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3528DAE9-4120-4272-B2F9-DBD310CBC8F0}"/>
                    </a:ext>
                  </a:extLst>
                </p:cNvPr>
                <p:cNvSpPr/>
                <p:nvPr/>
              </p:nvSpPr>
              <p:spPr>
                <a:xfrm>
                  <a:off x="3368567" y="5086056"/>
                  <a:ext cx="1651247" cy="914400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User Vector</a:t>
                  </a:r>
                </a:p>
                <a:p>
                  <a:pPr algn="ctr"/>
                  <a:r>
                    <a:rPr lang="en-US" sz="1100"/>
                    <a:t>(Social Network)</a:t>
                  </a:r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66F8FD61-7EF5-4662-9E30-D52C47F2DBC1}"/>
                    </a:ext>
                  </a:extLst>
                </p:cNvPr>
                <p:cNvSpPr/>
                <p:nvPr/>
              </p:nvSpPr>
              <p:spPr>
                <a:xfrm>
                  <a:off x="6957132" y="4569784"/>
                  <a:ext cx="1651247" cy="914400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Fully Dense Connected</a:t>
                  </a:r>
                </a:p>
              </p:txBody>
            </p: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85CC535-B80F-407A-8B7E-C0D0FA15F52C}"/>
                  </a:ext>
                </a:extLst>
              </p:cNvPr>
              <p:cNvSpPr/>
              <p:nvPr/>
            </p:nvSpPr>
            <p:spPr>
              <a:xfrm>
                <a:off x="1183780" y="3578912"/>
                <a:ext cx="7563775" cy="255492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FD84E95-1215-44F1-9885-F1E7EAD1BDBF}"/>
                </a:ext>
              </a:extLst>
            </p:cNvPr>
            <p:cNvCxnSpPr/>
            <p:nvPr/>
          </p:nvCxnSpPr>
          <p:spPr>
            <a:xfrm>
              <a:off x="1551898" y="4401227"/>
              <a:ext cx="4476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5D82852-005F-407B-8FE3-2C75A48F9C13}"/>
                </a:ext>
              </a:extLst>
            </p:cNvPr>
            <p:cNvCxnSpPr>
              <a:cxnSpLocks/>
            </p:cNvCxnSpPr>
            <p:nvPr/>
          </p:nvCxnSpPr>
          <p:spPr>
            <a:xfrm>
              <a:off x="3180672" y="4401227"/>
              <a:ext cx="23812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428E766-8CCB-448D-A376-4E498160A90E}"/>
                </a:ext>
              </a:extLst>
            </p:cNvPr>
            <p:cNvCxnSpPr>
              <a:cxnSpLocks/>
            </p:cNvCxnSpPr>
            <p:nvPr/>
          </p:nvCxnSpPr>
          <p:spPr>
            <a:xfrm>
              <a:off x="1589997" y="5639477"/>
              <a:ext cx="4476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14F20D-2ABD-4F56-A2D5-94D8C673F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9722" y="5287052"/>
              <a:ext cx="1390650" cy="35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2B063CC-873C-4F06-A04D-B60BC03CC5BC}"/>
                </a:ext>
              </a:extLst>
            </p:cNvPr>
            <p:cNvCxnSpPr>
              <a:cxnSpLocks/>
            </p:cNvCxnSpPr>
            <p:nvPr/>
          </p:nvCxnSpPr>
          <p:spPr>
            <a:xfrm>
              <a:off x="4256997" y="4477427"/>
              <a:ext cx="542925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967B92-9147-4F2C-9C1D-2A5BB4E5998E}"/>
              </a:ext>
            </a:extLst>
          </p:cNvPr>
          <p:cNvCxnSpPr/>
          <p:nvPr/>
        </p:nvCxnSpPr>
        <p:spPr>
          <a:xfrm>
            <a:off x="4886314" y="2708210"/>
            <a:ext cx="0" cy="86677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832FA5-4FAE-4351-B736-3338D089A626}"/>
              </a:ext>
            </a:extLst>
          </p:cNvPr>
          <p:cNvSpPr txBox="1"/>
          <p:nvPr/>
        </p:nvSpPr>
        <p:spPr>
          <a:xfrm>
            <a:off x="7210425" y="657225"/>
            <a:ext cx="2543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Data Preprocessing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378020-8337-4026-9008-9ECDE792502A}"/>
              </a:ext>
            </a:extLst>
          </p:cNvPr>
          <p:cNvSpPr txBox="1"/>
          <p:nvPr/>
        </p:nvSpPr>
        <p:spPr>
          <a:xfrm>
            <a:off x="6591300" y="57626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Deep Learning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DC19F0-7AD9-4E8C-9F6C-6C4BA70A37EA}"/>
              </a:ext>
            </a:extLst>
          </p:cNvPr>
          <p:cNvSpPr txBox="1"/>
          <p:nvPr/>
        </p:nvSpPr>
        <p:spPr>
          <a:xfrm>
            <a:off x="10020300" y="5762625"/>
            <a:ext cx="1400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Front-End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21AE1E-1638-43A4-9D5E-445C625C8108}"/>
              </a:ext>
            </a:extLst>
          </p:cNvPr>
          <p:cNvSpPr txBox="1"/>
          <p:nvPr/>
        </p:nvSpPr>
        <p:spPr>
          <a:xfrm>
            <a:off x="7524750" y="3048000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C000"/>
                </a:solidFill>
              </a:rPr>
              <a:t>Final Model</a:t>
            </a: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BFFCB950-DE6A-4C59-A566-D3DCCCF4B9CF}"/>
              </a:ext>
            </a:extLst>
          </p:cNvPr>
          <p:cNvSpPr/>
          <p:nvPr/>
        </p:nvSpPr>
        <p:spPr>
          <a:xfrm>
            <a:off x="9563100" y="4476750"/>
            <a:ext cx="304800" cy="295275"/>
          </a:xfrm>
          <a:prstGeom prst="mathPlus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23C310-B9B5-45D8-AD4F-0968A58FBC70}"/>
              </a:ext>
            </a:extLst>
          </p:cNvPr>
          <p:cNvGrpSpPr/>
          <p:nvPr/>
        </p:nvGrpSpPr>
        <p:grpSpPr>
          <a:xfrm>
            <a:off x="4114800" y="1133422"/>
            <a:ext cx="5219700" cy="1571625"/>
            <a:chOff x="3876675" y="1038225"/>
            <a:chExt cx="5219700" cy="15716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457477A-7CE2-46AB-92DE-BFF53EFAC8BB}"/>
                </a:ext>
              </a:extLst>
            </p:cNvPr>
            <p:cNvGrpSpPr/>
            <p:nvPr/>
          </p:nvGrpSpPr>
          <p:grpSpPr>
            <a:xfrm>
              <a:off x="4135971" y="1165962"/>
              <a:ext cx="4589490" cy="1259113"/>
              <a:chOff x="4135971" y="1185109"/>
              <a:chExt cx="4393930" cy="124011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81E9003-6FE7-4AC9-B1E7-13D2D82FEA3E}"/>
                  </a:ext>
                </a:extLst>
              </p:cNvPr>
              <p:cNvGrpSpPr/>
              <p:nvPr/>
            </p:nvGrpSpPr>
            <p:grpSpPr>
              <a:xfrm>
                <a:off x="4135971" y="1185109"/>
                <a:ext cx="4393930" cy="1240110"/>
                <a:chOff x="1280827" y="1206458"/>
                <a:chExt cx="7938792" cy="1803158"/>
              </a:xfrm>
            </p:grpSpPr>
            <p:sp>
              <p:nvSpPr>
                <p:cNvPr id="6" name="Rectangle: Rounded Corners 5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3A85C2EF-D987-4A33-8E53-211D556A20B6}"/>
                    </a:ext>
                  </a:extLst>
                </p:cNvPr>
                <p:cNvSpPr/>
                <p:nvPr/>
              </p:nvSpPr>
              <p:spPr>
                <a:xfrm>
                  <a:off x="1280827" y="1215689"/>
                  <a:ext cx="1669299" cy="80747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800">
                      <a:solidFill>
                        <a:schemeClr val="bg1"/>
                      </a:solidFill>
                    </a:rPr>
                    <a:t>Dataset to </a:t>
                  </a:r>
                  <a:r>
                    <a:rPr lang="en-US" sz="700">
                      <a:solidFill>
                        <a:schemeClr val="bg1"/>
                      </a:solidFill>
                    </a:rPr>
                    <a:t>CSV</a:t>
                  </a:r>
                </a:p>
              </p:txBody>
            </p:sp>
            <p:sp>
              <p:nvSpPr>
                <p:cNvPr id="8" name="Rectangle: Rounded Corners 7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3F66876C-B4DB-4A10-862B-F44C5EE81F0D}"/>
                    </a:ext>
                  </a:extLst>
                </p:cNvPr>
                <p:cNvSpPr/>
                <p:nvPr/>
              </p:nvSpPr>
              <p:spPr>
                <a:xfrm>
                  <a:off x="3270855" y="1229401"/>
                  <a:ext cx="1651246" cy="755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Scraping</a:t>
                  </a:r>
                </a:p>
              </p:txBody>
            </p:sp>
            <p:sp>
              <p:nvSpPr>
                <p:cNvPr id="10" name="Rectangle: Rounded Corners 9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3167672D-02C3-400C-A1DA-FACC6DF510A8}"/>
                    </a:ext>
                  </a:extLst>
                </p:cNvPr>
                <p:cNvSpPr/>
                <p:nvPr/>
              </p:nvSpPr>
              <p:spPr>
                <a:xfrm>
                  <a:off x="5242308" y="1217165"/>
                  <a:ext cx="1651246" cy="755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>
                      <a:solidFill>
                        <a:schemeClr val="bg1"/>
                      </a:solidFill>
                    </a:rPr>
                    <a:t>Threading</a:t>
                  </a:r>
                </a:p>
              </p:txBody>
            </p:sp>
            <p:sp>
              <p:nvSpPr>
                <p:cNvPr id="12" name="Rectangle: Rounded Corners 11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90439522-D162-409E-B6AE-F00DA7BE495D}"/>
                    </a:ext>
                  </a:extLst>
                </p:cNvPr>
                <p:cNvSpPr/>
                <p:nvPr/>
              </p:nvSpPr>
              <p:spPr>
                <a:xfrm>
                  <a:off x="5348815" y="2224692"/>
                  <a:ext cx="1811048" cy="755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Lemmatization</a:t>
                  </a:r>
                </a:p>
              </p:txBody>
            </p:sp>
            <p:sp>
              <p:nvSpPr>
                <p:cNvPr id="14" name="Rectangle: Rounded Corners 13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34093BE1-FF06-4193-B4B4-67EBF59241E2}"/>
                    </a:ext>
                  </a:extLst>
                </p:cNvPr>
                <p:cNvSpPr/>
                <p:nvPr/>
              </p:nvSpPr>
              <p:spPr>
                <a:xfrm>
                  <a:off x="7421887" y="2217291"/>
                  <a:ext cx="1797732" cy="755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Removal of Stop Words</a:t>
                  </a:r>
                </a:p>
              </p:txBody>
            </p:sp>
            <p:sp>
              <p:nvSpPr>
                <p:cNvPr id="16" name="Rectangle: Rounded Corners 15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A1555258-9153-4E9F-B770-041D50B7AA0F}"/>
                    </a:ext>
                  </a:extLst>
                </p:cNvPr>
                <p:cNvSpPr/>
                <p:nvPr/>
              </p:nvSpPr>
              <p:spPr>
                <a:xfrm>
                  <a:off x="7403284" y="1206458"/>
                  <a:ext cx="1651246" cy="755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Tokenization</a:t>
                  </a:r>
                </a:p>
              </p:txBody>
            </p:sp>
            <p:sp>
              <p:nvSpPr>
                <p:cNvPr id="18" name="Rectangle: Rounded Corners 17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6E5DBB5-77B7-4A93-8DF5-033656817619}"/>
                    </a:ext>
                  </a:extLst>
                </p:cNvPr>
                <p:cNvSpPr/>
                <p:nvPr/>
              </p:nvSpPr>
              <p:spPr>
                <a:xfrm>
                  <a:off x="3333466" y="2225985"/>
                  <a:ext cx="1684200" cy="7829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Remove Regular Expression</a:t>
                  </a:r>
                </a:p>
              </p:txBody>
            </p:sp>
            <p:sp>
              <p:nvSpPr>
                <p:cNvPr id="20" name="Rectangle: Rounded Corners 19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5410128C-43FA-4D4C-95BA-8DB65D5F5012}"/>
                    </a:ext>
                  </a:extLst>
                </p:cNvPr>
                <p:cNvSpPr/>
                <p:nvPr/>
              </p:nvSpPr>
              <p:spPr>
                <a:xfrm>
                  <a:off x="1332037" y="2253913"/>
                  <a:ext cx="1651248" cy="755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Analyzing Social Graph</a:t>
                  </a:r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355842E-17CA-4AB8-A5F1-CB48A8058918}"/>
                  </a:ext>
                </a:extLst>
              </p:cNvPr>
              <p:cNvCxnSpPr/>
              <p:nvPr/>
            </p:nvCxnSpPr>
            <p:spPr>
              <a:xfrm>
                <a:off x="5001713" y="1498625"/>
                <a:ext cx="240957" cy="6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B806622-FD5B-4F3F-8CDC-B572FC1A1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58" y="1471011"/>
                <a:ext cx="240957" cy="6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69BE7CE-A3A9-495D-A33F-9A03187F125B}"/>
                  </a:ext>
                </a:extLst>
              </p:cNvPr>
              <p:cNvCxnSpPr>
                <a:cxnSpLocks/>
                <a:stCxn id="10" idx="3"/>
                <a:endCxn id="16" idx="1"/>
              </p:cNvCxnSpPr>
              <p:nvPr/>
            </p:nvCxnSpPr>
            <p:spPr>
              <a:xfrm flipV="1">
                <a:off x="7242480" y="1444974"/>
                <a:ext cx="282124" cy="73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D51A92C4-F3B4-4152-A574-371C6EA9B9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47337" y="2116089"/>
                <a:ext cx="197193" cy="26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99AFDCE-783D-4B6A-9449-AAE7E0D215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574" y="1620964"/>
                <a:ext cx="10040" cy="2630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28E093D-E294-4F71-8BD4-A20B215B59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82673" y="2152529"/>
                <a:ext cx="200797" cy="138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12FB94F-4A19-4124-939C-380AE9152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139" y="2171291"/>
                <a:ext cx="200797" cy="138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0E5C77-E31D-43DC-A82D-AECA6DFABF0C}"/>
                </a:ext>
              </a:extLst>
            </p:cNvPr>
            <p:cNvSpPr/>
            <p:nvPr/>
          </p:nvSpPr>
          <p:spPr>
            <a:xfrm>
              <a:off x="3876675" y="1038225"/>
              <a:ext cx="5219700" cy="157162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lowchart: Connector 49">
            <a:hlinkClick r:id="rId2" action="ppaction://hlinksldjump"/>
            <a:extLst>
              <a:ext uri="{FF2B5EF4-FFF2-40B4-BE49-F238E27FC236}">
                <a16:creationId xmlns:a16="http://schemas.microsoft.com/office/drawing/2014/main" id="{6926209A-60E7-4CE3-A363-EFADB7631BDF}"/>
              </a:ext>
            </a:extLst>
          </p:cNvPr>
          <p:cNvSpPr/>
          <p:nvPr/>
        </p:nvSpPr>
        <p:spPr>
          <a:xfrm>
            <a:off x="621431" y="5918941"/>
            <a:ext cx="479300" cy="479300"/>
          </a:xfrm>
          <a:prstGeom prst="flowChartConnector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6221-1FE8-4DAC-A73E-B172E49F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8675"/>
            <a:ext cx="10240903" cy="840411"/>
          </a:xfrm>
        </p:spPr>
        <p:txBody>
          <a:bodyPr anchor="t"/>
          <a:lstStyle/>
          <a:p>
            <a:r>
              <a:rPr lang="en-US"/>
              <a:t>Analysis of threading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FC724-F795-494C-8349-E599E967C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6966" y="1573012"/>
            <a:ext cx="7818068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9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EE0E-0660-48F6-AB06-6A2C9384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88" y="300755"/>
            <a:ext cx="5839905" cy="593694"/>
          </a:xfrm>
        </p:spPr>
        <p:txBody>
          <a:bodyPr/>
          <a:lstStyle/>
          <a:p>
            <a:r>
              <a:rPr lang="en-IN" dirty="0"/>
              <a:t>Topic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ADCB-0660-42AE-874D-A651711B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6" y="1225485"/>
            <a:ext cx="11009188" cy="484563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Topic modeling</a:t>
            </a:r>
            <a:r>
              <a:rPr lang="en-US" b="0" i="0" dirty="0">
                <a:solidFill>
                  <a:srgbClr val="292929"/>
                </a:solidFill>
                <a:effectLst/>
              </a:rPr>
              <a:t> is a type of statistical modeling for discovering the abstract “topics” that occur in a collection of documents. </a:t>
            </a:r>
          </a:p>
          <a:p>
            <a:r>
              <a:rPr lang="en-US" b="1" i="0" dirty="0">
                <a:effectLst/>
              </a:rPr>
              <a:t>Latent Dirichlet Allocation</a:t>
            </a:r>
            <a:r>
              <a:rPr lang="en-US" b="0" i="0" dirty="0">
                <a:solidFill>
                  <a:srgbClr val="292929"/>
                </a:solidFill>
                <a:effectLst/>
              </a:rPr>
              <a:t> (LDA) is an example of topic model and is used to classify text in a document to a particular topic. </a:t>
            </a:r>
            <a:r>
              <a:rPr lang="en-US" dirty="0"/>
              <a:t>It builds a topic per document model and words per topic model, modeled as Dirichlet distributions.</a:t>
            </a:r>
            <a:endParaRPr lang="en-IN" dirty="0"/>
          </a:p>
          <a:p>
            <a:r>
              <a:rPr lang="en-IN" b="1" dirty="0"/>
              <a:t>Characteristics of LDA: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1" dirty="0"/>
              <a:t>	</a:t>
            </a:r>
            <a:r>
              <a:rPr lang="en-IN" i="0" dirty="0">
                <a:solidFill>
                  <a:srgbClr val="000000"/>
                </a:solidFill>
                <a:effectLst/>
              </a:rPr>
              <a:t>Probabilistic topic modelling technique</a:t>
            </a:r>
            <a:r>
              <a:rPr lang="en-IN" dirty="0"/>
              <a:t>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	</a:t>
            </a:r>
            <a:r>
              <a:rPr lang="en-US" i="0" dirty="0">
                <a:solidFill>
                  <a:srgbClr val="000000"/>
                </a:solidFill>
                <a:effectLst/>
              </a:rPr>
              <a:t>Work in an unsupervised way</a:t>
            </a:r>
            <a:endParaRPr lang="en-IN" i="0" dirty="0">
              <a:solidFill>
                <a:srgbClr val="0000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0000"/>
                </a:solidFill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</a:rPr>
              <a:t> Can create it in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Gensim</a:t>
            </a:r>
            <a:endParaRPr lang="en-IN" dirty="0"/>
          </a:p>
          <a:p>
            <a:pPr marL="457200" lvl="1" indent="0">
              <a:buNone/>
            </a:pPr>
            <a:r>
              <a:rPr lang="en-IN" dirty="0">
                <a:sym typeface="Wingdings" panose="05000000000000000000" pitchFamily="2" charset="2"/>
              </a:rPr>
              <a:t>	e.g. 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models.LdaModel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(corpus, id2word=dictionary,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num_topics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=100) 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640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F1A7-D1E6-4631-9E5F-2208EBF3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58" y="403340"/>
            <a:ext cx="8035761" cy="605327"/>
          </a:xfrm>
        </p:spPr>
        <p:txBody>
          <a:bodyPr/>
          <a:lstStyle/>
          <a:p>
            <a:r>
              <a:rPr lang="en-US"/>
              <a:t>Analysis of LDA model</a:t>
            </a:r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7A01E0D-4F33-4849-B846-215B6E915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53" y="1969705"/>
            <a:ext cx="6993873" cy="375403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4207E-B277-4A3B-BAC4-7B966BF7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D63E538A28B54F9875C0656A4226DD" ma:contentTypeVersion="7" ma:contentTypeDescription="Create a new document." ma:contentTypeScope="" ma:versionID="2e882a37178352bbdb36aeacc8fae535">
  <xsd:schema xmlns:xsd="http://www.w3.org/2001/XMLSchema" xmlns:xs="http://www.w3.org/2001/XMLSchema" xmlns:p="http://schemas.microsoft.com/office/2006/metadata/properties" xmlns:ns3="574c42d4-8d23-4d17-8502-b74c53e3514e" xmlns:ns4="a16c9108-ed79-45d8-b7f8-341e9786435b" targetNamespace="http://schemas.microsoft.com/office/2006/metadata/properties" ma:root="true" ma:fieldsID="eeaf325bb60925d2046b5ef1131d0895" ns3:_="" ns4:_="">
    <xsd:import namespace="574c42d4-8d23-4d17-8502-b74c53e3514e"/>
    <xsd:import namespace="a16c9108-ed79-45d8-b7f8-341e9786435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c42d4-8d23-4d17-8502-b74c53e35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c9108-ed79-45d8-b7f8-341e978643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6617BA-79B9-4E01-8441-3B1E8765A85E}">
  <ds:schemaRefs>
    <ds:schemaRef ds:uri="574c42d4-8d23-4d17-8502-b74c53e3514e"/>
    <ds:schemaRef ds:uri="a16c9108-ed79-45d8-b7f8-341e9786435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6A47536-EDF9-4B9F-BC31-73EF3E15AB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9F8BD-EF03-4444-8229-03D013B038F3}">
  <ds:schemaRefs>
    <ds:schemaRef ds:uri="574c42d4-8d23-4d17-8502-b74c53e3514e"/>
    <ds:schemaRef ds:uri="a16c9108-ed79-45d8-b7f8-341e978643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</TotalTime>
  <Words>895</Words>
  <Application>Microsoft Office PowerPoint</Application>
  <PresentationFormat>Widescreen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Avenir Next LT Pro</vt:lpstr>
      <vt:lpstr>Avenir Next LT Pro (Body)</vt:lpstr>
      <vt:lpstr>Calibri</vt:lpstr>
      <vt:lpstr>CIDFont+F1</vt:lpstr>
      <vt:lpstr>Courier New</vt:lpstr>
      <vt:lpstr>Fj</vt:lpstr>
      <vt:lpstr>Times New Roman</vt:lpstr>
      <vt:lpstr>Wingdings</vt:lpstr>
      <vt:lpstr>GradientRiseVTI</vt:lpstr>
      <vt:lpstr>Context Based Email Ranking system for enterprise</vt:lpstr>
      <vt:lpstr>Problem Definition</vt:lpstr>
      <vt:lpstr>Scope</vt:lpstr>
      <vt:lpstr>Objectives </vt:lpstr>
      <vt:lpstr>Resources</vt:lpstr>
      <vt:lpstr>Design Flow</vt:lpstr>
      <vt:lpstr>Analysis of threading</vt:lpstr>
      <vt:lpstr>Topic Modelling </vt:lpstr>
      <vt:lpstr>Analysis of LDA model</vt:lpstr>
      <vt:lpstr>Analysis of LDA model</vt:lpstr>
      <vt:lpstr>Analysis (Sample User XYZ)</vt:lpstr>
      <vt:lpstr>   </vt:lpstr>
      <vt:lpstr>PowerPoint Presentation</vt:lpstr>
      <vt:lpstr>Final Demo</vt:lpstr>
      <vt:lpstr>Real-time implementation challenges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DEODHAR</dc:creator>
  <cp:lastModifiedBy>Aditi Deodhar</cp:lastModifiedBy>
  <cp:revision>83</cp:revision>
  <dcterms:created xsi:type="dcterms:W3CDTF">2020-11-01T15:56:49Z</dcterms:created>
  <dcterms:modified xsi:type="dcterms:W3CDTF">2021-06-06T07:35:23Z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0x010100D6D63E538A28B54F9875C0656A4226DD</vt:lpwstr>
  </property>
</Properties>
</file>