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7" r:id="rId4"/>
    <p:sldId id="259" r:id="rId5"/>
    <p:sldId id="262" r:id="rId6"/>
    <p:sldId id="260" r:id="rId7"/>
    <p:sldId id="261" r:id="rId8"/>
    <p:sldId id="263" r:id="rId9"/>
    <p:sldId id="264" r:id="rId10"/>
    <p:sldId id="271" r:id="rId11"/>
    <p:sldId id="265" r:id="rId12"/>
    <p:sldId id="266" r:id="rId13"/>
    <p:sldId id="267" r:id="rId14"/>
    <p:sldId id="272" r:id="rId15"/>
    <p:sldId id="268" r:id="rId16"/>
    <p:sldId id="273" r:id="rId17"/>
    <p:sldId id="269" r:id="rId18"/>
    <p:sldId id="274"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25E2B1-7D9D-409E-AED5-8415F0B57D33}"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6CAC-3132-42F3-8EAC-46B4890759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1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5E2B1-7D9D-409E-AED5-8415F0B57D33}"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174869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5E2B1-7D9D-409E-AED5-8415F0B57D33}"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81122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5E2B1-7D9D-409E-AED5-8415F0B57D33}"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370629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5E2B1-7D9D-409E-AED5-8415F0B57D33}" type="datetimeFigureOut">
              <a:rPr lang="en-US" smtClean="0"/>
              <a:t>08-May-19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46CAC-3132-42F3-8EAC-46B4890759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5E2B1-7D9D-409E-AED5-8415F0B57D33}" type="datetimeFigureOut">
              <a:rPr lang="en-US" smtClean="0"/>
              <a:t>08-May-19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242839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5E2B1-7D9D-409E-AED5-8415F0B57D33}" type="datetimeFigureOut">
              <a:rPr lang="en-US" smtClean="0"/>
              <a:t>08-May-19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335292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5E2B1-7D9D-409E-AED5-8415F0B57D33}" type="datetimeFigureOut">
              <a:rPr lang="en-US" smtClean="0"/>
              <a:t>08-May-19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1898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25E2B1-7D9D-409E-AED5-8415F0B57D33}" type="datetimeFigureOut">
              <a:rPr lang="en-US" smtClean="0"/>
              <a:t>08-May-19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62937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25E2B1-7D9D-409E-AED5-8415F0B57D33}" type="datetimeFigureOut">
              <a:rPr lang="en-US" smtClean="0"/>
              <a:t>08-May-19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946CAC-3132-42F3-8EAC-46B489075955}" type="slidenum">
              <a:rPr lang="en-US" smtClean="0"/>
              <a:t>‹#›</a:t>
            </a:fld>
            <a:endParaRPr lang="en-US"/>
          </a:p>
        </p:txBody>
      </p:sp>
    </p:spTree>
    <p:extLst>
      <p:ext uri="{BB962C8B-B14F-4D97-AF65-F5344CB8AC3E}">
        <p14:creationId xmlns:p14="http://schemas.microsoft.com/office/powerpoint/2010/main" val="358591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5E2B1-7D9D-409E-AED5-8415F0B57D33}" type="datetimeFigureOut">
              <a:rPr lang="en-US" smtClean="0"/>
              <a:t>08-May-19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46CAC-3132-42F3-8EAC-46B489075955}" type="slidenum">
              <a:rPr lang="en-US" smtClean="0"/>
              <a:t>‹#›</a:t>
            </a:fld>
            <a:endParaRPr lang="en-US"/>
          </a:p>
        </p:txBody>
      </p:sp>
    </p:spTree>
    <p:extLst>
      <p:ext uri="{BB962C8B-B14F-4D97-AF65-F5344CB8AC3E}">
        <p14:creationId xmlns:p14="http://schemas.microsoft.com/office/powerpoint/2010/main" val="155693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25E2B1-7D9D-409E-AED5-8415F0B57D33}" type="datetimeFigureOut">
              <a:rPr lang="en-US" smtClean="0"/>
              <a:t>08-May-19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946CAC-3132-42F3-8EAC-46B48907595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27323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9E3A-CC07-4640-B104-5DFCE6373563}"/>
              </a:ext>
            </a:extLst>
          </p:cNvPr>
          <p:cNvSpPr>
            <a:spLocks noGrp="1"/>
          </p:cNvSpPr>
          <p:nvPr>
            <p:ph type="ctrTitle"/>
          </p:nvPr>
        </p:nvSpPr>
        <p:spPr/>
        <p:txBody>
          <a:bodyPr>
            <a:normAutofit fontScale="90000"/>
          </a:bodyPr>
          <a:lstStyle/>
          <a:p>
            <a:pPr algn="ctr"/>
            <a:r>
              <a:rPr lang="en-US" b="1" dirty="0"/>
              <a:t>A Replication Study of the Growth of Eclipse Defects</a:t>
            </a:r>
            <a:br>
              <a:rPr lang="en-US" dirty="0"/>
            </a:br>
            <a:endParaRPr lang="en-US" dirty="0"/>
          </a:p>
        </p:txBody>
      </p:sp>
      <p:sp>
        <p:nvSpPr>
          <p:cNvPr id="3" name="Subtitle 2">
            <a:extLst>
              <a:ext uri="{FF2B5EF4-FFF2-40B4-BE49-F238E27FC236}">
                <a16:creationId xmlns:a16="http://schemas.microsoft.com/office/drawing/2014/main" id="{511D630D-E273-46B6-8525-6DCCA551968C}"/>
              </a:ext>
            </a:extLst>
          </p:cNvPr>
          <p:cNvSpPr>
            <a:spLocks noGrp="1"/>
          </p:cNvSpPr>
          <p:nvPr>
            <p:ph type="subTitle" idx="1"/>
          </p:nvPr>
        </p:nvSpPr>
        <p:spPr/>
        <p:txBody>
          <a:bodyPr/>
          <a:lstStyle/>
          <a:p>
            <a:pPr algn="ctr"/>
            <a:r>
              <a:rPr lang="en-US" dirty="0"/>
              <a:t>Deokate Sayali</a:t>
            </a:r>
          </a:p>
          <a:p>
            <a:endParaRPr lang="en-US" dirty="0"/>
          </a:p>
        </p:txBody>
      </p:sp>
    </p:spTree>
    <p:extLst>
      <p:ext uri="{BB962C8B-B14F-4D97-AF65-F5344CB8AC3E}">
        <p14:creationId xmlns:p14="http://schemas.microsoft.com/office/powerpoint/2010/main" val="84748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98F7-4D55-41D2-83E1-E21601F2B1D9}"/>
              </a:ext>
            </a:extLst>
          </p:cNvPr>
          <p:cNvSpPr>
            <a:spLocks noGrp="1"/>
          </p:cNvSpPr>
          <p:nvPr>
            <p:ph type="title"/>
          </p:nvPr>
        </p:nvSpPr>
        <p:spPr/>
        <p:txBody>
          <a:bodyPr>
            <a:normAutofit/>
          </a:bodyPr>
          <a:lstStyle/>
          <a:p>
            <a:r>
              <a:rPr lang="en-US" sz="2000" dirty="0"/>
              <a:t>Below is the table 2 : Weekly MRE Calculated  using Polynomial Regression.</a:t>
            </a:r>
            <a:br>
              <a:rPr lang="en-IN"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96EC1DB2-0B2D-4A77-AD43-7849C3CCDD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8855" y="2070579"/>
            <a:ext cx="6521199" cy="3962576"/>
          </a:xfrm>
        </p:spPr>
      </p:pic>
    </p:spTree>
    <p:extLst>
      <p:ext uri="{BB962C8B-B14F-4D97-AF65-F5344CB8AC3E}">
        <p14:creationId xmlns:p14="http://schemas.microsoft.com/office/powerpoint/2010/main" val="114316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3AD8-2C64-4A29-9970-895AB6B61EF5}"/>
              </a:ext>
            </a:extLst>
          </p:cNvPr>
          <p:cNvSpPr>
            <a:spLocks noGrp="1"/>
          </p:cNvSpPr>
          <p:nvPr>
            <p:ph type="title"/>
          </p:nvPr>
        </p:nvSpPr>
        <p:spPr/>
        <p:txBody>
          <a:bodyPr/>
          <a:lstStyle/>
          <a:p>
            <a:r>
              <a:rPr lang="en-US" dirty="0"/>
              <a:t>Extension [Data Analysis using Ensemble Regression]</a:t>
            </a:r>
          </a:p>
        </p:txBody>
      </p:sp>
      <p:sp>
        <p:nvSpPr>
          <p:cNvPr id="3" name="Content Placeholder 2">
            <a:extLst>
              <a:ext uri="{FF2B5EF4-FFF2-40B4-BE49-F238E27FC236}">
                <a16:creationId xmlns:a16="http://schemas.microsoft.com/office/drawing/2014/main" id="{9B328199-6064-4A27-9626-301EC0756437}"/>
              </a:ext>
            </a:extLst>
          </p:cNvPr>
          <p:cNvSpPr>
            <a:spLocks noGrp="1"/>
          </p:cNvSpPr>
          <p:nvPr>
            <p:ph idx="1"/>
          </p:nvPr>
        </p:nvSpPr>
        <p:spPr/>
        <p:txBody>
          <a:bodyPr/>
          <a:lstStyle/>
          <a:p>
            <a:pPr>
              <a:buFont typeface="Arial" panose="020B0604020202020204" pitchFamily="34" charset="0"/>
              <a:buChar char="•"/>
            </a:pPr>
            <a:r>
              <a:rPr lang="en-US" dirty="0"/>
              <a:t>Ensemble regression algorithm uses a variety of machine learning algorithms to train the machine</a:t>
            </a:r>
          </a:p>
          <a:p>
            <a:pPr>
              <a:buFont typeface="Arial" panose="020B0604020202020204" pitchFamily="34" charset="0"/>
              <a:buChar char="•"/>
            </a:pPr>
            <a:r>
              <a:rPr lang="en-US" dirty="0"/>
              <a:t>The input it requires is much less compared to regular polynomial regression but gives a more accurate result.</a:t>
            </a:r>
            <a:endParaRPr lang="en-IN" dirty="0"/>
          </a:p>
          <a:p>
            <a:pPr>
              <a:buFont typeface="Arial" panose="020B0604020202020204" pitchFamily="34" charset="0"/>
              <a:buChar char="•"/>
            </a:pPr>
            <a:r>
              <a:rPr lang="en-IN" dirty="0"/>
              <a:t>In this we use the data from November 2001 to December 2006 we build a random forest classifier for month and week.</a:t>
            </a:r>
          </a:p>
          <a:p>
            <a:pPr>
              <a:buFont typeface="Arial" panose="020B0604020202020204" pitchFamily="34" charset="0"/>
              <a:buChar char="•"/>
            </a:pPr>
            <a:r>
              <a:rPr lang="en-IN" dirty="0"/>
              <a:t>Using this classifier we predict the result for all months of 2007 and few week of 2007.</a:t>
            </a:r>
          </a:p>
          <a:p>
            <a:endParaRPr lang="en-US" dirty="0"/>
          </a:p>
        </p:txBody>
      </p:sp>
    </p:spTree>
    <p:extLst>
      <p:ext uri="{BB962C8B-B14F-4D97-AF65-F5344CB8AC3E}">
        <p14:creationId xmlns:p14="http://schemas.microsoft.com/office/powerpoint/2010/main" val="321407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113E-F719-4F78-8EE4-660C6056605F}"/>
              </a:ext>
            </a:extLst>
          </p:cNvPr>
          <p:cNvSpPr>
            <a:spLocks noGrp="1"/>
          </p:cNvSpPr>
          <p:nvPr>
            <p:ph type="title"/>
          </p:nvPr>
        </p:nvSpPr>
        <p:spPr>
          <a:xfrm>
            <a:off x="658933" y="537329"/>
            <a:ext cx="10058400" cy="232982"/>
          </a:xfrm>
        </p:spPr>
        <p:txBody>
          <a:bodyPr>
            <a:noAutofit/>
          </a:bodyPr>
          <a:lstStyle/>
          <a:p>
            <a:r>
              <a:rPr lang="en-US" sz="2000" dirty="0"/>
              <a:t>The actual data set curve is like ensemble regression curve.</a:t>
            </a:r>
          </a:p>
        </p:txBody>
      </p:sp>
      <p:pic>
        <p:nvPicPr>
          <p:cNvPr id="5" name="Content Placeholder 4" descr="A close up of a map&#10;&#10;Description automatically generated">
            <a:extLst>
              <a:ext uri="{FF2B5EF4-FFF2-40B4-BE49-F238E27FC236}">
                <a16:creationId xmlns:a16="http://schemas.microsoft.com/office/drawing/2014/main" id="{18D40B8F-79BE-4AB3-AA17-8E089A6812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952" y="852655"/>
            <a:ext cx="3997036" cy="2781541"/>
          </a:xfrm>
        </p:spPr>
      </p:pic>
      <p:pic>
        <p:nvPicPr>
          <p:cNvPr id="6" name="Picture 5" descr="for_month">
            <a:extLst>
              <a:ext uri="{FF2B5EF4-FFF2-40B4-BE49-F238E27FC236}">
                <a16:creationId xmlns:a16="http://schemas.microsoft.com/office/drawing/2014/main" id="{91B4BE12-1E64-4DC2-9800-28EBD1BB24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0146" y="934998"/>
            <a:ext cx="3639846" cy="2616853"/>
          </a:xfrm>
          <a:prstGeom prst="rect">
            <a:avLst/>
          </a:prstGeom>
          <a:noFill/>
          <a:ln>
            <a:noFill/>
          </a:ln>
        </p:spPr>
      </p:pic>
      <p:pic>
        <p:nvPicPr>
          <p:cNvPr id="8" name="Picture 7">
            <a:extLst>
              <a:ext uri="{FF2B5EF4-FFF2-40B4-BE49-F238E27FC236}">
                <a16:creationId xmlns:a16="http://schemas.microsoft.com/office/drawing/2014/main" id="{DE15A0C7-8CCF-41B8-ACAD-114F858D3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952" y="3595249"/>
            <a:ext cx="3977985" cy="2655800"/>
          </a:xfrm>
          <a:prstGeom prst="rect">
            <a:avLst/>
          </a:prstGeom>
        </p:spPr>
      </p:pic>
      <p:pic>
        <p:nvPicPr>
          <p:cNvPr id="9" name="Picture 8" descr="for_week">
            <a:extLst>
              <a:ext uri="{FF2B5EF4-FFF2-40B4-BE49-F238E27FC236}">
                <a16:creationId xmlns:a16="http://schemas.microsoft.com/office/drawing/2014/main" id="{F3B11212-824A-487D-AA28-17450E69903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6789" y="3634196"/>
            <a:ext cx="3483203" cy="2616853"/>
          </a:xfrm>
          <a:prstGeom prst="rect">
            <a:avLst/>
          </a:prstGeom>
          <a:noFill/>
          <a:ln>
            <a:noFill/>
          </a:ln>
        </p:spPr>
      </p:pic>
    </p:spTree>
    <p:extLst>
      <p:ext uri="{BB962C8B-B14F-4D97-AF65-F5344CB8AC3E}">
        <p14:creationId xmlns:p14="http://schemas.microsoft.com/office/powerpoint/2010/main" val="284602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7E36-E680-468B-8EB0-C6134D2E02A1}"/>
              </a:ext>
            </a:extLst>
          </p:cNvPr>
          <p:cNvSpPr>
            <a:spLocks noGrp="1"/>
          </p:cNvSpPr>
          <p:nvPr>
            <p:ph type="title"/>
          </p:nvPr>
        </p:nvSpPr>
        <p:spPr/>
        <p:txBody>
          <a:bodyPr>
            <a:normAutofit fontScale="90000"/>
          </a:bodyPr>
          <a:lstStyle/>
          <a:p>
            <a:r>
              <a:rPr lang="en-IN" sz="2200" dirty="0"/>
              <a:t>After getting the result we calculate the Mean Relation Error </a:t>
            </a:r>
            <a:r>
              <a:rPr lang="en-IN" sz="2200" i="1" dirty="0"/>
              <a:t>MRE = |N – N</a:t>
            </a:r>
            <a:r>
              <a:rPr lang="en-US" sz="2400" dirty="0"/>
              <a:t>^</a:t>
            </a:r>
            <a:r>
              <a:rPr lang="en-IN" sz="2200" i="1" dirty="0"/>
              <a:t>|/N, </a:t>
            </a:r>
            <a:r>
              <a:rPr lang="en-IN" sz="2200" dirty="0"/>
              <a:t>where N and N</a:t>
            </a:r>
            <a:r>
              <a:rPr lang="en-US" sz="2400" dirty="0"/>
              <a:t>^</a:t>
            </a:r>
            <a:r>
              <a:rPr lang="en-IN" sz="2200" dirty="0"/>
              <a:t> </a:t>
            </a:r>
            <a:r>
              <a:rPr lang="en-US" sz="2200" dirty="0"/>
              <a:t>are the actual and estimated values. Below is the </a:t>
            </a:r>
            <a:r>
              <a:rPr lang="en-US" sz="2400" dirty="0"/>
              <a:t>table3  : Monthly MRE Calculated  using Random Forest Regression.</a:t>
            </a:r>
            <a:br>
              <a:rPr lang="en-IN" sz="2400"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0317FC34-C650-494A-9B4A-1DF781BC37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295" y="2003195"/>
            <a:ext cx="6648868" cy="3670979"/>
          </a:xfrm>
        </p:spPr>
      </p:pic>
    </p:spTree>
    <p:extLst>
      <p:ext uri="{BB962C8B-B14F-4D97-AF65-F5344CB8AC3E}">
        <p14:creationId xmlns:p14="http://schemas.microsoft.com/office/powerpoint/2010/main" val="162112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81A2-6C35-4DE0-AFB4-D29DED69895F}"/>
              </a:ext>
            </a:extLst>
          </p:cNvPr>
          <p:cNvSpPr>
            <a:spLocks noGrp="1"/>
          </p:cNvSpPr>
          <p:nvPr>
            <p:ph type="title"/>
          </p:nvPr>
        </p:nvSpPr>
        <p:spPr>
          <a:xfrm>
            <a:off x="1097280" y="286603"/>
            <a:ext cx="10058400" cy="835187"/>
          </a:xfrm>
        </p:spPr>
        <p:txBody>
          <a:bodyPr>
            <a:normAutofit/>
          </a:bodyPr>
          <a:lstStyle/>
          <a:p>
            <a:r>
              <a:rPr lang="en-US" sz="2000" dirty="0"/>
              <a:t>Below is the table 4 : Weekly MRE Calculated  using Random forest  Regression.</a:t>
            </a:r>
          </a:p>
        </p:txBody>
      </p:sp>
      <p:pic>
        <p:nvPicPr>
          <p:cNvPr id="5" name="Content Placeholder 4" descr="A screenshot of a cell phone&#10;&#10;Description automatically generated">
            <a:extLst>
              <a:ext uri="{FF2B5EF4-FFF2-40B4-BE49-F238E27FC236}">
                <a16:creationId xmlns:a16="http://schemas.microsoft.com/office/drawing/2014/main" id="{71D62565-34DE-461E-B5CC-6BF1575CC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028" y="1734532"/>
            <a:ext cx="6671013" cy="3963483"/>
          </a:xfrm>
        </p:spPr>
      </p:pic>
    </p:spTree>
    <p:extLst>
      <p:ext uri="{BB962C8B-B14F-4D97-AF65-F5344CB8AC3E}">
        <p14:creationId xmlns:p14="http://schemas.microsoft.com/office/powerpoint/2010/main" val="302795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C765-461D-4EC1-ADE0-F49D913AC549}"/>
              </a:ext>
            </a:extLst>
          </p:cNvPr>
          <p:cNvSpPr>
            <a:spLocks noGrp="1"/>
          </p:cNvSpPr>
          <p:nvPr>
            <p:ph type="title"/>
          </p:nvPr>
        </p:nvSpPr>
        <p:spPr/>
        <p:txBody>
          <a:bodyPr>
            <a:normAutofit/>
          </a:bodyPr>
          <a:lstStyle/>
          <a:p>
            <a:r>
              <a:rPr lang="en-US" dirty="0"/>
              <a:t>Result</a:t>
            </a:r>
            <a:br>
              <a:rPr lang="en-US" dirty="0"/>
            </a:br>
            <a:r>
              <a:rPr lang="en-US" sz="2200" dirty="0"/>
              <a:t>In the following table5 we are comparing polynomial regression MRE with Random forest regression MRE(Monthly)</a:t>
            </a:r>
          </a:p>
        </p:txBody>
      </p:sp>
      <p:pic>
        <p:nvPicPr>
          <p:cNvPr id="5" name="Content Placeholder 4" descr="A screenshot of a cell phone&#10;&#10;Description automatically generated">
            <a:extLst>
              <a:ext uri="{FF2B5EF4-FFF2-40B4-BE49-F238E27FC236}">
                <a16:creationId xmlns:a16="http://schemas.microsoft.com/office/drawing/2014/main" id="{57BA1D62-524D-4A16-A111-29F540724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114" y="2144882"/>
            <a:ext cx="6138422" cy="3911840"/>
          </a:xfrm>
        </p:spPr>
      </p:pic>
    </p:spTree>
    <p:extLst>
      <p:ext uri="{BB962C8B-B14F-4D97-AF65-F5344CB8AC3E}">
        <p14:creationId xmlns:p14="http://schemas.microsoft.com/office/powerpoint/2010/main" val="285014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30F1-CB47-4BC9-8CD6-2A358ECF797C}"/>
              </a:ext>
            </a:extLst>
          </p:cNvPr>
          <p:cNvSpPr>
            <a:spLocks noGrp="1"/>
          </p:cNvSpPr>
          <p:nvPr>
            <p:ph type="title"/>
          </p:nvPr>
        </p:nvSpPr>
        <p:spPr>
          <a:xfrm>
            <a:off x="1097280" y="286604"/>
            <a:ext cx="10058400" cy="778626"/>
          </a:xfrm>
        </p:spPr>
        <p:txBody>
          <a:bodyPr>
            <a:normAutofit/>
          </a:bodyPr>
          <a:lstStyle/>
          <a:p>
            <a:r>
              <a:rPr lang="en-US" sz="2000" dirty="0"/>
              <a:t>In the following table 6 we are comparing polynomial regression MRE with Random forest regression MRE (weekly)</a:t>
            </a:r>
          </a:p>
        </p:txBody>
      </p:sp>
      <p:pic>
        <p:nvPicPr>
          <p:cNvPr id="5" name="Content Placeholder 4" descr="A screenshot of a cell phone&#10;&#10;Description automatically generated">
            <a:extLst>
              <a:ext uri="{FF2B5EF4-FFF2-40B4-BE49-F238E27FC236}">
                <a16:creationId xmlns:a16="http://schemas.microsoft.com/office/drawing/2014/main" id="{B8159574-02BC-4A76-852E-393601B47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1235" y="1734533"/>
            <a:ext cx="6594806" cy="3957766"/>
          </a:xfrm>
        </p:spPr>
      </p:pic>
    </p:spTree>
    <p:extLst>
      <p:ext uri="{BB962C8B-B14F-4D97-AF65-F5344CB8AC3E}">
        <p14:creationId xmlns:p14="http://schemas.microsoft.com/office/powerpoint/2010/main" val="385169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9FA5-9887-4678-B702-F7B66255FA8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BE1F60E-F46F-4FFA-BB4C-B313B33DC468}"/>
              </a:ext>
            </a:extLst>
          </p:cNvPr>
          <p:cNvSpPr>
            <a:spLocks noGrp="1"/>
          </p:cNvSpPr>
          <p:nvPr>
            <p:ph idx="1"/>
          </p:nvPr>
        </p:nvSpPr>
        <p:spPr/>
        <p:txBody>
          <a:bodyPr/>
          <a:lstStyle/>
          <a:p>
            <a:pPr>
              <a:buFont typeface="Arial" panose="020B0604020202020204" pitchFamily="34" charset="0"/>
              <a:buChar char="•"/>
            </a:pPr>
            <a:r>
              <a:rPr lang="en-US" dirty="0"/>
              <a:t>The ensemble regression method used is one of the most effective algorithms in machine learning to make predictive methods. </a:t>
            </a:r>
          </a:p>
          <a:p>
            <a:pPr>
              <a:buFont typeface="Arial" panose="020B0604020202020204" pitchFamily="34" charset="0"/>
              <a:buChar char="•"/>
            </a:pPr>
            <a:r>
              <a:rPr lang="en-US" dirty="0"/>
              <a:t>This algorithm makes predictions based on the decisions from a series of base models. The algorithm combines these decisions and produces a very accurate predictive analysis. </a:t>
            </a:r>
          </a:p>
          <a:p>
            <a:pPr>
              <a:buFont typeface="Arial" panose="020B0604020202020204" pitchFamily="34" charset="0"/>
              <a:buChar char="•"/>
            </a:pPr>
            <a:r>
              <a:rPr lang="en-US" dirty="0"/>
              <a:t>As we see from Table 5 and table 6, the MRE values produced by the ensemble regression technique is much lower than that produced by the original study, which used polynomial regression model. </a:t>
            </a:r>
          </a:p>
          <a:p>
            <a:pPr>
              <a:buFont typeface="Arial" panose="020B0604020202020204" pitchFamily="34" charset="0"/>
              <a:buChar char="•"/>
            </a:pPr>
            <a:r>
              <a:rPr lang="en-US" dirty="0"/>
              <a:t>The reduced MRE is also evident from the prediction graphs </a:t>
            </a:r>
            <a:r>
              <a:rPr lang="en-US"/>
              <a:t>produced on </a:t>
            </a:r>
            <a:r>
              <a:rPr lang="en-US" dirty="0"/>
              <a:t>training the data sets with the different algorithms.</a:t>
            </a:r>
          </a:p>
          <a:p>
            <a:pPr>
              <a:buFont typeface="Arial" panose="020B0604020202020204" pitchFamily="34" charset="0"/>
              <a:buChar char="•"/>
            </a:pPr>
            <a:r>
              <a:rPr lang="en-US" dirty="0"/>
              <a:t>This shows the competence and superiority of the random forest regression algorithm over the polynomial regression technique.</a:t>
            </a:r>
          </a:p>
          <a:p>
            <a:endParaRPr lang="en-US" dirty="0"/>
          </a:p>
        </p:txBody>
      </p:sp>
    </p:spTree>
    <p:extLst>
      <p:ext uri="{BB962C8B-B14F-4D97-AF65-F5344CB8AC3E}">
        <p14:creationId xmlns:p14="http://schemas.microsoft.com/office/powerpoint/2010/main" val="381052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F207-3652-48C1-B73D-F0945CF6FAC3}"/>
              </a:ext>
            </a:extLst>
          </p:cNvPr>
          <p:cNvSpPr>
            <a:spLocks noGrp="1"/>
          </p:cNvSpPr>
          <p:nvPr>
            <p:ph type="title"/>
          </p:nvPr>
        </p:nvSpPr>
        <p:spPr/>
        <p:txBody>
          <a:bodyPr/>
          <a:lstStyle/>
          <a:p>
            <a:r>
              <a:rPr lang="en-US" dirty="0"/>
              <a:t>Retrospect</a:t>
            </a:r>
          </a:p>
        </p:txBody>
      </p:sp>
      <p:sp>
        <p:nvSpPr>
          <p:cNvPr id="3" name="Content Placeholder 2">
            <a:extLst>
              <a:ext uri="{FF2B5EF4-FFF2-40B4-BE49-F238E27FC236}">
                <a16:creationId xmlns:a16="http://schemas.microsoft.com/office/drawing/2014/main" id="{C9313AF1-6663-41D8-8235-4F3B8B01BCE0}"/>
              </a:ext>
            </a:extLst>
          </p:cNvPr>
          <p:cNvSpPr>
            <a:spLocks noGrp="1"/>
          </p:cNvSpPr>
          <p:nvPr>
            <p:ph idx="1"/>
          </p:nvPr>
        </p:nvSpPr>
        <p:spPr/>
        <p:txBody>
          <a:bodyPr/>
          <a:lstStyle/>
          <a:p>
            <a:pPr>
              <a:buFont typeface="Arial" panose="020B0604020202020204" pitchFamily="34" charset="0"/>
              <a:buChar char="•"/>
            </a:pPr>
            <a:r>
              <a:rPr lang="en-US" dirty="0"/>
              <a:t>Success:</a:t>
            </a:r>
          </a:p>
          <a:p>
            <a:pPr lvl="1">
              <a:buFont typeface="Courier New" panose="02070309020205020404" pitchFamily="49" charset="0"/>
              <a:buChar char="o"/>
            </a:pPr>
            <a:r>
              <a:rPr lang="en-US" dirty="0"/>
              <a:t>Extraction of data</a:t>
            </a:r>
          </a:p>
          <a:p>
            <a:pPr lvl="1">
              <a:buFont typeface="Courier New" panose="02070309020205020404" pitchFamily="49" charset="0"/>
              <a:buChar char="o"/>
            </a:pPr>
            <a:r>
              <a:rPr lang="en-US" dirty="0"/>
              <a:t>Replication of Paper</a:t>
            </a:r>
          </a:p>
          <a:p>
            <a:pPr lvl="1">
              <a:buFont typeface="Courier New" panose="02070309020205020404" pitchFamily="49" charset="0"/>
              <a:buChar char="o"/>
            </a:pPr>
            <a:r>
              <a:rPr lang="en-US" dirty="0"/>
              <a:t>Extension of one topic</a:t>
            </a:r>
          </a:p>
          <a:p>
            <a:pPr lvl="1">
              <a:buFont typeface="Courier New" panose="02070309020205020404" pitchFamily="49" charset="0"/>
              <a:buChar char="o"/>
            </a:pPr>
            <a:r>
              <a:rPr lang="en-US" dirty="0"/>
              <a:t>Analysis </a:t>
            </a:r>
            <a:r>
              <a:rPr lang="en-US"/>
              <a:t>of data</a:t>
            </a:r>
          </a:p>
          <a:p>
            <a:pPr marL="201168" lvl="1" indent="0">
              <a:buNone/>
            </a:pPr>
            <a:endParaRPr lang="en-US" dirty="0"/>
          </a:p>
          <a:p>
            <a:pPr>
              <a:buFont typeface="Arial" panose="020B0604020202020204" pitchFamily="34" charset="0"/>
              <a:buChar char="•"/>
            </a:pPr>
            <a:r>
              <a:rPr lang="en-US" dirty="0"/>
              <a:t>Failure:</a:t>
            </a:r>
          </a:p>
          <a:p>
            <a:pPr lvl="1">
              <a:buFont typeface="Courier New" panose="02070309020205020404" pitchFamily="49" charset="0"/>
              <a:buChar char="o"/>
            </a:pPr>
            <a:r>
              <a:rPr lang="en-US" dirty="0"/>
              <a:t>R square values</a:t>
            </a:r>
          </a:p>
          <a:p>
            <a:pPr marL="0" indent="0">
              <a:buNone/>
            </a:pPr>
            <a:endParaRPr lang="en-US" dirty="0"/>
          </a:p>
        </p:txBody>
      </p:sp>
    </p:spTree>
    <p:extLst>
      <p:ext uri="{BB962C8B-B14F-4D97-AF65-F5344CB8AC3E}">
        <p14:creationId xmlns:p14="http://schemas.microsoft.com/office/powerpoint/2010/main" val="53926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36FE-D2B4-468D-BDC7-5DA5C47C78B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C42A2A1-BC55-43DD-8E64-E5ACF543B29A}"/>
              </a:ext>
            </a:extLst>
          </p:cNvPr>
          <p:cNvSpPr>
            <a:spLocks noGrp="1"/>
          </p:cNvSpPr>
          <p:nvPr>
            <p:ph idx="1"/>
          </p:nvPr>
        </p:nvSpPr>
        <p:spPr/>
        <p:txBody>
          <a:bodyPr>
            <a:normAutofit/>
          </a:bodyPr>
          <a:lstStyle/>
          <a:p>
            <a:pPr algn="ctr"/>
            <a:r>
              <a:rPr lang="en-US" sz="6000" dirty="0"/>
              <a:t>Thank You</a:t>
            </a:r>
          </a:p>
        </p:txBody>
      </p:sp>
    </p:spTree>
    <p:extLst>
      <p:ext uri="{BB962C8B-B14F-4D97-AF65-F5344CB8AC3E}">
        <p14:creationId xmlns:p14="http://schemas.microsoft.com/office/powerpoint/2010/main" val="182876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02E9-4AB1-4F97-B6F1-6BD7DC5EE83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D6CC964-9799-4979-BF25-35FFBA8879C1}"/>
              </a:ext>
            </a:extLst>
          </p:cNvPr>
          <p:cNvSpPr>
            <a:spLocks noGrp="1"/>
          </p:cNvSpPr>
          <p:nvPr>
            <p:ph idx="1"/>
          </p:nvPr>
        </p:nvSpPr>
        <p:spPr/>
        <p:txBody>
          <a:bodyPr/>
          <a:lstStyle/>
          <a:p>
            <a:pPr>
              <a:buFont typeface="Arial" panose="020B0604020202020204" pitchFamily="34" charset="0"/>
              <a:buChar char="•"/>
            </a:pPr>
            <a:r>
              <a:rPr lang="en-US" dirty="0"/>
              <a:t>Eclipse is a widely used Java IDE with added plug-ins including other major programming languages such as C, C++, Python, PHP, R, Scala, etc.</a:t>
            </a:r>
          </a:p>
          <a:p>
            <a:pPr>
              <a:buFont typeface="Arial" panose="020B0604020202020204" pitchFamily="34" charset="0"/>
              <a:buChar char="•"/>
            </a:pPr>
            <a:endParaRPr lang="en-US" dirty="0"/>
          </a:p>
          <a:p>
            <a:pPr>
              <a:buFont typeface="Arial" panose="020B0604020202020204" pitchFamily="34" charset="0"/>
              <a:buChar char="•"/>
            </a:pPr>
            <a:r>
              <a:rPr lang="en-US" dirty="0"/>
              <a:t>The software must work bug-free to satisfy the customer’s need. In order to make the software more efficient and fix the issues by removing the defects, one needs to detect the bugs. </a:t>
            </a:r>
          </a:p>
          <a:p>
            <a:pPr>
              <a:buFont typeface="Arial" panose="020B0604020202020204" pitchFamily="34" charset="0"/>
              <a:buChar char="•"/>
            </a:pPr>
            <a:endParaRPr lang="en-US" dirty="0"/>
          </a:p>
          <a:p>
            <a:pPr>
              <a:buFont typeface="Arial" panose="020B0604020202020204" pitchFamily="34" charset="0"/>
              <a:buChar char="•"/>
            </a:pPr>
            <a:r>
              <a:rPr lang="en-US" dirty="0"/>
              <a:t>Once a definite growth rate of the quantity of the defects is derived, a proper prediction model can be designed to find the number of defects in future versions of the software. </a:t>
            </a:r>
          </a:p>
        </p:txBody>
      </p:sp>
    </p:spTree>
    <p:extLst>
      <p:ext uri="{BB962C8B-B14F-4D97-AF65-F5344CB8AC3E}">
        <p14:creationId xmlns:p14="http://schemas.microsoft.com/office/powerpoint/2010/main" val="347573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86CF-9ADB-434A-B7C8-857D26BEC9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4C73C3-B8B3-4C4A-96C9-813604A4FB5F}"/>
              </a:ext>
            </a:extLst>
          </p:cNvPr>
          <p:cNvSpPr>
            <a:spLocks noGrp="1"/>
          </p:cNvSpPr>
          <p:nvPr>
            <p:ph idx="1"/>
          </p:nvPr>
        </p:nvSpPr>
        <p:spPr/>
        <p:txBody>
          <a:bodyPr/>
          <a:lstStyle/>
          <a:p>
            <a:pPr>
              <a:buFont typeface="Arial" panose="020B0604020202020204" pitchFamily="34" charset="0"/>
              <a:buChar char="•"/>
            </a:pPr>
            <a:r>
              <a:rPr lang="en-US" dirty="0"/>
              <a:t>I followed the work of  H. Zhang from Tsinghua University, On “An Initial study of the growth of eclipse defects ” . </a:t>
            </a:r>
          </a:p>
          <a:p>
            <a:pPr>
              <a:buFont typeface="Arial" panose="020B0604020202020204" pitchFamily="34" charset="0"/>
              <a:buChar char="•"/>
            </a:pPr>
            <a:r>
              <a:rPr lang="en-US" dirty="0"/>
              <a:t>The reference paper shows  data analysis for period  June 2004 to November 2006 and its growth pattern. After training the machine with this growth rate data, it compares the 2007 data set he collected from the same website with the 2007 Prediction data set. </a:t>
            </a:r>
          </a:p>
          <a:p>
            <a:pPr>
              <a:buFont typeface="Arial" panose="020B0604020202020204" pitchFamily="34" charset="0"/>
              <a:buChar char="•"/>
            </a:pPr>
            <a:r>
              <a:rPr lang="en-US" dirty="0"/>
              <a:t>Mean Relative Error is calculated using formula  </a:t>
            </a:r>
          </a:p>
          <a:p>
            <a:pPr marL="0" indent="0" algn="ctr">
              <a:buNone/>
            </a:pPr>
            <a:r>
              <a:rPr lang="en-US" dirty="0"/>
              <a:t>MRE = |N - N^|/N    </a:t>
            </a:r>
          </a:p>
          <a:p>
            <a:pPr marL="0" indent="0">
              <a:buNone/>
            </a:pPr>
            <a:r>
              <a:rPr lang="en-US" dirty="0"/>
              <a:t>where N and N^ are the actual and estimated values, respectively.</a:t>
            </a:r>
          </a:p>
          <a:p>
            <a:pPr>
              <a:buFont typeface="Arial" panose="020B0604020202020204" pitchFamily="34" charset="0"/>
              <a:buChar char="•"/>
            </a:pPr>
            <a:r>
              <a:rPr lang="en-US" dirty="0"/>
              <a:t>MRE results are used  to define  the degree of certainty of the predicted value being correct. For MRE value less than 25% then the prediction results are acceptable.</a:t>
            </a:r>
          </a:p>
          <a:p>
            <a:endParaRPr lang="en-US" dirty="0"/>
          </a:p>
        </p:txBody>
      </p:sp>
    </p:spTree>
    <p:extLst>
      <p:ext uri="{BB962C8B-B14F-4D97-AF65-F5344CB8AC3E}">
        <p14:creationId xmlns:p14="http://schemas.microsoft.com/office/powerpoint/2010/main" val="293784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C5D0-FFFF-4F3D-B99D-3E67C751C2D0}"/>
              </a:ext>
            </a:extLst>
          </p:cNvPr>
          <p:cNvSpPr>
            <a:spLocks noGrp="1"/>
          </p:cNvSpPr>
          <p:nvPr>
            <p:ph type="title"/>
          </p:nvPr>
        </p:nvSpPr>
        <p:spPr>
          <a:xfrm>
            <a:off x="1097280" y="286603"/>
            <a:ext cx="10058400" cy="1450757"/>
          </a:xfrm>
        </p:spPr>
        <p:txBody>
          <a:bodyPr>
            <a:normAutofit/>
          </a:bodyPr>
          <a:lstStyle/>
          <a:p>
            <a:r>
              <a:rPr lang="en-US" dirty="0"/>
              <a:t>Getting the dataset</a:t>
            </a:r>
          </a:p>
        </p:txBody>
      </p:sp>
      <p:sp>
        <p:nvSpPr>
          <p:cNvPr id="3" name="Content Placeholder 2">
            <a:extLst>
              <a:ext uri="{FF2B5EF4-FFF2-40B4-BE49-F238E27FC236}">
                <a16:creationId xmlns:a16="http://schemas.microsoft.com/office/drawing/2014/main" id="{F4DDACCC-CA24-4D62-9A1C-8B5BFA6D5894}"/>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US" sz="1900" dirty="0"/>
              <a:t>The Eclipse bug date set is a public information and is available at the MSR 2008 Challenge website .</a:t>
            </a:r>
          </a:p>
          <a:p>
            <a:pPr>
              <a:buFont typeface="Arial" panose="020B0604020202020204" pitchFamily="34" charset="0"/>
              <a:buChar char="•"/>
            </a:pPr>
            <a:r>
              <a:rPr lang="en-US" sz="1900" dirty="0"/>
              <a:t>This data is provided in the form of XML format. In order to process the data, I used python script for converting the data set in CSV file.</a:t>
            </a:r>
          </a:p>
          <a:p>
            <a:pPr>
              <a:buFont typeface="Arial" panose="020B0604020202020204" pitchFamily="34" charset="0"/>
              <a:buChar char="•"/>
            </a:pPr>
            <a:r>
              <a:rPr lang="en-US" sz="1900" dirty="0"/>
              <a:t>Once the CSV file is available, data fields such as different bug IDs, their Creation time stamps, Product Name and Component Name are used.</a:t>
            </a:r>
          </a:p>
          <a:p>
            <a:pPr>
              <a:buFont typeface="Arial" panose="020B0604020202020204" pitchFamily="34" charset="0"/>
              <a:buChar char="•"/>
            </a:pPr>
            <a:r>
              <a:rPr lang="en-US" sz="1900" dirty="0"/>
              <a:t>Using this information, I have calculated number of bugs observed for combination of different platform and component names.</a:t>
            </a:r>
          </a:p>
          <a:p>
            <a:endParaRPr lang="en-US" sz="1900" dirty="0"/>
          </a:p>
        </p:txBody>
      </p:sp>
      <p:pic>
        <p:nvPicPr>
          <p:cNvPr id="4" name="Picture 2">
            <a:extLst>
              <a:ext uri="{FF2B5EF4-FFF2-40B4-BE49-F238E27FC236}">
                <a16:creationId xmlns:a16="http://schemas.microsoft.com/office/drawing/2014/main" id="{C52ADDAA-7F81-4C92-9602-1275DCF2CB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0959" y="2105025"/>
            <a:ext cx="4531041" cy="20335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74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3CBD-825E-4B7D-AB26-0F76941AAC33}"/>
              </a:ext>
            </a:extLst>
          </p:cNvPr>
          <p:cNvSpPr>
            <a:spLocks noGrp="1"/>
          </p:cNvSpPr>
          <p:nvPr>
            <p:ph type="title"/>
          </p:nvPr>
        </p:nvSpPr>
        <p:spPr/>
        <p:txBody>
          <a:bodyPr/>
          <a:lstStyle/>
          <a:p>
            <a:r>
              <a:rPr lang="en-US" dirty="0"/>
              <a:t>Finding the growth rate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0F4318-C90F-400E-8036-F359BF7794AA}"/>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I found two growth rates using the data, i.e. monthly growth rate and weekly growth rate respectively. </a:t>
                </a:r>
              </a:p>
              <a:p>
                <a:pPr>
                  <a:buFont typeface="Arial" panose="020B0604020202020204" pitchFamily="34" charset="0"/>
                  <a:buChar char="•"/>
                </a:pPr>
                <a:r>
                  <a:rPr lang="en-US" dirty="0"/>
                  <a:t>I have used the data from October 2001 to December 2006.</a:t>
                </a:r>
              </a:p>
              <a:p>
                <a:pPr>
                  <a:buFont typeface="Arial" panose="020B0604020202020204" pitchFamily="34" charset="0"/>
                  <a:buChar char="•"/>
                </a:pPr>
                <a:endParaRPr lang="en-US" dirty="0"/>
              </a:p>
              <a:p>
                <a:pPr marL="201168" lvl="1"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𝑚</m:t>
                          </m:r>
                        </m:e>
                      </m:d>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1</m:t>
                          </m:r>
                        </m:e>
                      </m:d>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2</m:t>
                          </m:r>
                        </m:e>
                      </m:d>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3</m:t>
                          </m:r>
                        </m:e>
                      </m:d>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(63)</m:t>
                      </m:r>
                    </m:oMath>
                  </m:oMathPara>
                </a14:m>
                <a:endParaRPr lang="en-US" dirty="0"/>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𝑚</m:t>
                          </m:r>
                        </m:e>
                      </m:d>
                      <m:r>
                        <a:rPr lang="en-US">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=0</m:t>
                          </m:r>
                        </m:sub>
                        <m:sup>
                          <m:r>
                            <a:rPr lang="en-US">
                              <a:latin typeface="Cambria Math" panose="02040503050406030204" pitchFamily="18" charset="0"/>
                            </a:rPr>
                            <m:t>63</m:t>
                          </m:r>
                        </m:sup>
                        <m:e>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𝑖</m:t>
                          </m:r>
                          <m:r>
                            <a:rPr lang="en-US">
                              <a:latin typeface="Cambria Math" panose="02040503050406030204" pitchFamily="18" charset="0"/>
                            </a:rPr>
                            <m:t>)</m:t>
                          </m:r>
                        </m:e>
                      </m:nary>
                    </m:oMath>
                  </m:oMathPara>
                </a14:m>
                <a:endParaRPr lang="en-US" dirty="0"/>
              </a:p>
              <a:p>
                <a:pPr algn="just">
                  <a:buFont typeface="Arial" panose="020B0604020202020204" pitchFamily="34" charset="0"/>
                  <a:buChar char="•"/>
                </a:pPr>
                <a:endParaRPr lang="en-US" dirty="0"/>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𝑤</m:t>
                          </m:r>
                        </m:e>
                      </m:d>
                      <m:r>
                        <a:rPr lang="en-US">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=0</m:t>
                          </m:r>
                        </m:sub>
                        <m:sup>
                          <m:r>
                            <a:rPr lang="en-US">
                              <a:latin typeface="Cambria Math" panose="02040503050406030204" pitchFamily="18" charset="0"/>
                            </a:rPr>
                            <m:t>273</m:t>
                          </m:r>
                        </m:sup>
                        <m:e>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𝑖</m:t>
                          </m:r>
                          <m:r>
                            <a:rPr lang="en-US">
                              <a:latin typeface="Cambria Math" panose="02040503050406030204" pitchFamily="18" charset="0"/>
                            </a:rPr>
                            <m:t>)</m:t>
                          </m:r>
                        </m:e>
                      </m:nary>
                    </m:oMath>
                  </m:oMathPara>
                </a14:m>
                <a:endParaRPr lang="en-US" dirty="0"/>
              </a:p>
              <a:p>
                <a:pPr algn="just">
                  <a:buFont typeface="Arial" panose="020B0604020202020204" pitchFamily="34" charset="0"/>
                  <a:buChar char="•"/>
                </a:pPr>
                <a:endParaRPr lang="en-US" dirty="0"/>
              </a:p>
              <a:p>
                <a:pPr>
                  <a:buFont typeface="Arial" panose="020B0604020202020204" pitchFamily="34" charset="0"/>
                  <a:buChar char="•"/>
                </a:pPr>
                <a:r>
                  <a:rPr lang="en-US" dirty="0"/>
                  <a:t>The training dataset comprises of 63 months of data i.e. 273 weeks in total. Using the number of months, I could create 63 data points for month and 273 for weekly data.</a:t>
                </a:r>
              </a:p>
              <a:p>
                <a:endParaRPr lang="en-US" dirty="0"/>
              </a:p>
            </p:txBody>
          </p:sp>
        </mc:Choice>
        <mc:Fallback>
          <p:sp>
            <p:nvSpPr>
              <p:cNvPr id="3" name="Content Placeholder 2">
                <a:extLst>
                  <a:ext uri="{FF2B5EF4-FFF2-40B4-BE49-F238E27FC236}">
                    <a16:creationId xmlns:a16="http://schemas.microsoft.com/office/drawing/2014/main" id="{420F4318-C90F-400E-8036-F359BF7794AA}"/>
                  </a:ext>
                </a:extLst>
              </p:cNvPr>
              <p:cNvSpPr>
                <a:spLocks noGrp="1" noRot="1" noChangeAspect="1" noMove="1" noResize="1" noEditPoints="1" noAdjustHandles="1" noChangeArrowheads="1" noChangeShapeType="1" noTextEdit="1"/>
              </p:cNvSpPr>
              <p:nvPr>
                <p:ph idx="1"/>
              </p:nvPr>
            </p:nvSpPr>
            <p:spPr>
              <a:blipFill>
                <a:blip r:embed="rId2"/>
                <a:stretch>
                  <a:fillRect l="-1212" t="-2273" r="-424"/>
                </a:stretch>
              </a:blipFill>
            </p:spPr>
            <p:txBody>
              <a:bodyPr/>
              <a:lstStyle/>
              <a:p>
                <a:r>
                  <a:rPr lang="en-US">
                    <a:noFill/>
                  </a:rPr>
                  <a:t> </a:t>
                </a:r>
              </a:p>
            </p:txBody>
          </p:sp>
        </mc:Fallback>
      </mc:AlternateContent>
    </p:spTree>
    <p:extLst>
      <p:ext uri="{BB962C8B-B14F-4D97-AF65-F5344CB8AC3E}">
        <p14:creationId xmlns:p14="http://schemas.microsoft.com/office/powerpoint/2010/main" val="19750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1187-15A9-4DF0-9293-5533DAD00961}"/>
              </a:ext>
            </a:extLst>
          </p:cNvPr>
          <p:cNvSpPr>
            <a:spLocks noGrp="1"/>
          </p:cNvSpPr>
          <p:nvPr>
            <p:ph type="title"/>
          </p:nvPr>
        </p:nvSpPr>
        <p:spPr/>
        <p:txBody>
          <a:bodyPr/>
          <a:lstStyle/>
          <a:p>
            <a:r>
              <a:rPr lang="en-IN" dirty="0"/>
              <a:t>Choosing Eclipse Components</a:t>
            </a:r>
            <a:endParaRPr lang="en-US" dirty="0"/>
          </a:p>
        </p:txBody>
      </p:sp>
      <p:sp>
        <p:nvSpPr>
          <p:cNvPr id="3" name="Content Placeholder 2">
            <a:extLst>
              <a:ext uri="{FF2B5EF4-FFF2-40B4-BE49-F238E27FC236}">
                <a16:creationId xmlns:a16="http://schemas.microsoft.com/office/drawing/2014/main" id="{04828309-38E2-4BC5-9F4D-9B1968B85477}"/>
              </a:ext>
            </a:extLst>
          </p:cNvPr>
          <p:cNvSpPr>
            <a:spLocks noGrp="1"/>
          </p:cNvSpPr>
          <p:nvPr>
            <p:ph idx="1"/>
          </p:nvPr>
        </p:nvSpPr>
        <p:spPr/>
        <p:txBody>
          <a:bodyPr/>
          <a:lstStyle/>
          <a:p>
            <a:r>
              <a:rPr lang="en-IN" dirty="0"/>
              <a:t>The components are grouped and counted and they are stored in a data frame in  descending  order. The first picture shows this.</a:t>
            </a:r>
          </a:p>
          <a:p>
            <a:r>
              <a:rPr lang="en-IN" dirty="0"/>
              <a:t>Then from the data frame the names of the first 14 of the components are taken for analysis. Second picture shows it</a:t>
            </a:r>
          </a:p>
          <a:p>
            <a:endParaRPr lang="en-US" dirty="0"/>
          </a:p>
        </p:txBody>
      </p:sp>
      <p:pic>
        <p:nvPicPr>
          <p:cNvPr id="4" name="Picture 5">
            <a:extLst>
              <a:ext uri="{FF2B5EF4-FFF2-40B4-BE49-F238E27FC236}">
                <a16:creationId xmlns:a16="http://schemas.microsoft.com/office/drawing/2014/main" id="{154F0876-8A4F-4B4C-A5A5-E4B4A6831D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137"/>
          <a:stretch/>
        </p:blipFill>
        <p:spPr bwMode="auto">
          <a:xfrm>
            <a:off x="1614679" y="3429000"/>
            <a:ext cx="2448272" cy="285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AAFBECBF-223E-49B3-A846-7101C187BF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809"/>
          <a:stretch/>
        </p:blipFill>
        <p:spPr bwMode="auto">
          <a:xfrm>
            <a:off x="6562527" y="3354928"/>
            <a:ext cx="3000375" cy="293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79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4F25-9470-446C-A62A-1B2488474604}"/>
              </a:ext>
            </a:extLst>
          </p:cNvPr>
          <p:cNvSpPr>
            <a:spLocks noGrp="1"/>
          </p:cNvSpPr>
          <p:nvPr>
            <p:ph type="title"/>
          </p:nvPr>
        </p:nvSpPr>
        <p:spPr>
          <a:xfrm>
            <a:off x="1097280" y="286603"/>
            <a:ext cx="10058400" cy="1450757"/>
          </a:xfrm>
        </p:spPr>
        <p:txBody>
          <a:bodyPr/>
          <a:lstStyle/>
          <a:p>
            <a:r>
              <a:rPr lang="en-US"/>
              <a:t>Replication [</a:t>
            </a:r>
            <a:r>
              <a:rPr lang="en-IN"/>
              <a:t>Data Analysis using Polynomial Regression]</a:t>
            </a:r>
            <a:endParaRPr lang="en-US" dirty="0"/>
          </a:p>
        </p:txBody>
      </p:sp>
      <p:sp>
        <p:nvSpPr>
          <p:cNvPr id="3" name="Content Placeholder 2">
            <a:extLst>
              <a:ext uri="{FF2B5EF4-FFF2-40B4-BE49-F238E27FC236}">
                <a16:creationId xmlns:a16="http://schemas.microsoft.com/office/drawing/2014/main" id="{AC8CE6C6-2425-4323-9AD9-B3B45561DFBC}"/>
              </a:ext>
            </a:extLst>
          </p:cNvPr>
          <p:cNvSpPr>
            <a:spLocks noGrp="1"/>
          </p:cNvSpPr>
          <p:nvPr>
            <p:ph idx="1"/>
          </p:nvPr>
        </p:nvSpPr>
        <p:spPr>
          <a:xfrm>
            <a:off x="1097280" y="1845734"/>
            <a:ext cx="10058400" cy="4023360"/>
          </a:xfrm>
        </p:spPr>
        <p:txBody>
          <a:bodyPr/>
          <a:lstStyle/>
          <a:p>
            <a:pPr>
              <a:buFont typeface="Arial" panose="020B0604020202020204" pitchFamily="34" charset="0"/>
              <a:buChar char="•"/>
            </a:pPr>
            <a:r>
              <a:rPr lang="en-IN" dirty="0"/>
              <a:t>We use the Polynomial Regression technique that was used in the original study to train the machine.</a:t>
            </a:r>
          </a:p>
          <a:p>
            <a:pPr>
              <a:buFont typeface="Arial" panose="020B0604020202020204" pitchFamily="34" charset="0"/>
              <a:buChar char="•"/>
            </a:pPr>
            <a:r>
              <a:rPr lang="en-IN" dirty="0"/>
              <a:t>Figure 1 shows original paper result for growth rate for monthly bugs for </a:t>
            </a:r>
            <a:r>
              <a:rPr lang="en-IN" dirty="0" err="1"/>
              <a:t>JDT.Core</a:t>
            </a:r>
            <a:r>
              <a:rPr lang="en-IN" dirty="0"/>
              <a:t> and figure 2 shows replicated result for growth rate for monthly bugs for </a:t>
            </a:r>
            <a:r>
              <a:rPr lang="en-IN" dirty="0" err="1"/>
              <a:t>JDT.Core</a:t>
            </a:r>
            <a:r>
              <a:rPr lang="en-IN" dirty="0"/>
              <a:t> .</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51ADC483-F0AA-4B9F-A66C-845E0A350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3346516"/>
            <a:ext cx="4129883" cy="2851608"/>
          </a:xfrm>
          <a:prstGeom prst="rect">
            <a:avLst/>
          </a:prstGeom>
        </p:spPr>
      </p:pic>
      <p:pic>
        <p:nvPicPr>
          <p:cNvPr id="7" name="Picture 6" descr="A close up of a map&#10;&#10;Description automatically generated">
            <a:extLst>
              <a:ext uri="{FF2B5EF4-FFF2-40B4-BE49-F238E27FC236}">
                <a16:creationId xmlns:a16="http://schemas.microsoft.com/office/drawing/2014/main" id="{FC630292-8114-49B8-AB29-94182B278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591" y="3195927"/>
            <a:ext cx="3997036" cy="2781541"/>
          </a:xfrm>
          <a:prstGeom prst="rect">
            <a:avLst/>
          </a:prstGeom>
        </p:spPr>
      </p:pic>
    </p:spTree>
    <p:extLst>
      <p:ext uri="{BB962C8B-B14F-4D97-AF65-F5344CB8AC3E}">
        <p14:creationId xmlns:p14="http://schemas.microsoft.com/office/powerpoint/2010/main" val="423067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6A9FB-CED6-4EF0-B71C-2B094F39E013}"/>
              </a:ext>
            </a:extLst>
          </p:cNvPr>
          <p:cNvSpPr>
            <a:spLocks noGrp="1"/>
          </p:cNvSpPr>
          <p:nvPr>
            <p:ph type="title"/>
          </p:nvPr>
        </p:nvSpPr>
        <p:spPr>
          <a:xfrm>
            <a:off x="633999" y="4242063"/>
            <a:ext cx="10909073" cy="1376708"/>
          </a:xfrm>
        </p:spPr>
        <p:txBody>
          <a:bodyPr vert="horz" lIns="91440" tIns="45720" rIns="91440" bIns="45720" rtlCol="0" anchor="b">
            <a:normAutofit fontScale="90000"/>
          </a:bodyPr>
          <a:lstStyle/>
          <a:p>
            <a:r>
              <a:rPr lang="en-IN" sz="2000" dirty="0"/>
              <a:t>Figure 3 shows original paper result for growth rate for weekly bugs for </a:t>
            </a:r>
            <a:r>
              <a:rPr lang="en-IN" sz="2000" dirty="0" err="1"/>
              <a:t>JDT.Core</a:t>
            </a:r>
            <a:r>
              <a:rPr lang="en-IN" sz="2000" dirty="0"/>
              <a:t> and figure 4 shows replicated result for growth rate for weekly bugs for </a:t>
            </a:r>
            <a:r>
              <a:rPr lang="en-IN" sz="2000" dirty="0" err="1"/>
              <a:t>JDT.Core</a:t>
            </a:r>
            <a:br>
              <a:rPr lang="en-IN" sz="2000" dirty="0"/>
            </a:br>
            <a:br>
              <a:rPr lang="en-IN" sz="2000" dirty="0"/>
            </a:br>
            <a:r>
              <a:rPr lang="en-US" sz="2000" dirty="0"/>
              <a:t>The only similarity in original result graphs and replicated result graphs is the nature of the growth of defect number is increasing manner </a:t>
            </a:r>
          </a:p>
        </p:txBody>
      </p:sp>
      <p:pic>
        <p:nvPicPr>
          <p:cNvPr id="7" name="Picture 6" descr="A close up of a map&#10;&#10;Description automatically generated">
            <a:extLst>
              <a:ext uri="{FF2B5EF4-FFF2-40B4-BE49-F238E27FC236}">
                <a16:creationId xmlns:a16="http://schemas.microsoft.com/office/drawing/2014/main" id="{F484954A-EEC9-4559-841C-428AC4EC3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849" y="12101"/>
            <a:ext cx="5131653" cy="3425378"/>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D1AB5EF0-F0ED-4DB5-8F80-CE42316315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7658" y="113122"/>
            <a:ext cx="5118182" cy="3543263"/>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499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55F3-E0E3-446F-AF46-18DB475E9C0B}"/>
              </a:ext>
            </a:extLst>
          </p:cNvPr>
          <p:cNvSpPr>
            <a:spLocks noGrp="1"/>
          </p:cNvSpPr>
          <p:nvPr>
            <p:ph type="title"/>
          </p:nvPr>
        </p:nvSpPr>
        <p:spPr/>
        <p:txBody>
          <a:bodyPr>
            <a:normAutofit/>
          </a:bodyPr>
          <a:lstStyle/>
          <a:p>
            <a:r>
              <a:rPr lang="en-IN" sz="2000" dirty="0"/>
              <a:t>After getting the result we calculate the Mean Relation Error </a:t>
            </a:r>
            <a:r>
              <a:rPr lang="en-IN" sz="2000" i="1" dirty="0"/>
              <a:t>MRE = |N – N</a:t>
            </a:r>
            <a:r>
              <a:rPr lang="en-US" sz="2000" dirty="0"/>
              <a:t>^</a:t>
            </a:r>
            <a:r>
              <a:rPr lang="en-IN" sz="2000" i="1" dirty="0"/>
              <a:t>|/N, </a:t>
            </a:r>
            <a:r>
              <a:rPr lang="en-IN" sz="2000" dirty="0"/>
              <a:t>where N and N</a:t>
            </a:r>
            <a:r>
              <a:rPr lang="en-US" sz="2000" dirty="0"/>
              <a:t>^</a:t>
            </a:r>
            <a:r>
              <a:rPr lang="en-IN" sz="2000" dirty="0"/>
              <a:t> </a:t>
            </a:r>
            <a:r>
              <a:rPr lang="en-US" sz="2000" dirty="0"/>
              <a:t>are the actual and estimated values. Below is the table1 : Monthly MRE Calculated  using Polynomial Regression.</a:t>
            </a:r>
            <a:br>
              <a:rPr lang="en-IN" sz="2000" dirty="0"/>
            </a:br>
            <a:endParaRPr lang="en-US" sz="2000" dirty="0"/>
          </a:p>
        </p:txBody>
      </p:sp>
      <p:pic>
        <p:nvPicPr>
          <p:cNvPr id="5" name="Content Placeholder 4" descr="A picture containing receipt&#10;&#10;Description automatically generated">
            <a:extLst>
              <a:ext uri="{FF2B5EF4-FFF2-40B4-BE49-F238E27FC236}">
                <a16:creationId xmlns:a16="http://schemas.microsoft.com/office/drawing/2014/main" id="{BA065EA5-8D69-4372-9141-F6FAB8CCD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180" y="1934300"/>
            <a:ext cx="6749026" cy="4244970"/>
          </a:xfrm>
        </p:spPr>
      </p:pic>
    </p:spTree>
    <p:extLst>
      <p:ext uri="{BB962C8B-B14F-4D97-AF65-F5344CB8AC3E}">
        <p14:creationId xmlns:p14="http://schemas.microsoft.com/office/powerpoint/2010/main" val="4335431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125</TotalTime>
  <Words>963</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Retrospect</vt:lpstr>
      <vt:lpstr>A Replication Study of the Growth of Eclipse Defects </vt:lpstr>
      <vt:lpstr>Motivation</vt:lpstr>
      <vt:lpstr>Introduction</vt:lpstr>
      <vt:lpstr>Getting the dataset</vt:lpstr>
      <vt:lpstr>Finding the growth rate</vt:lpstr>
      <vt:lpstr>Choosing Eclipse Components</vt:lpstr>
      <vt:lpstr>Replication [Data Analysis using Polynomial Regression]</vt:lpstr>
      <vt:lpstr>Figure 3 shows original paper result for growth rate for weekly bugs for JDT.Core and figure 4 shows replicated result for growth rate for weekly bugs for JDT.Core  The only similarity in original result graphs and replicated result graphs is the nature of the growth of defect number is increasing manner </vt:lpstr>
      <vt:lpstr>After getting the result we calculate the Mean Relation Error MRE = |N – N^|/N, where N and N^ are the actual and estimated values. Below is the table1 : Monthly MRE Calculated  using Polynomial Regression. </vt:lpstr>
      <vt:lpstr>Below is the table 2 : Weekly MRE Calculated  using Polynomial Regression. </vt:lpstr>
      <vt:lpstr>Extension [Data Analysis using Ensemble Regression]</vt:lpstr>
      <vt:lpstr>The actual data set curve is like ensemble regression curve.</vt:lpstr>
      <vt:lpstr>After getting the result we calculate the Mean Relation Error MRE = |N – N^|/N, where N and N^ are the actual and estimated values. Below is the table3  : Monthly MRE Calculated  using Random Forest Regression. </vt:lpstr>
      <vt:lpstr>Below is the table 4 : Weekly MRE Calculated  using Random forest  Regression.</vt:lpstr>
      <vt:lpstr>Result In the following table5 we are comparing polynomial regression MRE with Random forest regression MRE(Monthly)</vt:lpstr>
      <vt:lpstr>In the following table 6 we are comparing polynomial regression MRE with Random forest regression MRE (weekly)</vt:lpstr>
      <vt:lpstr>Conclusion</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Replication Study of the Growth of Eclipse Defects </dc:title>
  <dc:creator>Dell</dc:creator>
  <cp:lastModifiedBy>Dell</cp:lastModifiedBy>
  <cp:revision>19</cp:revision>
  <dcterms:created xsi:type="dcterms:W3CDTF">2019-05-08T18:06:26Z</dcterms:created>
  <dcterms:modified xsi:type="dcterms:W3CDTF">2019-05-08T20:23:28Z</dcterms:modified>
</cp:coreProperties>
</file>