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7" r:id="rId2"/>
    <p:sldId id="261" r:id="rId3"/>
    <p:sldId id="260" r:id="rId4"/>
    <p:sldId id="266" r:id="rId5"/>
    <p:sldId id="272" r:id="rId6"/>
    <p:sldId id="285" r:id="rId7"/>
    <p:sldId id="276" r:id="rId8"/>
    <p:sldId id="277" r:id="rId9"/>
    <p:sldId id="288" r:id="rId10"/>
    <p:sldId id="290" r:id="rId11"/>
    <p:sldId id="289" r:id="rId12"/>
    <p:sldId id="265" r:id="rId13"/>
  </p:sldIdLst>
  <p:sldSz cx="9144000" cy="6858000" type="screen4x3"/>
  <p:notesSz cx="6858000" cy="9144000"/>
  <p:embeddedFontLst>
    <p:embeddedFont>
      <p:font typeface="Tahoma" panose="020B0604030504040204" pitchFamily="34" charset="0"/>
      <p:regular r:id="rId15"/>
      <p:bold r:id="rId16"/>
    </p:embeddedFont>
    <p:embeddedFont>
      <p:font typeface="나눔고딕 ExtraBold" panose="020D0904000000000000" pitchFamily="50" charset="-127"/>
      <p:bold r:id="rId17"/>
    </p:embeddedFont>
    <p:embeddedFont>
      <p:font typeface="나눔고딕" panose="020D0604000000000000" pitchFamily="50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나눔고딕 Light" panose="020D0904000000000000" pitchFamily="50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2">
          <p15:clr>
            <a:srgbClr val="A4A3A4"/>
          </p15:clr>
        </p15:guide>
        <p15:guide id="3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29"/>
    <a:srgbClr val="0000FF"/>
    <a:srgbClr val="FFD961"/>
    <a:srgbClr val="663300"/>
    <a:srgbClr val="BFBFBF"/>
    <a:srgbClr val="29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79" autoAdjust="0"/>
  </p:normalViewPr>
  <p:slideViewPr>
    <p:cSldViewPr>
      <p:cViewPr varScale="1">
        <p:scale>
          <a:sx n="103" d="100"/>
          <a:sy n="103" d="100"/>
        </p:scale>
        <p:origin x="1854" y="102"/>
      </p:cViewPr>
      <p:guideLst>
        <p:guide orient="horz"/>
        <p:guide pos="22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416D1-FCA5-433B-B00A-8EACA6124C49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9007F-8A03-436A-B6FE-E913B77C3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0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첫 페이지 </a:t>
            </a:r>
            <a:r>
              <a:rPr lang="en-US" altLang="ko-KR" dirty="0" smtClean="0"/>
              <a:t>[</a:t>
            </a:r>
            <a:r>
              <a:rPr lang="ko-KR" altLang="en-US" dirty="0" smtClean="0"/>
              <a:t>벌집 이미지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팀 이름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팀원 이름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팀원 학번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과목명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9007F-8A03-436A-B6FE-E913B77C3B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04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9007F-8A03-436A-B6FE-E913B77C3B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106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주제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9007F-8A03-436A-B6FE-E913B77C3B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29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이전 방식 소개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9007F-8A03-436A-B6FE-E913B77C3B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633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9007F-8A03-436A-B6FE-E913B77C3B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07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9007F-8A03-436A-B6FE-E913B77C3B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13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9007F-8A03-436A-B6FE-E913B77C3B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131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9007F-8A03-436A-B6FE-E913B77C3B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866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테이블만 간단히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9007F-8A03-436A-B6FE-E913B77C3B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183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http://hcvideo.mooo.com:8081/honey/HoneyControl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9007F-8A03-436A-B6FE-E913B77C3B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86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FCC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836712"/>
            <a:ext cx="9144000" cy="1023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427608" y="0"/>
            <a:ext cx="1264072" cy="1860138"/>
          </a:xfrm>
          <a:prstGeom prst="rect">
            <a:avLst/>
          </a:pr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918758" y="116632"/>
            <a:ext cx="281772" cy="287976"/>
            <a:chOff x="971600" y="1432665"/>
            <a:chExt cx="281772" cy="287976"/>
          </a:xfrm>
        </p:grpSpPr>
        <p:sp>
          <p:nvSpPr>
            <p:cNvPr id="5" name="육각형 4"/>
            <p:cNvSpPr/>
            <p:nvPr userDrawn="1"/>
          </p:nvSpPr>
          <p:spPr>
            <a:xfrm rot="16200000">
              <a:off x="961360" y="1442905"/>
              <a:ext cx="148481" cy="128001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육각형 5"/>
            <p:cNvSpPr/>
            <p:nvPr userDrawn="1"/>
          </p:nvSpPr>
          <p:spPr>
            <a:xfrm rot="16200000">
              <a:off x="1115131" y="1442905"/>
              <a:ext cx="148481" cy="128001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/>
            <p:cNvSpPr/>
            <p:nvPr userDrawn="1"/>
          </p:nvSpPr>
          <p:spPr>
            <a:xfrm rot="16200000">
              <a:off x="1038246" y="1582400"/>
              <a:ext cx="148481" cy="128001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 userDrawn="1"/>
        </p:nvGrpSpPr>
        <p:grpSpPr>
          <a:xfrm>
            <a:off x="564958" y="476672"/>
            <a:ext cx="989373" cy="502464"/>
            <a:chOff x="571857" y="581447"/>
            <a:chExt cx="989373" cy="502464"/>
          </a:xfrm>
        </p:grpSpPr>
        <p:sp>
          <p:nvSpPr>
            <p:cNvPr id="4" name="TextBox 3"/>
            <p:cNvSpPr txBox="1"/>
            <p:nvPr userDrawn="1"/>
          </p:nvSpPr>
          <p:spPr>
            <a:xfrm>
              <a:off x="571857" y="596855"/>
              <a:ext cx="989373" cy="487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altLang="ko-KR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HONEY</a:t>
              </a:r>
              <a:endParaRPr lang="en-US" altLang="ko-KR" baseline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lnSpc>
                  <a:spcPct val="70000"/>
                </a:lnSpc>
              </a:pPr>
              <a:r>
                <a:rPr lang="en-US" altLang="ko-KR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COMB</a:t>
              </a:r>
              <a:endPara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1" name="직선 연결선 10"/>
            <p:cNvCxnSpPr/>
            <p:nvPr userDrawn="1"/>
          </p:nvCxnSpPr>
          <p:spPr>
            <a:xfrm>
              <a:off x="662196" y="581447"/>
              <a:ext cx="8086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666959" y="1021979"/>
              <a:ext cx="8086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 userDrawn="1"/>
        </p:nvGrpSpPr>
        <p:grpSpPr>
          <a:xfrm>
            <a:off x="1873905" y="1916832"/>
            <a:ext cx="4006973" cy="3932712"/>
            <a:chOff x="1873905" y="1916832"/>
            <a:chExt cx="4006973" cy="3932712"/>
          </a:xfrm>
        </p:grpSpPr>
        <p:sp>
          <p:nvSpPr>
            <p:cNvPr id="3" name="육각형 2"/>
            <p:cNvSpPr/>
            <p:nvPr userDrawn="1"/>
          </p:nvSpPr>
          <p:spPr>
            <a:xfrm rot="16200000">
              <a:off x="1779698" y="3294387"/>
              <a:ext cx="1366017" cy="1177603"/>
            </a:xfrm>
            <a:prstGeom prst="hexagon">
              <a:avLst/>
            </a:prstGeom>
            <a:solidFill>
              <a:srgbClr val="FFC000"/>
            </a:solidFill>
            <a:ln w="76200">
              <a:solidFill>
                <a:srgbClr val="FFD9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육각형 3"/>
            <p:cNvSpPr/>
            <p:nvPr userDrawn="1"/>
          </p:nvSpPr>
          <p:spPr>
            <a:xfrm rot="16200000">
              <a:off x="3194383" y="3294387"/>
              <a:ext cx="1366017" cy="1177603"/>
            </a:xfrm>
            <a:prstGeom prst="hexagon">
              <a:avLst/>
            </a:prstGeom>
            <a:solidFill>
              <a:srgbClr val="FFC000"/>
            </a:solidFill>
            <a:ln w="76200">
              <a:solidFill>
                <a:srgbClr val="FFD9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육각형 4"/>
            <p:cNvSpPr/>
            <p:nvPr userDrawn="1"/>
          </p:nvSpPr>
          <p:spPr>
            <a:xfrm rot="16200000">
              <a:off x="2487045" y="4577734"/>
              <a:ext cx="1366017" cy="1177603"/>
            </a:xfrm>
            <a:prstGeom prst="hexagon">
              <a:avLst/>
            </a:prstGeom>
            <a:solidFill>
              <a:srgbClr val="FFC000"/>
            </a:solidFill>
            <a:ln w="76200">
              <a:solidFill>
                <a:srgbClr val="FFD9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육각형 5"/>
            <p:cNvSpPr/>
            <p:nvPr userDrawn="1"/>
          </p:nvSpPr>
          <p:spPr>
            <a:xfrm rot="16200000">
              <a:off x="3901730" y="4577733"/>
              <a:ext cx="1366017" cy="1177603"/>
            </a:xfrm>
            <a:prstGeom prst="hexagon">
              <a:avLst/>
            </a:prstGeom>
            <a:solidFill>
              <a:srgbClr val="FFC000"/>
            </a:solidFill>
            <a:ln w="76200">
              <a:solidFill>
                <a:srgbClr val="FFD9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/>
            <p:cNvSpPr/>
            <p:nvPr userDrawn="1"/>
          </p:nvSpPr>
          <p:spPr>
            <a:xfrm rot="16200000">
              <a:off x="4609068" y="3294387"/>
              <a:ext cx="1366017" cy="1177603"/>
            </a:xfrm>
            <a:prstGeom prst="hexagon">
              <a:avLst/>
            </a:prstGeom>
            <a:solidFill>
              <a:srgbClr val="FFC000"/>
            </a:solidFill>
            <a:ln w="76200">
              <a:solidFill>
                <a:srgbClr val="FFD9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/>
            <p:cNvSpPr/>
            <p:nvPr userDrawn="1"/>
          </p:nvSpPr>
          <p:spPr>
            <a:xfrm rot="16200000">
              <a:off x="2487044" y="2011039"/>
              <a:ext cx="1366017" cy="1177603"/>
            </a:xfrm>
            <a:prstGeom prst="hexagon">
              <a:avLst/>
            </a:prstGeom>
            <a:solidFill>
              <a:srgbClr val="FFC000"/>
            </a:solidFill>
            <a:ln w="76200">
              <a:solidFill>
                <a:srgbClr val="FFD9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 userDrawn="1"/>
          </p:nvSpPr>
          <p:spPr>
            <a:xfrm rot="16200000">
              <a:off x="3901729" y="2011039"/>
              <a:ext cx="1366017" cy="1177603"/>
            </a:xfrm>
            <a:prstGeom prst="hexagon">
              <a:avLst/>
            </a:prstGeom>
            <a:solidFill>
              <a:srgbClr val="FFC000"/>
            </a:solidFill>
            <a:ln w="76200">
              <a:solidFill>
                <a:srgbClr val="FFD9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16216" y="316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64199" y="3643561"/>
            <a:ext cx="4024026" cy="73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92189" y="2849299"/>
            <a:ext cx="4168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HONEYCOMB</a:t>
            </a:r>
            <a:endParaRPr lang="ko-KR" altLang="en-US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59832" y="3717032"/>
            <a:ext cx="30192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동영상리스트 제작</a:t>
            </a:r>
            <a:r>
              <a:rPr lang="en-US" altLang="ko-KR" sz="1600" dirty="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관리</a:t>
            </a:r>
            <a:r>
              <a:rPr lang="en-US" altLang="ko-KR" sz="1600" dirty="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공유</a:t>
            </a:r>
            <a:endParaRPr lang="ko-KR" altLang="en-US" sz="16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230307" y="2185870"/>
            <a:ext cx="691808" cy="707040"/>
            <a:chOff x="971600" y="1432665"/>
            <a:chExt cx="281772" cy="287976"/>
          </a:xfrm>
        </p:grpSpPr>
        <p:sp>
          <p:nvSpPr>
            <p:cNvPr id="10" name="육각형 9"/>
            <p:cNvSpPr/>
            <p:nvPr userDrawn="1"/>
          </p:nvSpPr>
          <p:spPr>
            <a:xfrm rot="16200000">
              <a:off x="961360" y="1442905"/>
              <a:ext cx="148481" cy="128001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 userDrawn="1"/>
          </p:nvSpPr>
          <p:spPr>
            <a:xfrm rot="16200000">
              <a:off x="1115131" y="1442905"/>
              <a:ext cx="148481" cy="128001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 userDrawn="1"/>
          </p:nvSpPr>
          <p:spPr>
            <a:xfrm rot="16200000">
              <a:off x="1038246" y="1582400"/>
              <a:ext cx="148481" cy="128001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44208" y="5445224"/>
            <a:ext cx="2377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201215604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신동협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201215461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공주식</a:t>
            </a:r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201215591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서준배</a:t>
            </a:r>
            <a:endParaRPr lang="en-US" altLang="ko-KR" sz="20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3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3777" y="855413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3532" y="317538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731588"/>
              </p:ext>
            </p:extLst>
          </p:nvPr>
        </p:nvGraphicFramePr>
        <p:xfrm>
          <a:off x="225881" y="643699"/>
          <a:ext cx="4274111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6205"/>
                <a:gridCol w="1512168"/>
                <a:gridCol w="129573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list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자료형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비고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 err="1" smtClean="0"/>
                        <a:t>list_n</a:t>
                      </a:r>
                      <a:endParaRPr lang="ko-KR" alt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u="none" dirty="0" err="1" smtClean="0"/>
                        <a:t>int</a:t>
                      </a:r>
                      <a:r>
                        <a:rPr lang="en-US" altLang="ko-KR" i="0" u="none" dirty="0" smtClean="0"/>
                        <a:t>(11)</a:t>
                      </a:r>
                      <a:endParaRPr lang="ko-KR" altLang="en-US" i="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u="none" dirty="0" smtClean="0"/>
                        <a:t>PRI</a:t>
                      </a:r>
                      <a:endParaRPr lang="ko-KR" altLang="en-US" i="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list_title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u="none" dirty="0" smtClean="0"/>
                        <a:t>varchar(50)</a:t>
                      </a:r>
                      <a:endParaRPr lang="ko-KR" altLang="en-US" i="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u="none" dirty="0" smtClean="0"/>
                        <a:t>NOT NULL</a:t>
                      </a:r>
                      <a:endParaRPr lang="ko-KR" altLang="en-US" i="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list_contents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varchar(800)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list_time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datetime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list_good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list_bad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hc_id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member_id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varchar(30)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015457"/>
              </p:ext>
            </p:extLst>
          </p:nvPr>
        </p:nvGraphicFramePr>
        <p:xfrm>
          <a:off x="4731432" y="637707"/>
          <a:ext cx="410445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0445"/>
                <a:gridCol w="1424353"/>
                <a:gridCol w="108965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goodbad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자료형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비고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 err="1" smtClean="0"/>
                        <a:t>list_n</a:t>
                      </a:r>
                      <a:endParaRPr lang="ko-KR" alt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err="1" smtClean="0"/>
                        <a:t>int</a:t>
                      </a:r>
                      <a:r>
                        <a:rPr lang="en-US" altLang="ko-KR" u="none" dirty="0" smtClean="0"/>
                        <a:t>(11)</a:t>
                      </a:r>
                      <a:endParaRPr lang="ko-KR" alt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/>
                        <a:t>PRI, FK</a:t>
                      </a:r>
                      <a:endParaRPr lang="ko-KR" alt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sng" dirty="0" err="1" smtClean="0"/>
                        <a:t>member_id</a:t>
                      </a:r>
                      <a:endParaRPr lang="en-US" altLang="ko-KR" u="sng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smtClean="0"/>
                        <a:t>varchar(30)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smtClean="0"/>
                        <a:t>PRI, 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132608"/>
              </p:ext>
            </p:extLst>
          </p:nvPr>
        </p:nvGraphicFramePr>
        <p:xfrm>
          <a:off x="225881" y="4149080"/>
          <a:ext cx="5354231" cy="221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5799"/>
                <a:gridCol w="1512168"/>
                <a:gridCol w="23762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comment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자료형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비고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 err="1" smtClean="0"/>
                        <a:t>comment_n</a:t>
                      </a:r>
                      <a:endParaRPr lang="ko-KR" alt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err="1" smtClean="0"/>
                        <a:t>int</a:t>
                      </a:r>
                      <a:r>
                        <a:rPr lang="en-US" altLang="ko-KR" u="none" dirty="0" smtClean="0"/>
                        <a:t>(50)</a:t>
                      </a:r>
                      <a:endParaRPr lang="ko-KR" alt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/>
                        <a:t>PRI, </a:t>
                      </a:r>
                      <a:r>
                        <a:rPr lang="en-US" altLang="ko-KR" u="none" dirty="0" err="1" smtClean="0"/>
                        <a:t>auto_increament</a:t>
                      </a:r>
                      <a:endParaRPr lang="ko-KR" alt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smtClean="0"/>
                        <a:t>contents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err="1" smtClean="0"/>
                        <a:t>varhar</a:t>
                      </a:r>
                      <a:r>
                        <a:rPr lang="en-US" altLang="ko-KR" u="none" dirty="0" smtClean="0"/>
                        <a:t>(800)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smtClean="0"/>
                        <a:t>NOT NULL</a:t>
                      </a:r>
                      <a:endParaRPr lang="en-US" altLang="ko-KR" u="non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smtClean="0"/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err="1" smtClean="0"/>
                        <a:t>datetime</a:t>
                      </a:r>
                      <a:endParaRPr lang="en-US" altLang="ko-KR" u="non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smtClean="0"/>
                        <a:t>NOT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err="1" smtClean="0"/>
                        <a:t>list_n</a:t>
                      </a:r>
                      <a:endParaRPr lang="en-US" altLang="ko-KR" u="non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err="1" smtClean="0"/>
                        <a:t>int</a:t>
                      </a:r>
                      <a:r>
                        <a:rPr lang="en-US" altLang="ko-KR" u="none" dirty="0" smtClean="0"/>
                        <a:t>(11)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smtClean="0"/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err="1" smtClean="0"/>
                        <a:t>member_id</a:t>
                      </a:r>
                      <a:endParaRPr lang="en-US" altLang="ko-KR" u="non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smtClean="0"/>
                        <a:t>varchar(30)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smtClean="0"/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64985"/>
              </p:ext>
            </p:extLst>
          </p:nvPr>
        </p:nvGraphicFramePr>
        <p:xfrm>
          <a:off x="4731432" y="1750227"/>
          <a:ext cx="410445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0445"/>
                <a:gridCol w="1424353"/>
                <a:gridCol w="108965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hc_favorite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자료형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비고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 err="1" smtClean="0"/>
                        <a:t>list_n</a:t>
                      </a:r>
                      <a:endParaRPr lang="ko-KR" alt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err="1" smtClean="0"/>
                        <a:t>int</a:t>
                      </a:r>
                      <a:r>
                        <a:rPr lang="en-US" altLang="ko-KR" u="none" dirty="0" smtClean="0"/>
                        <a:t>(11)</a:t>
                      </a:r>
                      <a:endParaRPr lang="ko-KR" alt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/>
                        <a:t>PRI, FK</a:t>
                      </a:r>
                      <a:endParaRPr lang="ko-KR" alt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sng" dirty="0" err="1" smtClean="0"/>
                        <a:t>member_id</a:t>
                      </a:r>
                      <a:endParaRPr lang="en-US" altLang="ko-KR" u="sng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smtClean="0"/>
                        <a:t>varchar(30)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smtClean="0"/>
                        <a:t>PRI, 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9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965" y="934508"/>
            <a:ext cx="51632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FFCC2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SHA-1 </a:t>
            </a:r>
            <a:r>
              <a:rPr lang="ko-KR" altLang="en-US" sz="2800" dirty="0" smtClean="0">
                <a:solidFill>
                  <a:srgbClr val="FFCC2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암호화</a:t>
            </a:r>
            <a:endParaRPr lang="ko-KR" altLang="en-US" sz="2800" dirty="0">
              <a:solidFill>
                <a:srgbClr val="FFCC2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966" y="1400279"/>
            <a:ext cx="60164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사용자의 암호를 알 수 없습니다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42" y="2313792"/>
            <a:ext cx="7943850" cy="1971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76" y="4577077"/>
            <a:ext cx="6372225" cy="18192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32744" y="2542565"/>
            <a:ext cx="3186112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78121" y="4865109"/>
            <a:ext cx="3186112" cy="1140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04198" y="1431477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3953" y="893602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6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914485" y="4345949"/>
            <a:ext cx="33843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73714" y="2399560"/>
            <a:ext cx="416804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Q&amp;A</a:t>
            </a:r>
            <a:endParaRPr lang="ko-KR" altLang="en-US" sz="1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3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8911" y="2265020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D9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01/ </a:t>
            </a:r>
            <a:r>
              <a:rPr lang="en-US" altLang="ko-KR" b="1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lang="ko-KR" altLang="en-US" dirty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8911" y="4094216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D9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05/ </a:t>
            </a:r>
            <a:r>
              <a:rPr lang="en-US" altLang="ko-KR" b="1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ko-KR" altLang="en-US" dirty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8911" y="2722319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D9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02/ </a:t>
            </a:r>
            <a:r>
              <a:rPr lang="en-US" altLang="ko-KR" b="1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기존방식</a:t>
            </a:r>
            <a:endParaRPr lang="ko-KR" altLang="en-US" dirty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8911" y="3179618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D9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03/ </a:t>
            </a:r>
            <a:r>
              <a:rPr lang="en-US" altLang="ko-KR" b="1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dirty="0" smtClean="0">
                <a:solidFill>
                  <a:srgbClr val="7F7F7F"/>
                </a:solidFill>
                <a:latin typeface="+mj-ea"/>
                <a:ea typeface="+mj-ea"/>
                <a:cs typeface="Tahoma" panose="020B0604030504040204" pitchFamily="34" charset="0"/>
              </a:rPr>
              <a:t>기능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8911" y="3636917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D9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r>
              <a:rPr lang="en-US" altLang="ko-KR" b="1" dirty="0" smtClean="0">
                <a:solidFill>
                  <a:srgbClr val="FFD9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b="1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dirty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12268" y="2162000"/>
            <a:ext cx="1562100" cy="2448272"/>
          </a:xfrm>
          <a:prstGeom prst="rect">
            <a:avLst/>
          </a:pr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51868" y="2361413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5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2515966" y="1400279"/>
            <a:ext cx="63045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동영상 저장과 공유를 위한</a:t>
            </a:r>
            <a:r>
              <a:rPr lang="ko-KR" altLang="en-US" sz="1400" dirty="0" smtClean="0">
                <a:solidFill>
                  <a:srgbClr val="FFCC2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rgbClr val="FFCC2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동영상리스트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1400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rgbClr val="FFCC2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제작</a:t>
            </a:r>
            <a:r>
              <a:rPr lang="en-US" altLang="ko-KR" sz="1400" b="1" dirty="0" smtClean="0">
                <a:solidFill>
                  <a:srgbClr val="FFCC2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b="1" dirty="0" smtClean="0">
                <a:solidFill>
                  <a:srgbClr val="FFCC2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편집</a:t>
            </a:r>
            <a:r>
              <a:rPr lang="en-US" altLang="ko-KR" sz="1400" b="1" dirty="0" smtClean="0">
                <a:solidFill>
                  <a:srgbClr val="FFCC2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b="1" dirty="0" smtClean="0">
                <a:solidFill>
                  <a:srgbClr val="FFCC2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공유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있는 웹사이트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15966" y="934508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FFD9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HONEYCOMB</a:t>
            </a:r>
            <a:endParaRPr lang="ko-KR" altLang="en-US" sz="2800" dirty="0">
              <a:solidFill>
                <a:srgbClr val="FFD9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4198" y="1431477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3952" y="893602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619" y="2564904"/>
            <a:ext cx="3672763" cy="367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2515966" y="934508"/>
            <a:ext cx="3712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rgbClr val="FFCC29"/>
                </a:solidFill>
                <a:latin typeface="나눔고딕 ExtraBold" panose="020D0904000000000000" charset="-127"/>
                <a:ea typeface="나눔고딕 ExtraBold" panose="020D0904000000000000" charset="-127"/>
              </a:rPr>
              <a:t>기존</a:t>
            </a:r>
            <a:r>
              <a:rPr lang="ko-KR" altLang="en-US" sz="2800" dirty="0">
                <a:solidFill>
                  <a:srgbClr val="FFCC2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800" dirty="0" smtClean="0">
                <a:solidFill>
                  <a:srgbClr val="FFCC2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보완</a:t>
            </a:r>
            <a:endParaRPr lang="ko-KR" altLang="en-US" sz="2800" dirty="0">
              <a:solidFill>
                <a:srgbClr val="FFCC2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12" y="2957700"/>
            <a:ext cx="2715845" cy="21214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직사각형 11"/>
          <p:cNvSpPr/>
          <p:nvPr/>
        </p:nvSpPr>
        <p:spPr>
          <a:xfrm>
            <a:off x="2515966" y="1400279"/>
            <a:ext cx="60164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기존의 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저장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, 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관리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, 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공유</a:t>
            </a:r>
            <a:r>
              <a:rPr lang="en-US" altLang="ko-KR" sz="1400" b="1" dirty="0">
                <a:solidFill>
                  <a:srgbClr val="FFC000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방식의 </a:t>
            </a:r>
            <a:r>
              <a:rPr lang="ko-KR" altLang="en-US" sz="1400" dirty="0" smtClean="0">
                <a:solidFill>
                  <a:schemeClr val="bg1"/>
                </a:solidFill>
              </a:rPr>
              <a:t>문제점을 해결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4198" y="1431477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기존방식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3953" y="893602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868" y="2314746"/>
            <a:ext cx="3231934" cy="20975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734851"/>
            <a:ext cx="3292131" cy="28637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464" y="3363523"/>
            <a:ext cx="1796808" cy="30802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9"/>
          <a:stretch/>
        </p:blipFill>
        <p:spPr>
          <a:xfrm>
            <a:off x="3503419" y="4187502"/>
            <a:ext cx="2960428" cy="1962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5140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198" y="1431477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3953" y="893602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965" y="934508"/>
            <a:ext cx="51632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FFCC29"/>
                </a:solidFill>
                <a:latin typeface="나눔고딕 ExtraBold" panose="020D0904000000000000" charset="-127"/>
                <a:ea typeface="나눔고딕 ExtraBold" panose="020D0904000000000000" charset="-127"/>
              </a:rPr>
              <a:t>HONEYCOMB </a:t>
            </a:r>
            <a:r>
              <a:rPr lang="ko-KR" altLang="en-US" sz="2800" dirty="0" smtClean="0">
                <a:solidFill>
                  <a:srgbClr val="FFCC29"/>
                </a:solidFill>
                <a:latin typeface="나눔고딕 ExtraBold" panose="020D0904000000000000" charset="-127"/>
                <a:ea typeface="나눔고딕 ExtraBold" panose="020D0904000000000000" charset="-127"/>
              </a:rPr>
              <a:t>기능</a:t>
            </a:r>
            <a:endParaRPr lang="ko-KR" altLang="en-US" sz="2800" dirty="0">
              <a:solidFill>
                <a:srgbClr val="FFCC2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966" y="1400279"/>
            <a:ext cx="60164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동영상의 </a:t>
            </a:r>
            <a:r>
              <a:rPr lang="ko-KR" altLang="en-US" sz="1400" b="1" dirty="0" smtClean="0">
                <a:solidFill>
                  <a:srgbClr val="FFCC2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 코드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간결한 동영상리스트 페이지 제작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9758" y="5991331"/>
            <a:ext cx="3046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CC2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동영상의 소스 코드를 이용</a:t>
            </a:r>
            <a:endParaRPr lang="ko-KR" altLang="en-US" sz="2000" dirty="0">
              <a:solidFill>
                <a:srgbClr val="FFCC2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474" y="2173827"/>
            <a:ext cx="3329966" cy="36668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00736" y="5991331"/>
            <a:ext cx="273344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CC2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만들어진 페이지로 접속</a:t>
            </a:r>
            <a:endParaRPr lang="ko-KR" altLang="en-US" sz="2000" dirty="0">
              <a:solidFill>
                <a:srgbClr val="FFCC2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4" r="15843"/>
          <a:stretch/>
        </p:blipFill>
        <p:spPr>
          <a:xfrm>
            <a:off x="827584" y="2538113"/>
            <a:ext cx="3613569" cy="314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198" y="1431477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3953" y="893602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965" y="934508"/>
            <a:ext cx="51632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FFCC29"/>
                </a:solidFill>
                <a:latin typeface="나눔고딕 ExtraBold" panose="020D0904000000000000" charset="-127"/>
                <a:ea typeface="나눔고딕 ExtraBold" panose="020D0904000000000000" charset="-127"/>
              </a:rPr>
              <a:t>HONEYCOMB </a:t>
            </a:r>
            <a:r>
              <a:rPr lang="ko-KR" altLang="en-US" sz="2800" dirty="0" smtClean="0">
                <a:solidFill>
                  <a:srgbClr val="FFCC29"/>
                </a:solidFill>
                <a:latin typeface="나눔고딕 ExtraBold" panose="020D0904000000000000" charset="-127"/>
                <a:ea typeface="나눔고딕 ExtraBold" panose="020D0904000000000000" charset="-127"/>
              </a:rPr>
              <a:t>특징</a:t>
            </a:r>
            <a:endParaRPr lang="ko-KR" altLang="en-US" sz="2800" dirty="0">
              <a:solidFill>
                <a:srgbClr val="FFCC2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966" y="1400279"/>
            <a:ext cx="60164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rgbClr val="FFCC2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줄의 주소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다양한 동영상을 </a:t>
            </a:r>
            <a:r>
              <a:rPr lang="ko-KR" altLang="en-US" sz="1400" b="1" dirty="0" smtClean="0">
                <a:solidFill>
                  <a:srgbClr val="FFCC2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공유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하고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rgbClr val="FFCC2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82939" y="6133255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CC2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쉬운 공유</a:t>
            </a:r>
            <a:endParaRPr lang="ko-KR" altLang="en-US" sz="2000" dirty="0">
              <a:solidFill>
                <a:srgbClr val="FFCC2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56922" y="6133255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CC2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쉬운 관리</a:t>
            </a:r>
            <a:endParaRPr lang="ko-KR" altLang="en-US" sz="2000" dirty="0">
              <a:solidFill>
                <a:srgbClr val="FFCC2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725" y="2243366"/>
            <a:ext cx="2171030" cy="37217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903" y="2588678"/>
            <a:ext cx="2752639" cy="30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4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198" y="1431477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3953" y="893602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965" y="934508"/>
            <a:ext cx="51632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rgbClr val="FFCC29"/>
                </a:solidFill>
                <a:latin typeface="나눔고딕 ExtraBold" panose="020D0904000000000000" charset="-127"/>
                <a:ea typeface="나눔고딕 ExtraBold" panose="020D0904000000000000" charset="-127"/>
              </a:rPr>
              <a:t>설계구조</a:t>
            </a:r>
            <a:endParaRPr lang="ko-KR" altLang="en-US" sz="2800" dirty="0">
              <a:solidFill>
                <a:srgbClr val="FFCC2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966" y="1400279"/>
            <a:ext cx="60164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크게 </a:t>
            </a:r>
            <a:r>
              <a:rPr lang="ko-KR" altLang="en-US" sz="1400" b="1" dirty="0" smtClean="0">
                <a:solidFill>
                  <a:srgbClr val="FFCC2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가지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구분하여 설계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3817" y="5132877"/>
            <a:ext cx="16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CC2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동영상 리스트</a:t>
            </a:r>
            <a:endParaRPr lang="ko-KR" altLang="en-US" sz="2000" dirty="0">
              <a:solidFill>
                <a:srgbClr val="FFCC2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3704" y="5114718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CC2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게시판</a:t>
            </a:r>
            <a:endParaRPr lang="ko-KR" altLang="en-US" sz="2000" dirty="0">
              <a:solidFill>
                <a:srgbClr val="FFCC2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254" y="5714293"/>
            <a:ext cx="2300630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동영상 리스트 제작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편집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동영상 리스트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42120" y="513287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CC2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계정 페이지</a:t>
            </a:r>
            <a:endParaRPr lang="ko-KR" altLang="en-US" sz="2000" dirty="0">
              <a:solidFill>
                <a:srgbClr val="FFCC2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0413" y="5714293"/>
            <a:ext cx="1838965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동영상 리스트 공유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동영상 리스트 평가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54" y="2320206"/>
            <a:ext cx="2326191" cy="25615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33868" y="5714293"/>
            <a:ext cx="2666114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자신의 동영상 리스트 관리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 동영상 리스트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즐겨찾기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r="17758"/>
          <a:stretch/>
        </p:blipFill>
        <p:spPr>
          <a:xfrm>
            <a:off x="3182643" y="2881736"/>
            <a:ext cx="2559885" cy="181326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9"/>
          <a:stretch/>
        </p:blipFill>
        <p:spPr>
          <a:xfrm>
            <a:off x="6079400" y="2795897"/>
            <a:ext cx="2771352" cy="198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6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198" y="1431477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3953" y="893602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965" y="934508"/>
            <a:ext cx="51632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rgbClr val="FFCC29"/>
                </a:solidFill>
                <a:latin typeface="나눔고딕 ExtraBold" panose="020D0904000000000000" charset="-127"/>
                <a:ea typeface="나눔고딕 ExtraBold" panose="020D0904000000000000" charset="-127"/>
              </a:rPr>
              <a:t>프로젝트 구조</a:t>
            </a:r>
            <a:endParaRPr lang="ko-KR" altLang="en-US" sz="2800" dirty="0">
              <a:solidFill>
                <a:srgbClr val="FFCC2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966" y="1400279"/>
            <a:ext cx="60164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FFCC2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MVC pattern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rgbClr val="FFCC2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DAO pattern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이용하여 구현 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544470" y="2044195"/>
            <a:ext cx="317500" cy="317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3" y="4689233"/>
            <a:ext cx="1056989" cy="714668"/>
          </a:xfrm>
          <a:prstGeom prst="rect">
            <a:avLst/>
          </a:prstGeom>
          <a:ln w="12700" cap="sq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341694" y="2719890"/>
            <a:ext cx="2723053" cy="461665"/>
          </a:xfrm>
          <a:prstGeom prst="rect">
            <a:avLst/>
          </a:prstGeom>
          <a:noFill/>
          <a:ln w="12700">
            <a:solidFill>
              <a:srgbClr val="FFCC29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HoneyControl.java</a:t>
            </a:r>
            <a:endParaRPr lang="ko-KR" alt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917883" y="4861901"/>
            <a:ext cx="2143023" cy="36933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DBHoneyDAO.java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76163" y="5804476"/>
            <a:ext cx="1826462" cy="646331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HoneyBean.java</a:t>
            </a:r>
          </a:p>
          <a:p>
            <a:r>
              <a:rPr lang="en-US" altLang="ko-KR" dirty="0" smtClean="0"/>
              <a:t>Mgr_bean.java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86252" y="3437930"/>
            <a:ext cx="2229713" cy="3108543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H_Board.jsp</a:t>
            </a:r>
            <a:endParaRPr lang="ko-KR" altLang="en-US" sz="1400" dirty="0"/>
          </a:p>
          <a:p>
            <a:r>
              <a:rPr lang="en-US" altLang="ko-KR" sz="1400" dirty="0" err="1" smtClean="0"/>
              <a:t>Menubar_login.jsp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Menubar_logout.jsp</a:t>
            </a:r>
            <a:endParaRPr lang="en-US" altLang="ko-KR" sz="1400" dirty="0" smtClean="0"/>
          </a:p>
          <a:p>
            <a:r>
              <a:rPr lang="en-US" altLang="ko-KR" sz="1400" dirty="0" err="1" smtClean="0"/>
              <a:t>H_search_result.jsp</a:t>
            </a:r>
            <a:endParaRPr lang="en-US" altLang="ko-KR" sz="1400" dirty="0" smtClean="0"/>
          </a:p>
          <a:p>
            <a:r>
              <a:rPr lang="en-US" altLang="ko-KR" sz="1400" dirty="0" err="1" smtClean="0"/>
              <a:t>H_favoritehoneycomb.jsp</a:t>
            </a:r>
            <a:endParaRPr lang="ko-KR" altLang="en-US" sz="1400" dirty="0"/>
          </a:p>
          <a:p>
            <a:r>
              <a:rPr lang="en-US" altLang="ko-KR" sz="1400" dirty="0" err="1" smtClean="0"/>
              <a:t>H_list_view.jsp</a:t>
            </a:r>
            <a:endParaRPr lang="ko-KR" altLang="en-US" sz="1400" dirty="0"/>
          </a:p>
          <a:p>
            <a:r>
              <a:rPr lang="en-US" altLang="ko-KR" sz="1400" dirty="0" err="1" smtClean="0"/>
              <a:t>H_listupdate.jsp</a:t>
            </a:r>
            <a:endParaRPr lang="ko-KR" altLang="en-US" sz="1400" dirty="0"/>
          </a:p>
          <a:p>
            <a:r>
              <a:rPr lang="en-US" altLang="ko-KR" sz="1400" dirty="0" err="1" smtClean="0"/>
              <a:t>H_listUpload.jsp</a:t>
            </a:r>
            <a:endParaRPr lang="ko-KR" altLang="en-US" sz="1400" dirty="0"/>
          </a:p>
          <a:p>
            <a:r>
              <a:rPr lang="en-US" altLang="ko-KR" sz="1400" dirty="0" err="1" smtClean="0"/>
              <a:t>H_myhoneycomb.jsp</a:t>
            </a:r>
            <a:endParaRPr lang="ko-KR" altLang="en-US" sz="1400" dirty="0"/>
          </a:p>
          <a:p>
            <a:r>
              <a:rPr lang="en-US" altLang="ko-KR" sz="1400" dirty="0" err="1" smtClean="0"/>
              <a:t>H_mylist.jsp</a:t>
            </a:r>
            <a:endParaRPr lang="ko-KR" altLang="en-US" sz="1400" dirty="0"/>
          </a:p>
          <a:p>
            <a:r>
              <a:rPr lang="en-US" altLang="ko-KR" sz="1400" dirty="0" err="1" smtClean="0"/>
              <a:t>H_updatemember.jsp</a:t>
            </a:r>
            <a:endParaRPr lang="en-US" altLang="ko-KR" sz="1400" dirty="0" smtClean="0"/>
          </a:p>
          <a:p>
            <a:r>
              <a:rPr lang="en-US" altLang="ko-KR" sz="1400" dirty="0" err="1" smtClean="0"/>
              <a:t>H_createHC.jsp</a:t>
            </a:r>
            <a:endParaRPr lang="en-US" altLang="ko-KR" sz="1400" dirty="0" smtClean="0"/>
          </a:p>
          <a:p>
            <a:r>
              <a:rPr lang="en-US" altLang="ko-KR" sz="1400" dirty="0" err="1" smtClean="0"/>
              <a:t>H_viewHC.jsp</a:t>
            </a:r>
            <a:endParaRPr lang="ko-KR" altLang="en-US" sz="1400" dirty="0"/>
          </a:p>
          <a:p>
            <a:r>
              <a:rPr lang="en-US" altLang="ko-KR" sz="1400" dirty="0" err="1" smtClean="0"/>
              <a:t>H_myhoneycomb.jsp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515965" y="3437930"/>
            <a:ext cx="1735411" cy="3108543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fail_contents.jsp</a:t>
            </a:r>
            <a:endParaRPr lang="ko-KR" altLang="en-US" sz="1400" dirty="0"/>
          </a:p>
          <a:p>
            <a:r>
              <a:rPr lang="en-US" altLang="ko-KR" sz="1400" dirty="0" err="1" smtClean="0"/>
              <a:t>fail_goodbad_id.jsp</a:t>
            </a:r>
            <a:endParaRPr lang="ko-KR" altLang="en-US" sz="1400" dirty="0"/>
          </a:p>
          <a:p>
            <a:r>
              <a:rPr lang="en-US" altLang="ko-KR" sz="1400" dirty="0" smtClean="0"/>
              <a:t>fail_goodbad2.jsp</a:t>
            </a:r>
            <a:endParaRPr lang="ko-KR" altLang="en-US" sz="1400" dirty="0"/>
          </a:p>
          <a:p>
            <a:r>
              <a:rPr lang="en-US" altLang="ko-KR" sz="1400" dirty="0" err="1" smtClean="0"/>
              <a:t>fail_hcid.jsp</a:t>
            </a:r>
            <a:endParaRPr lang="ko-KR" altLang="en-US" sz="1400" dirty="0"/>
          </a:p>
          <a:p>
            <a:r>
              <a:rPr lang="en-US" altLang="ko-KR" sz="1400" dirty="0" err="1" smtClean="0"/>
              <a:t>fail_join.jsp</a:t>
            </a:r>
            <a:endParaRPr lang="ko-KR" altLang="en-US" sz="1400" dirty="0"/>
          </a:p>
          <a:p>
            <a:r>
              <a:rPr lang="en-US" altLang="ko-KR" sz="1400" dirty="0" err="1" smtClean="0"/>
              <a:t>fail_login_p.jsp</a:t>
            </a:r>
            <a:endParaRPr lang="ko-KR" altLang="en-US" sz="1400" dirty="0"/>
          </a:p>
          <a:p>
            <a:r>
              <a:rPr lang="en-US" altLang="ko-KR" sz="1400" dirty="0" err="1" smtClean="0"/>
              <a:t>fail_login.jsp</a:t>
            </a:r>
            <a:endParaRPr lang="ko-KR" altLang="en-US" sz="1400" dirty="0"/>
          </a:p>
          <a:p>
            <a:r>
              <a:rPr lang="en-US" altLang="ko-KR" sz="1400" dirty="0" smtClean="0"/>
              <a:t>fail_login2.jsp</a:t>
            </a:r>
            <a:endParaRPr lang="ko-KR" altLang="en-US" sz="1400" dirty="0"/>
          </a:p>
          <a:p>
            <a:r>
              <a:rPr lang="en-US" altLang="ko-KR" sz="1400" dirty="0" smtClean="0"/>
              <a:t>fail_pwd2.jsp</a:t>
            </a:r>
            <a:endParaRPr lang="ko-KR" altLang="en-US" sz="1400" dirty="0"/>
          </a:p>
          <a:p>
            <a:r>
              <a:rPr lang="en-US" altLang="ko-KR" sz="1400" dirty="0" err="1" smtClean="0"/>
              <a:t>fail_samefv.jsp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7350921" y="2699266"/>
            <a:ext cx="1385379" cy="1477328"/>
          </a:xfrm>
          <a:prstGeom prst="rect">
            <a:avLst/>
          </a:prstGeom>
          <a:noFill/>
          <a:ln w="12700">
            <a:solidFill>
              <a:srgbClr val="FFCC29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Creator.java</a:t>
            </a:r>
          </a:p>
          <a:p>
            <a:r>
              <a:rPr lang="en-US" altLang="ko-KR" dirty="0" smtClean="0"/>
              <a:t>Editor.java</a:t>
            </a:r>
          </a:p>
          <a:p>
            <a:r>
              <a:rPr lang="en-US" altLang="ko-KR" dirty="0" smtClean="0"/>
              <a:t>Viewer.java</a:t>
            </a:r>
            <a:endParaRPr lang="en-US" altLang="ko-KR" dirty="0"/>
          </a:p>
          <a:p>
            <a:r>
              <a:rPr lang="en-US" altLang="ko-KR" dirty="0" smtClean="0"/>
              <a:t>Search.java</a:t>
            </a:r>
            <a:endParaRPr lang="en-US" altLang="ko-KR" dirty="0"/>
          </a:p>
          <a:p>
            <a:r>
              <a:rPr lang="en-US" altLang="ko-KR" dirty="0" smtClean="0"/>
              <a:t>SHA1.java</a:t>
            </a:r>
            <a:endParaRPr lang="en-US" altLang="ko-KR" dirty="0"/>
          </a:p>
        </p:txBody>
      </p:sp>
      <p:cxnSp>
        <p:nvCxnSpPr>
          <p:cNvPr id="7" name="직선 화살표 연결선 6"/>
          <p:cNvCxnSpPr>
            <a:stCxn id="15" idx="4"/>
            <a:endCxn id="10" idx="0"/>
          </p:cNvCxnSpPr>
          <p:nvPr/>
        </p:nvCxnSpPr>
        <p:spPr>
          <a:xfrm rot="16200000" flipH="1">
            <a:off x="4524123" y="2540791"/>
            <a:ext cx="35819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15"/>
          <p:cNvCxnSpPr>
            <a:stCxn id="10" idx="2"/>
            <a:endCxn id="31" idx="0"/>
          </p:cNvCxnSpPr>
          <p:nvPr/>
        </p:nvCxnSpPr>
        <p:spPr>
          <a:xfrm rot="16200000" flipH="1">
            <a:off x="4506135" y="3378641"/>
            <a:ext cx="1680346" cy="1286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15"/>
          <p:cNvCxnSpPr>
            <a:stCxn id="31" idx="2"/>
            <a:endCxn id="32" idx="0"/>
          </p:cNvCxnSpPr>
          <p:nvPr/>
        </p:nvCxnSpPr>
        <p:spPr>
          <a:xfrm flipH="1">
            <a:off x="5989394" y="5231233"/>
            <a:ext cx="1" cy="57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15"/>
          <p:cNvCxnSpPr>
            <a:stCxn id="35" idx="3"/>
            <a:endCxn id="32" idx="1"/>
          </p:cNvCxnSpPr>
          <p:nvPr/>
        </p:nvCxnSpPr>
        <p:spPr>
          <a:xfrm>
            <a:off x="4251376" y="4992202"/>
            <a:ext cx="824787" cy="1135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1" idx="3"/>
            <a:endCxn id="29" idx="1"/>
          </p:cNvCxnSpPr>
          <p:nvPr/>
        </p:nvCxnSpPr>
        <p:spPr>
          <a:xfrm>
            <a:off x="7060906" y="5046567"/>
            <a:ext cx="4866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0" idx="3"/>
            <a:endCxn id="36" idx="1"/>
          </p:cNvCxnSpPr>
          <p:nvPr/>
        </p:nvCxnSpPr>
        <p:spPr>
          <a:xfrm>
            <a:off x="6064747" y="2950723"/>
            <a:ext cx="1286174" cy="48720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3" idx="0"/>
            <a:endCxn id="10" idx="1"/>
          </p:cNvCxnSpPr>
          <p:nvPr/>
        </p:nvCxnSpPr>
        <p:spPr>
          <a:xfrm rot="5400000" flipH="1" flipV="1">
            <a:off x="2127798" y="2224035"/>
            <a:ext cx="487207" cy="194058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12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198" y="1431477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3953" y="893602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965" y="934508"/>
            <a:ext cx="51632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FFCC2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 </a:t>
            </a:r>
            <a:r>
              <a:rPr lang="ko-KR" altLang="en-US" sz="2800" dirty="0" smtClean="0">
                <a:solidFill>
                  <a:srgbClr val="FFCC2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스키마</a:t>
            </a:r>
            <a:endParaRPr lang="ko-KR" altLang="en-US" sz="2800" dirty="0">
              <a:solidFill>
                <a:srgbClr val="FFCC2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966" y="1400279"/>
            <a:ext cx="60164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릴레이션은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rgbClr val="FFCC2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분류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나누었습니다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039376"/>
              </p:ext>
            </p:extLst>
          </p:nvPr>
        </p:nvGraphicFramePr>
        <p:xfrm>
          <a:off x="227984" y="2197514"/>
          <a:ext cx="4487017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003"/>
                <a:gridCol w="1548003"/>
                <a:gridCol w="139101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hc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자료형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비고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 err="1" smtClean="0"/>
                        <a:t>hc_id</a:t>
                      </a:r>
                      <a:endParaRPr lang="ko-KR" alt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err="1" smtClean="0"/>
                        <a:t>int</a:t>
                      </a:r>
                      <a:r>
                        <a:rPr lang="en-US" altLang="ko-KR" u="none" dirty="0" smtClean="0"/>
                        <a:t>(11)</a:t>
                      </a:r>
                      <a:endParaRPr lang="ko-KR" alt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/>
                        <a:t>PRI</a:t>
                      </a:r>
                      <a:endParaRPr lang="ko-KR" alt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hc_pwd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varchar(200)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Hc_title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varchar(50)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member_id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897982"/>
              </p:ext>
            </p:extLst>
          </p:nvPr>
        </p:nvGraphicFramePr>
        <p:xfrm>
          <a:off x="4715001" y="2197514"/>
          <a:ext cx="412799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7399"/>
                <a:gridCol w="1215929"/>
                <a:gridCol w="14046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video_list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자료형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비고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 err="1" smtClean="0"/>
                        <a:t>video_id</a:t>
                      </a:r>
                      <a:endParaRPr lang="ko-KR" alt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err="1" smtClean="0"/>
                        <a:t>int</a:t>
                      </a:r>
                      <a:r>
                        <a:rPr lang="en-US" altLang="ko-KR" u="none" dirty="0" smtClean="0"/>
                        <a:t>(11)</a:t>
                      </a:r>
                      <a:endParaRPr lang="ko-KR" alt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/>
                        <a:t>PRI</a:t>
                      </a:r>
                      <a:endParaRPr lang="ko-KR" alt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sng" dirty="0" err="1" smtClean="0"/>
                        <a:t>hc_id</a:t>
                      </a:r>
                      <a:endParaRPr lang="en-US" altLang="ko-KR" u="sng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err="1" smtClean="0"/>
                        <a:t>int</a:t>
                      </a:r>
                      <a:r>
                        <a:rPr lang="en-US" altLang="ko-KR" u="none" dirty="0" smtClean="0"/>
                        <a:t>(11)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smtClean="0"/>
                        <a:t>PRI, 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video_url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56121"/>
              </p:ext>
            </p:extLst>
          </p:nvPr>
        </p:nvGraphicFramePr>
        <p:xfrm>
          <a:off x="227984" y="4653136"/>
          <a:ext cx="535084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3669"/>
                <a:gridCol w="1656184"/>
                <a:gridCol w="17809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member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자료형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비고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 err="1" smtClean="0"/>
                        <a:t>member_n</a:t>
                      </a:r>
                      <a:endParaRPr lang="ko-KR" alt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err="1" smtClean="0"/>
                        <a:t>int</a:t>
                      </a:r>
                      <a:r>
                        <a:rPr lang="en-US" altLang="ko-KR" u="none" dirty="0" smtClean="0"/>
                        <a:t>(11)</a:t>
                      </a:r>
                      <a:endParaRPr lang="ko-KR" alt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err="1" smtClean="0"/>
                        <a:t>auto_increment</a:t>
                      </a:r>
                      <a:endParaRPr lang="ko-KR" alt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member_id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/>
                        <a:t>varchar(20)</a:t>
                      </a:r>
                      <a:endParaRPr lang="ko-KR" alt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/>
                        <a:t>Unique</a:t>
                      </a:r>
                      <a:endParaRPr lang="ko-KR" alt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member_pwd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varchar(200)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member_name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35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8178</TotalTime>
  <Words>374</Words>
  <Application>Microsoft Office PowerPoint</Application>
  <PresentationFormat>화면 슬라이드 쇼(4:3)</PresentationFormat>
  <Paragraphs>209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Arial</vt:lpstr>
      <vt:lpstr>Tahoma</vt:lpstr>
      <vt:lpstr>나눔고딕 ExtraBold</vt:lpstr>
      <vt:lpstr>나눔고딕</vt:lpstr>
      <vt:lpstr>맑은 고딕</vt:lpstr>
      <vt:lpstr>나눔고딕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신동협</cp:lastModifiedBy>
  <cp:revision>343</cp:revision>
  <dcterms:created xsi:type="dcterms:W3CDTF">2006-10-05T04:04:58Z</dcterms:created>
  <dcterms:modified xsi:type="dcterms:W3CDTF">2016-12-11T13:49:18Z</dcterms:modified>
</cp:coreProperties>
</file>